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6" r:id="rId2"/>
    <p:sldId id="278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80" r:id="rId19"/>
    <p:sldId id="258" r:id="rId20"/>
    <p:sldId id="259" r:id="rId21"/>
    <p:sldId id="260" r:id="rId22"/>
    <p:sldId id="261" r:id="rId23"/>
    <p:sldId id="271" r:id="rId24"/>
    <p:sldId id="272" r:id="rId25"/>
    <p:sldId id="273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4" r:id="rId36"/>
    <p:sldId id="275" r:id="rId37"/>
    <p:sldId id="276" r:id="rId38"/>
    <p:sldId id="295" r:id="rId39"/>
    <p:sldId id="29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02C2D-C4F3-4477-958B-740C350AA082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F4C32-6B63-4A04-8948-BBAB5CF2BE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Почему синий и зеленый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E27A-3D6E-4380-9A42-8184476F2B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E27A-3D6E-4380-9A42-8184476F2BC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6A23BAE-62CC-4E82-93AE-D2CA70BA25D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9D7261-6592-46B5-9E80-5504F97C2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00200"/>
            <a:ext cx="7990656" cy="1780108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с буквой  «Э»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2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 слова с буквой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каких языков они «пришли» в русский язык?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Французский язык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Экран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Этаж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Греческий язык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Поэма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Эхо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Латинский язык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Английский язык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Эскалатор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Немецкий язык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Эльфы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Японский язык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Каратэ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Слова с буквой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2  КЛАСС  Ι  смена\Русский язык. 2 класс. 1 смена\1 ПОЛУГОДИЕ\14.  Слова с буквой Э\Слова с Э\770785_Poem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03"/>
          <a:stretch/>
        </p:blipFill>
        <p:spPr bwMode="auto">
          <a:xfrm>
            <a:off x="2586038" y="2060848"/>
            <a:ext cx="4146202" cy="44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48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ЭКСКАВАТОР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2  КЛАСС  Ι  смена\Русский язык. 2 класс. 1 смена\1 ПОЛУГОДИЕ\14.  Слова с буквой Э\Слова с Э\jeri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98481"/>
            <a:ext cx="6480720" cy="54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29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u="sng" dirty="0" smtClean="0">
                <a:solidFill>
                  <a:srgbClr val="3366FF"/>
                </a:solidFill>
                <a:latin typeface="Comic Sans MS" pitchFamily="66" charset="0"/>
              </a:rPr>
              <a:t>Игра «Доскажи словечко»</a:t>
            </a:r>
            <a:endParaRPr lang="ru-RU" sz="4800" dirty="0" smtClean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 bwMode="auto">
          <a:xfrm>
            <a:off x="467544" y="4365104"/>
            <a:ext cx="8424936" cy="165658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8000" algn="ctr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СЛОВ.</a:t>
            </a:r>
            <a:endParaRPr lang="ru-RU" sz="4400" b="1" dirty="0">
              <a:solidFill>
                <a:srgbClr val="3366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 bwMode="auto">
          <a:xfrm>
            <a:off x="467544" y="2348880"/>
            <a:ext cx="8424936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8000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Предложения состоят из…</a:t>
            </a:r>
            <a:endParaRPr lang="ru-RU" sz="4400" b="1" dirty="0">
              <a:solidFill>
                <a:srgbClr val="3366FF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E:\2  КЛАСС  Ι  смена\Русский язык. 2 класс. 1 смена\1 ПОЛУГОДИЕ\14.  Слова с буквой Э\Слова с Э\Эколог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73425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580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E:\2  КЛАСС  Ι  смена\Русский язык. 2 класс. 1 смена\1 ПОЛУГОДИЕ\14.  Слова с буквой Э\Слова с Э\Эконом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3186" y="2012989"/>
            <a:ext cx="4210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08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ЭЛЕВАТОР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E:\2  КЛАСС  Ι  смена\Русский язык. 2 класс. 1 смена\1 ПОЛУГОДИЕ\14.  Слова с буквой Э\Слова с Э\Элеватор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5"/>
            <a:ext cx="6480720" cy="46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62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ЭЛЕКТРИЧЕСТВО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E:\2  КЛАСС  Ι  смена\Русский язык. 2 класс. 1 смена\1 ПОЛУГОДИЕ\14.  Слова с буквой Э\Слова с Э\электричеств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49"/>
          <a:stretch/>
        </p:blipFill>
        <p:spPr bwMode="auto">
          <a:xfrm>
            <a:off x="891711" y="1556792"/>
            <a:ext cx="7620000" cy="50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80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ЭМАЛЬ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E:\2  КЛАСС  Ι  смена\Русский язык. 2 класс. 1 смена\1 ПОЛУГОДИЕ\14.  Слова с буквой Э\Слова с Э\Эма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996" y="1484784"/>
            <a:ext cx="7167033" cy="51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ЭМОЦИИ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E:\2  КЛАСС  Ι  смена\Русский язык. 2 класс. 1 смена\1 ПОЛУГОДИЕ\14.  Слова с буквой Э\Слова с Э\эмоци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21"/>
          <a:stretch/>
        </p:blipFill>
        <p:spPr bwMode="auto">
          <a:xfrm>
            <a:off x="467544" y="1556793"/>
            <a:ext cx="8352928" cy="49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2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ЭПОХА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E:\2  КЛАСС  Ι  смена\Русский язык. 2 класс. 1 смена\1 ПОЛУГОДИЕ\14.  Слова с буквой Э\Слова с Э\Эпох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90"/>
          <a:stretch/>
        </p:blipFill>
        <p:spPr bwMode="auto">
          <a:xfrm>
            <a:off x="671599" y="2095272"/>
            <a:ext cx="2808312" cy="155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hobbyall.ru/hobby_pict/historical-reconstruction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29362"/>
            <a:ext cx="3840361" cy="25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g3.imgbb.ru/6/a/5/6a52e36114ac82307181adf21cbff9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19306"/>
            <a:ext cx="4603254" cy="414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4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ЭРА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E:\2  КЛАСС  Ι  смена\Русский язык. 2 класс. 1 смена\1 ПОЛУГОДИЕ\14.  Слова с буквой Э\Слова с Э\э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034" y="1496208"/>
            <a:ext cx="5040560" cy="328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980" y="3501008"/>
            <a:ext cx="4395072" cy="314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71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ЭРМИТАЖ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E:\2  КЛАСС  Ι  смена\Русский язык. 2 класс. 1 смена\1 ПОЛУГОДИЕ\14.  Слова с буквой Э\Слова с Э\эрмит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120680" cy="45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87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ЭСКИМО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E:\2  КЛАСС  Ι  смена\Русский язык. 2 класс. 1 смена\1 ПОЛУГОДИЕ\14.  Слова с буквой Э\Слова с Э\Эским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300530" cy="42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03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u="sng" dirty="0" smtClean="0">
                <a:solidFill>
                  <a:srgbClr val="3366FF"/>
                </a:solidFill>
                <a:latin typeface="Comic Sans MS" pitchFamily="66" charset="0"/>
              </a:rPr>
              <a:t>Игра «Доскажи словечко»</a:t>
            </a:r>
            <a:endParaRPr lang="ru-RU" sz="4800" dirty="0" smtClean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 bwMode="auto">
          <a:xfrm>
            <a:off x="467544" y="4365104"/>
            <a:ext cx="8424936" cy="165658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8000" algn="ctr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СЛЫШИМ И ПРОИЗНОСИМ.</a:t>
            </a:r>
            <a:endParaRPr lang="ru-RU" sz="4400" b="1" dirty="0">
              <a:solidFill>
                <a:srgbClr val="3366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 bwMode="auto">
          <a:xfrm>
            <a:off x="467544" y="2348880"/>
            <a:ext cx="8424936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8000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Буквы мы пишем и читаем, а звуки…</a:t>
            </a:r>
            <a:endParaRPr lang="ru-RU" sz="4400" b="1" dirty="0">
              <a:solidFill>
                <a:srgbClr val="3366FF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ЭТИКЕТКИ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E:\2  КЛАСС  Ι  смена\Русский язык. 2 класс. 1 смена\1 ПОЛУГОДИЕ\14.  Слова с буквой Э\Слова с Э\Этикет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51950"/>
            <a:ext cx="4896544" cy="51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20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ЭХО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E:\2  КЛАСС  Ι  смена\Русский язык. 2 класс. 1 смена\1 ПОЛУГОДИЕ\14.  Слова с буквой Э\Слова с Э\Эх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60640" cy="47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3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E:\2  КЛАСС  Ι  смена\Русский язык. 2 класс. 1 смена\1 ПОЛУГОДИЕ\14.  Слова с буквой Э\Слова с Э\эффек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29949" cy="48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16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ЭТАЛОН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E:\2  КЛАСС  Ι  смена\Русский язык. 2 класс. 1 смена\1 ПОЛУГОДИЕ\14.  Слова с буквой Э\Слова с Э\эталон масс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75" y="2852936"/>
            <a:ext cx="1872208" cy="26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59"/>
          <a:stretch/>
        </p:blipFill>
        <p:spPr bwMode="auto">
          <a:xfrm>
            <a:off x="7092279" y="3068959"/>
            <a:ext cx="1759181" cy="246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77104"/>
            <a:ext cx="4608512" cy="3756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94928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массы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573325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времени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5949280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Женской красоты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044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2  КЛАСС  Ι  смена\Русский язык. 2 класс. 1 смена\1 ПОЛУГОДИЕ\14.  Слова с буквой Э\Слова с Э\Экскурс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16218"/>
            <a:ext cx="4910732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4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ЭСКИМОСЫ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E:\2  КЛАСС  Ι  смена\Русский язык. 2 класс. 1 смена\1 ПОЛУГОДИЕ\14.  Слова с буквой Э\Слова с Э\эскимос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4959846" cy="48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05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ЭКЛЕКТИКА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E:\2  КЛАСС  Ι  смена\Русский язык. 2 класс. 1 смена\1 ПОЛУГОДИЕ\14.  Слова с буквой Э\Слова с Э\эклект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8682"/>
            <a:ext cx="3744415" cy="2378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238" y="4409729"/>
            <a:ext cx="3744416" cy="2358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087" y="2492896"/>
            <a:ext cx="4536503" cy="38336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8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 и запиши слова,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ты увидел.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2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Эдельвейс альпийски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965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5657671"/>
            <a:ext cx="4271041" cy="1200329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э</a:t>
            </a:r>
            <a:r>
              <a:rPr lang="ru-RU" sz="7200" b="1" dirty="0" smtClean="0">
                <a:solidFill>
                  <a:srgbClr val="00B050"/>
                </a:solidFill>
              </a:rPr>
              <a:t>дельвейс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3568" y="1124744"/>
            <a:ext cx="7200800" cy="34778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Эрик с Эдиком отстали,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Эдельвейс они искали.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Эля - звать,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 ответ – лишь эхо,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Эле вовсе не до смеха.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0"/>
            <a:ext cx="7200800" cy="70788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cs typeface="Arial" pitchFamily="34" charset="0"/>
              </a:rPr>
              <a:t>Посчитай сколько букв </a:t>
            </a:r>
            <a:r>
              <a:rPr lang="ru-RU" sz="4000" b="1" dirty="0" smtClean="0">
                <a:solidFill>
                  <a:srgbClr val="FF0000"/>
                </a:solidFill>
              </a:rPr>
              <a:t>Э</a:t>
            </a:r>
            <a:r>
              <a:rPr lang="ru-RU" sz="4000" dirty="0" smtClean="0">
                <a:solidFill>
                  <a:srgbClr val="603000"/>
                </a:solidFill>
              </a:rPr>
              <a:t>.</a:t>
            </a:r>
            <a:endParaRPr lang="ru-RU" sz="4000" dirty="0">
              <a:solidFill>
                <a:srgbClr val="603000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7884368" y="5733256"/>
            <a:ext cx="144016" cy="36004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Эдельвейс альпийски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9658" cy="68580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3568" y="1124744"/>
            <a:ext cx="7200800" cy="34778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рик с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диком отстали,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дельвейс они искали.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ля - звать,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 ответ – лишь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хо,</a:t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ле вовсе не до смеха.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0"/>
            <a:ext cx="7200800" cy="707886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cs typeface="Arial" pitchFamily="34" charset="0"/>
              </a:rPr>
              <a:t>Проверь себя.</a:t>
            </a:r>
            <a:endParaRPr lang="ru-RU" sz="4000" dirty="0">
              <a:solidFill>
                <a:srgbClr val="603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2348880"/>
            <a:ext cx="697627" cy="1323439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u="sng" dirty="0" smtClean="0">
                <a:solidFill>
                  <a:srgbClr val="3366FF"/>
                </a:solidFill>
                <a:latin typeface="Comic Sans MS" pitchFamily="66" charset="0"/>
              </a:rPr>
              <a:t>Игра «Доскажи словечко»</a:t>
            </a:r>
            <a:endParaRPr lang="ru-RU" sz="4800" dirty="0" smtClean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 bwMode="auto">
          <a:xfrm>
            <a:off x="467544" y="4365104"/>
            <a:ext cx="8424936" cy="165658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8000" algn="ctr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БЕЗУДАРНЫЕ.</a:t>
            </a:r>
            <a:endParaRPr lang="ru-RU" sz="4400" b="1" dirty="0">
              <a:solidFill>
                <a:srgbClr val="3366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 bwMode="auto">
          <a:xfrm>
            <a:off x="467544" y="2348880"/>
            <a:ext cx="8424936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8000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Гласные звуки бывают ударные и…</a:t>
            </a:r>
            <a:endParaRPr lang="ru-RU" sz="4400" b="1" dirty="0">
              <a:solidFill>
                <a:srgbClr val="3366FF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u="sng" dirty="0" smtClean="0">
                <a:solidFill>
                  <a:srgbClr val="3366FF"/>
                </a:solidFill>
                <a:latin typeface="Comic Sans MS" pitchFamily="66" charset="0"/>
              </a:rPr>
              <a:t>Игра «Доскажи словечко»</a:t>
            </a:r>
            <a:endParaRPr lang="ru-RU" sz="4800" dirty="0" smtClean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 bwMode="auto">
          <a:xfrm>
            <a:off x="467544" y="4365104"/>
            <a:ext cx="8424936" cy="165658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8000" algn="ctr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4400" b="1" dirty="0" smtClean="0">
                <a:latin typeface="Century Gothic" pitchFamily="34" charset="0"/>
                <a:cs typeface="Arial" pitchFamily="34" charset="0"/>
              </a:rPr>
              <a:t>ЗВОНКИЕ.</a:t>
            </a:r>
            <a:endParaRPr lang="ru-RU" sz="44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 bwMode="auto">
          <a:xfrm>
            <a:off x="467544" y="2348880"/>
            <a:ext cx="8424936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8000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Согласные звуки бывают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Arial" pitchFamily="34" charset="0"/>
              </a:rPr>
              <a:t>ГЛУХИЕ</a:t>
            </a:r>
            <a:r>
              <a:rPr lang="ru-RU" sz="4400" b="1" dirty="0" smtClean="0">
                <a:solidFill>
                  <a:srgbClr val="6699FF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и …</a:t>
            </a:r>
            <a:endParaRPr lang="ru-RU" sz="4400" b="1" dirty="0">
              <a:solidFill>
                <a:srgbClr val="3366FF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u="sng" dirty="0" smtClean="0">
                <a:solidFill>
                  <a:srgbClr val="3366FF"/>
                </a:solidFill>
                <a:latin typeface="Comic Sans MS" pitchFamily="66" charset="0"/>
              </a:rPr>
              <a:t>Игра «Доскажи словечко»</a:t>
            </a:r>
            <a:endParaRPr lang="ru-RU" sz="4800" dirty="0" smtClean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 bwMode="auto">
          <a:xfrm>
            <a:off x="467544" y="4365104"/>
            <a:ext cx="8424936" cy="165658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8000" algn="ctr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Century Gothic" pitchFamily="34" charset="0"/>
                <a:cs typeface="Arial" pitchFamily="34" charset="0"/>
              </a:rPr>
              <a:t>МЯГКИЕ</a:t>
            </a:r>
            <a:r>
              <a:rPr lang="ru-RU" sz="4400" b="1" dirty="0" smtClean="0">
                <a:solidFill>
                  <a:srgbClr val="345AFE"/>
                </a:solidFill>
                <a:latin typeface="Century Gothic" pitchFamily="34" charset="0"/>
                <a:cs typeface="Arial" pitchFamily="34" charset="0"/>
              </a:rPr>
              <a:t>.</a:t>
            </a:r>
            <a:endParaRPr lang="ru-RU" sz="4400" b="1" dirty="0">
              <a:solidFill>
                <a:srgbClr val="345AFE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 bwMode="auto">
          <a:xfrm>
            <a:off x="467544" y="2348880"/>
            <a:ext cx="8424936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8000">
              <a:spcBef>
                <a:spcPct val="20000"/>
              </a:spcBef>
              <a:buSzPct val="60000"/>
              <a:defRPr/>
            </a:pP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Согласные звуки бывают </a:t>
            </a:r>
            <a:r>
              <a:rPr lang="ru-RU" sz="44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ТВЕРДЫЕ</a:t>
            </a:r>
            <a:r>
              <a:rPr lang="ru-RU" sz="4400" b="1" dirty="0" smtClean="0">
                <a:solidFill>
                  <a:srgbClr val="6699FF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и …</a:t>
            </a:r>
          </a:p>
          <a:p>
            <a:pPr marL="108000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endParaRPr lang="ru-RU" sz="4400" b="1" dirty="0">
              <a:solidFill>
                <a:srgbClr val="3366FF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u="sng" dirty="0" smtClean="0">
                <a:solidFill>
                  <a:srgbClr val="3366FF"/>
                </a:solidFill>
                <a:latin typeface="Comic Sans MS" pitchFamily="66" charset="0"/>
              </a:rPr>
              <a:t>Игра «Доскажи словечко»</a:t>
            </a:r>
            <a:endParaRPr lang="ru-RU" sz="4800" dirty="0" smtClean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 bwMode="auto">
          <a:xfrm>
            <a:off x="467544" y="4652739"/>
            <a:ext cx="8424936" cy="165658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8000" algn="ctr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4400" b="1" dirty="0" smtClean="0">
                <a:solidFill>
                  <a:srgbClr val="345AFE"/>
                </a:solidFill>
                <a:latin typeface="Century Gothic" pitchFamily="34" charset="0"/>
                <a:cs typeface="Arial" pitchFamily="34" charset="0"/>
              </a:rPr>
              <a:t>твердой!»</a:t>
            </a:r>
            <a:endParaRPr lang="ru-RU" sz="4400" b="1" dirty="0">
              <a:solidFill>
                <a:srgbClr val="345AFE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 bwMode="auto">
          <a:xfrm>
            <a:off x="467544" y="2348880"/>
            <a:ext cx="8424936" cy="20882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8000">
              <a:spcBef>
                <a:spcPct val="20000"/>
              </a:spcBef>
              <a:buSzPct val="60000"/>
              <a:defRPr/>
            </a:pP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Гласные</a:t>
            </a:r>
            <a:r>
              <a:rPr lang="ru-RU" sz="4400" b="1" dirty="0" smtClean="0">
                <a:solidFill>
                  <a:srgbClr val="6699FF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А, О, У, </a:t>
            </a:r>
            <a:r>
              <a:rPr lang="ru-RU" sz="4400" b="1" dirty="0" err="1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ы</a:t>
            </a:r>
            <a:r>
              <a:rPr lang="ru-RU" sz="4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указывают согласным:</a:t>
            </a:r>
            <a:r>
              <a:rPr lang="ru-RU" sz="4400" b="1" dirty="0" smtClean="0">
                <a:solidFill>
                  <a:srgbClr val="6699FF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«Звучи…</a:t>
            </a:r>
          </a:p>
          <a:p>
            <a:pPr marL="108000" fontAlgn="auto">
              <a:spcBef>
                <a:spcPct val="20000"/>
              </a:spcBef>
              <a:spcAft>
                <a:spcPts val="0"/>
              </a:spcAft>
              <a:buSzPct val="60000"/>
              <a:defRPr/>
            </a:pPr>
            <a:r>
              <a:rPr lang="ru-RU" sz="4400" b="1" dirty="0" smtClean="0">
                <a:solidFill>
                  <a:srgbClr val="3366FF"/>
                </a:solidFill>
                <a:latin typeface="Century Gothic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rgbClr val="3366FF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653136"/>
            <a:ext cx="756084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(Эхо)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48680"/>
            <a:ext cx="7632848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Молчуна </a:t>
            </a:r>
            <a:r>
              <a:rPr lang="ru-RU" sz="4400" dirty="0" err="1" smtClean="0">
                <a:solidFill>
                  <a:srgbClr val="FF0000"/>
                </a:solidFill>
              </a:rPr>
              <a:t>перемолчит</a:t>
            </a:r>
            <a:r>
              <a:rPr lang="ru-RU" sz="4400" dirty="0" smtClean="0">
                <a:solidFill>
                  <a:srgbClr val="FF0000"/>
                </a:solidFill>
              </a:rPr>
              <a:t>, 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Крикуна перекричит.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08920"/>
            <a:ext cx="756084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Тебя передразнивает, 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А ты не сердишься..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Знаешь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 ты, что большинство  слов, в которых пишется буква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,- иноязычные по своему происхождению?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</TotalTime>
  <Words>226</Words>
  <Application>Microsoft Office PowerPoint</Application>
  <PresentationFormat>Экран (4:3)</PresentationFormat>
  <Paragraphs>76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Волна</vt:lpstr>
      <vt:lpstr>Слова с буквой  «Э»</vt:lpstr>
      <vt:lpstr>Игра «Доскажи словечко»</vt:lpstr>
      <vt:lpstr>Игра «Доскажи словечко»</vt:lpstr>
      <vt:lpstr>Игра «Доскажи словечко»</vt:lpstr>
      <vt:lpstr>Игра «Доскажи словечко»</vt:lpstr>
      <vt:lpstr>Игра «Доскажи словечко»</vt:lpstr>
      <vt:lpstr>Игра «Доскажи словечко»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ПОЭТ</vt:lpstr>
      <vt:lpstr>ЭКСКАВАТОР</vt:lpstr>
      <vt:lpstr>ЭКОЛОГИЯ</vt:lpstr>
      <vt:lpstr>ЭКОНОМИКА</vt:lpstr>
      <vt:lpstr>ЭЛЕВАТОР</vt:lpstr>
      <vt:lpstr>ЭЛЕКТРИЧЕСТВО</vt:lpstr>
      <vt:lpstr>ЭМАЛЬ</vt:lpstr>
      <vt:lpstr>ЭМОЦИИ</vt:lpstr>
      <vt:lpstr>ЭПОХА</vt:lpstr>
      <vt:lpstr>ЭРА</vt:lpstr>
      <vt:lpstr>ЭРМИТАЖ</vt:lpstr>
      <vt:lpstr>ЭСКИМО</vt:lpstr>
      <vt:lpstr>ЭТИКЕТКИ</vt:lpstr>
      <vt:lpstr>ЭХО</vt:lpstr>
      <vt:lpstr>ЭФФЕКТ</vt:lpstr>
      <vt:lpstr>ЭТАЛОН</vt:lpstr>
      <vt:lpstr>ЭКСКУРСИЯ</vt:lpstr>
      <vt:lpstr>ЭСКИМОСЫ</vt:lpstr>
      <vt:lpstr>ЭКЛЕКТИКА</vt:lpstr>
      <vt:lpstr>Вспомни и запиши слова, которые ты увидел. 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 с буквы Э</dc:title>
  <dc:creator>Dell</dc:creator>
  <cp:lastModifiedBy>Пользователь</cp:lastModifiedBy>
  <cp:revision>14</cp:revision>
  <dcterms:created xsi:type="dcterms:W3CDTF">2012-09-15T14:44:41Z</dcterms:created>
  <dcterms:modified xsi:type="dcterms:W3CDTF">2020-04-07T11:15:01Z</dcterms:modified>
</cp:coreProperties>
</file>