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8" r:id="rId7"/>
    <p:sldId id="282" r:id="rId8"/>
    <p:sldId id="277" r:id="rId9"/>
    <p:sldId id="260" r:id="rId10"/>
    <p:sldId id="261" r:id="rId11"/>
    <p:sldId id="284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70" r:id="rId24"/>
    <p:sldId id="271" r:id="rId25"/>
    <p:sldId id="272" r:id="rId26"/>
    <p:sldId id="283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24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738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949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8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653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230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86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02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722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97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6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InfoUrok.ru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2.xml"/><Relationship Id="rId1" Type="http://schemas.openxmlformats.org/officeDocument/2006/relationships/audio" Target="file:///C:\Users\22\Desktop\&#1040;&#1090;&#1090;&#1077;&#1089;&#1090;&#1072;&#1094;&#1080;&#1103;%202020\&#1059;&#1084;&#1085;&#1080;&#1082;&#1080;%20&#1086;&#1090;&#1082;&#1088;&#1099;&#1090;&#1086;&#1077;%20&#1044;&#1054;&#1056;&#1040;&#1041;&#1054;&#1058;&#1040;&#1053;&#1053;&#1054;&#1045;\&#1044;&#1077;&#1090;&#1089;&#1082;&#1080;&#1077;%20-%20&#1058;&#1072;&#1085;&#1077;&#1094;%20&#1084;&#1072;&#1083;&#1077;&#1085;&#1100;&#1082;&#1080;&#1093;%20&#1091;&#1090;&#1103;&#1090;%20(&#1084;&#1080;&#1085;&#1091;&#1089;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858000" cy="2387600"/>
          </a:xfrm>
        </p:spPr>
        <p:txBody>
          <a:bodyPr/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Propisi" pitchFamily="2" charset="0"/>
                <a:ea typeface="PMingLiU-ExtB" pitchFamily="18" charset="-120"/>
              </a:rPr>
              <a:t>25 апреля </a:t>
            </a:r>
            <a:r>
              <a:rPr lang="ru-RU" sz="4800" b="1" dirty="0" smtClean="0">
                <a:solidFill>
                  <a:prstClr val="black"/>
                </a:solidFill>
                <a:latin typeface="Propisi" pitchFamily="2" charset="0"/>
                <a:ea typeface="PMingLiU-ExtB" pitchFamily="18" charset="-120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Propisi" pitchFamily="2" charset="0"/>
                <a:ea typeface="PMingLiU-ExtB" pitchFamily="18" charset="-120"/>
              </a:rPr>
            </a:br>
            <a:endParaRPr lang="ru-RU" dirty="0"/>
          </a:p>
        </p:txBody>
      </p:sp>
      <p:pic>
        <p:nvPicPr>
          <p:cNvPr id="9" name="Picture 2" descr="Кошачьи смайлики. смайлы"/>
          <p:cNvPicPr>
            <a:picLocks noChangeAspect="1" noChangeArrowheads="1"/>
          </p:cNvPicPr>
          <p:nvPr/>
        </p:nvPicPr>
        <p:blipFill>
          <a:blip r:embed="rId3" cstate="print"/>
          <a:srcRect r="75127"/>
          <a:stretch>
            <a:fillRect/>
          </a:stretch>
        </p:blipFill>
        <p:spPr bwMode="auto">
          <a:xfrm>
            <a:off x="3059832" y="2492896"/>
            <a:ext cx="3096344" cy="310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195736" cy="2223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184482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Гимнастика для глаз</a:t>
            </a:r>
            <a:endParaRPr lang="ru-RU" sz="4800" b="1" dirty="0">
              <a:solidFill>
                <a:srgbClr val="7030A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5 (504x700, 141Kb)"/>
          <p:cNvPicPr>
            <a:picLocks noChangeAspect="1" noChangeArrowheads="1"/>
          </p:cNvPicPr>
          <p:nvPr/>
        </p:nvPicPr>
        <p:blipFill>
          <a:blip r:embed="rId3" cstate="print"/>
          <a:srcRect l="6000" t="56828" b="19412"/>
          <a:stretch>
            <a:fillRect/>
          </a:stretch>
        </p:blipFill>
        <p:spPr bwMode="auto">
          <a:xfrm>
            <a:off x="611560" y="1916832"/>
            <a:ext cx="8071559" cy="283359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699792" y="3284984"/>
            <a:ext cx="93610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27784" y="4437112"/>
            <a:ext cx="864096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5 (504x700, 141Kb)"/>
          <p:cNvPicPr>
            <a:picLocks noChangeAspect="1" noChangeArrowheads="1"/>
          </p:cNvPicPr>
          <p:nvPr/>
        </p:nvPicPr>
        <p:blipFill>
          <a:blip r:embed="rId3" cstate="print"/>
          <a:srcRect l="7500" t="81668" r="4001" b="8612"/>
          <a:stretch>
            <a:fillRect/>
          </a:stretch>
        </p:blipFill>
        <p:spPr bwMode="auto">
          <a:xfrm>
            <a:off x="175003" y="2708920"/>
            <a:ext cx="8968997" cy="136815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00" y="3933056"/>
            <a:ext cx="864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026 (504x700, 16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00600" cy="6667500"/>
          </a:xfrm>
          <a:prstGeom prst="rect">
            <a:avLst/>
          </a:prstGeom>
          <a:noFill/>
        </p:spPr>
      </p:pic>
      <p:pic>
        <p:nvPicPr>
          <p:cNvPr id="3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4936"/>
            <a:ext cx="2195736" cy="222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6000" t="4989" r="7001" b="74491"/>
          <a:stretch>
            <a:fillRect/>
          </a:stretch>
        </p:blipFill>
        <p:spPr bwMode="auto">
          <a:xfrm>
            <a:off x="539552" y="188640"/>
            <a:ext cx="7913301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24928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Шагал, бежал, мчался, летел.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0689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Накрапывал, моросил, шёл, лил.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6450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Шалил, дурачился, озорничал, баловался.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2210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Одобрял, хвалил, восторгался, превозносил.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7971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ropisi" pitchFamily="2" charset="0"/>
              </a:rPr>
              <a:t>Приплелись, собрались, сбежались, примчались.</a:t>
            </a:r>
            <a:endParaRPr lang="ru-RU" sz="3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6000" t="25509" r="19001" b="62611"/>
          <a:stretch>
            <a:fillRect/>
          </a:stretch>
        </p:blipFill>
        <p:spPr bwMode="auto">
          <a:xfrm>
            <a:off x="192604" y="1700808"/>
            <a:ext cx="8837346" cy="1944216"/>
          </a:xfrm>
          <a:prstGeom prst="rect">
            <a:avLst/>
          </a:prstGeom>
          <a:noFill/>
        </p:spPr>
      </p:pic>
      <p:pic>
        <p:nvPicPr>
          <p:cNvPr id="6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43888" t="29029" r="37168" b="63491"/>
          <a:stretch>
            <a:fillRect/>
          </a:stretch>
        </p:blipFill>
        <p:spPr bwMode="auto">
          <a:xfrm>
            <a:off x="3059832" y="3573016"/>
            <a:ext cx="3168352" cy="1944216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3865944" y="3680749"/>
            <a:ext cx="393540" cy="856527"/>
          </a:xfrm>
          <a:custGeom>
            <a:avLst/>
            <a:gdLst>
              <a:gd name="connsiteX0" fmla="*/ 0 w 393540"/>
              <a:gd name="connsiteY0" fmla="*/ 0 h 856527"/>
              <a:gd name="connsiteX1" fmla="*/ 393540 w 393540"/>
              <a:gd name="connsiteY1" fmla="*/ 856527 h 85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540" h="856527">
                <a:moveTo>
                  <a:pt x="0" y="0"/>
                </a:moveTo>
                <a:lnTo>
                  <a:pt x="393540" y="856527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1"/>
          </p:cNvCxnSpPr>
          <p:nvPr/>
        </p:nvCxnSpPr>
        <p:spPr>
          <a:xfrm flipH="1">
            <a:off x="3851920" y="4537276"/>
            <a:ext cx="407564" cy="8359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7904" y="450912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83968" y="4509120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04048" y="3645024"/>
            <a:ext cx="432048" cy="8640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499992" y="400506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04048" y="4509120"/>
            <a:ext cx="360040" cy="8640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427984" y="45811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20072" y="450912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7030A0"/>
                </a:solidFill>
              </a:rPr>
              <a:t>4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195736" cy="2223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17728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Физкультминутка</a:t>
            </a:r>
            <a:endParaRPr lang="ru-RU" sz="4800" b="1" dirty="0">
              <a:solidFill>
                <a:srgbClr val="7030A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" t="-60" r="23889" b="8966"/>
          <a:stretch/>
        </p:blipFill>
        <p:spPr>
          <a:xfrm>
            <a:off x="1" y="-4511"/>
            <a:ext cx="9144000" cy="6862511"/>
          </a:xfrm>
          <a:prstGeom prst="rect">
            <a:avLst/>
          </a:prstGeom>
          <a:solidFill>
            <a:srgbClr val="FFFFFF">
              <a:alpha val="90000"/>
            </a:srgb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533555"/>
            <a:ext cx="3333750" cy="3333750"/>
          </a:xfrm>
          <a:prstGeom prst="rect">
            <a:avLst/>
          </a:prstGeom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© InfoUrok.ru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0229" y="258963"/>
            <a:ext cx="4752528" cy="769441"/>
          </a:xfrm>
          <a:prstGeom prst="roundRect">
            <a:avLst/>
          </a:prstGeom>
          <a:solidFill>
            <a:schemeClr val="bg1">
              <a:alpha val="59000"/>
            </a:schemeClr>
          </a:solidFill>
          <a:ln w="28575">
            <a:noFill/>
          </a:ln>
          <a:effectLst>
            <a:glow rad="266700">
              <a:schemeClr val="bg1">
                <a:alpha val="53000"/>
              </a:schemeClr>
            </a:glow>
            <a:softEdge rad="152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222" y="230318"/>
            <a:ext cx="4511556" cy="76944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444500"/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79646">
                    <a:lumMod val="75000"/>
                  </a:srgbClr>
                </a:solidFill>
              </a:rPr>
              <a:t>Физкультминутка</a:t>
            </a:r>
            <a:endParaRPr lang="ru-RU" sz="44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9" name="Детские - Танец маленьких утят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6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6000" t="38469" r="7001" b="42091"/>
          <a:stretch>
            <a:fillRect/>
          </a:stretch>
        </p:blipFill>
        <p:spPr bwMode="auto">
          <a:xfrm>
            <a:off x="0" y="1772815"/>
            <a:ext cx="9144000" cy="28377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5730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1). 35-4=31(к.) – стало в 1 зале.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077072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2). 39+4-5=38(к.) – стало во 2 зале.</a:t>
            </a:r>
            <a:endParaRPr lang="ru-RU" sz="3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6000" t="57908" r="5501" b="26972"/>
          <a:stretch>
            <a:fillRect/>
          </a:stretch>
        </p:blipFill>
        <p:spPr bwMode="auto">
          <a:xfrm>
            <a:off x="179512" y="1988840"/>
            <a:ext cx="8800406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9249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1). 65-3=62 – правильный ответ.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35699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2). 62-14=48 – хотела прибавить Зина.</a:t>
            </a:r>
            <a:endParaRPr lang="ru-RU" sz="3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2195736" cy="222306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522" b="58634"/>
          <a:stretch/>
        </p:blipFill>
        <p:spPr>
          <a:xfrm>
            <a:off x="1907704" y="836712"/>
            <a:ext cx="5256584" cy="31123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3768" y="1196752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838700" algn="l"/>
              </a:tabLst>
            </a:pPr>
            <a:r>
              <a:rPr lang="ru-RU" sz="3200" b="1" i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умны, бодры, здоровы,</a:t>
            </a:r>
            <a:br>
              <a:rPr lang="ru-RU" sz="3200" b="1" i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 работе мы готовы!</a:t>
            </a:r>
            <a:endParaRPr lang="ru-RU" sz="3200" b="1" i="1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6 (504x700, 162Kb)"/>
          <p:cNvPicPr>
            <a:picLocks noChangeAspect="1" noChangeArrowheads="1"/>
          </p:cNvPicPr>
          <p:nvPr/>
        </p:nvPicPr>
        <p:blipFill>
          <a:blip r:embed="rId3" cstate="print"/>
          <a:srcRect l="4500" t="73028" r="7001" b="7532"/>
          <a:stretch>
            <a:fillRect/>
          </a:stretch>
        </p:blipFill>
        <p:spPr bwMode="auto">
          <a:xfrm>
            <a:off x="0" y="1844824"/>
            <a:ext cx="9144000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3573016"/>
            <a:ext cx="644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Propisi" pitchFamily="2" charset="0"/>
              </a:rPr>
              <a:t>Муравьишка</a:t>
            </a:r>
            <a:r>
              <a:rPr lang="ru-RU" sz="3600" b="1" dirty="0" smtClean="0">
                <a:latin typeface="Propisi" pitchFamily="2" charset="0"/>
              </a:rPr>
              <a:t> затратил меньше времени на путь в гости..</a:t>
            </a:r>
            <a:endParaRPr lang="ru-RU" sz="36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5264"/>
            <a:ext cx="1691680" cy="17127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1700808"/>
            <a:ext cx="5122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Сегодня на занятии: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492896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Я узнал…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996952"/>
            <a:ext cx="2379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Я научился…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3429000"/>
            <a:ext cx="428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Мне было интересно…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933056"/>
            <a:ext cx="3690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Мне было трудно…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44371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/>
              <a:t>Мне </a:t>
            </a:r>
            <a:r>
              <a:rPr lang="ru-RU" sz="3200" i="1" dirty="0"/>
              <a:t>понравилось</a:t>
            </a:r>
            <a:r>
              <a:rPr lang="ru-RU" sz="3200" i="1" dirty="0" smtClean="0"/>
              <a:t>…</a:t>
            </a:r>
            <a:endParaRPr lang="ru-RU" sz="3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4797152"/>
            <a:ext cx="5205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Молодцы!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33265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Propisi" pitchFamily="2" charset="0"/>
              </a:rPr>
              <a:t>Оцените свою работу:</a:t>
            </a:r>
            <a:endParaRPr lang="ru-RU" sz="4800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1916832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501317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77281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Задание выполнено хорошо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356992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Задание выполнено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 с недочётами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869160"/>
            <a:ext cx="4032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Задание выполнить не удалось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0" name="Picture 2" descr="Кошачьи смайлики. смайлы"/>
          <p:cNvPicPr>
            <a:picLocks noChangeAspect="1" noChangeArrowheads="1"/>
          </p:cNvPicPr>
          <p:nvPr/>
        </p:nvPicPr>
        <p:blipFill>
          <a:blip r:embed="rId2" cstate="print"/>
          <a:srcRect r="75127"/>
          <a:stretch>
            <a:fillRect/>
          </a:stretch>
        </p:blipFill>
        <p:spPr bwMode="auto">
          <a:xfrm>
            <a:off x="6875766" y="1700809"/>
            <a:ext cx="1006403" cy="1008112"/>
          </a:xfrm>
          <a:prstGeom prst="rect">
            <a:avLst/>
          </a:prstGeom>
          <a:noFill/>
        </p:spPr>
      </p:pic>
      <p:pic>
        <p:nvPicPr>
          <p:cNvPr id="11" name="Picture 2" descr="Кошачьи смайлики. смайлы"/>
          <p:cNvPicPr>
            <a:picLocks noChangeAspect="1" noChangeArrowheads="1"/>
          </p:cNvPicPr>
          <p:nvPr/>
        </p:nvPicPr>
        <p:blipFill>
          <a:blip r:embed="rId2" cstate="print"/>
          <a:srcRect l="24910" r="50028"/>
          <a:stretch>
            <a:fillRect/>
          </a:stretch>
        </p:blipFill>
        <p:spPr bwMode="auto">
          <a:xfrm>
            <a:off x="6948264" y="3356992"/>
            <a:ext cx="1023748" cy="1017775"/>
          </a:xfrm>
          <a:prstGeom prst="rect">
            <a:avLst/>
          </a:prstGeom>
          <a:noFill/>
        </p:spPr>
      </p:pic>
      <p:pic>
        <p:nvPicPr>
          <p:cNvPr id="13" name="Picture 2" descr="Кошачьи смайлики. смайлы"/>
          <p:cNvPicPr>
            <a:picLocks noChangeAspect="1" noChangeArrowheads="1"/>
          </p:cNvPicPr>
          <p:nvPr/>
        </p:nvPicPr>
        <p:blipFill>
          <a:blip r:embed="rId2" cstate="print"/>
          <a:srcRect l="24910" r="50028"/>
          <a:stretch>
            <a:fillRect/>
          </a:stretch>
        </p:blipFill>
        <p:spPr bwMode="auto">
          <a:xfrm>
            <a:off x="6948264" y="4869160"/>
            <a:ext cx="1023748" cy="1017775"/>
          </a:xfrm>
          <a:prstGeom prst="rect">
            <a:avLst/>
          </a:prstGeom>
          <a:noFill/>
        </p:spPr>
      </p:pic>
      <p:pic>
        <p:nvPicPr>
          <p:cNvPr id="14" name="Picture 2" descr="Кошачьи смайлики. смайлы"/>
          <p:cNvPicPr>
            <a:picLocks noChangeAspect="1" noChangeArrowheads="1"/>
          </p:cNvPicPr>
          <p:nvPr/>
        </p:nvPicPr>
        <p:blipFill>
          <a:blip r:embed="rId2" cstate="print"/>
          <a:srcRect l="3517" t="57143" r="78686" b="14286"/>
          <a:stretch>
            <a:fillRect/>
          </a:stretch>
        </p:blipFill>
        <p:spPr bwMode="auto">
          <a:xfrm rot="10800000">
            <a:off x="7020272" y="5373216"/>
            <a:ext cx="864096" cy="24002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11000"/>
            <a:ext cx="1626754" cy="1647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522" b="58634"/>
          <a:stretch/>
        </p:blipFill>
        <p:spPr>
          <a:xfrm>
            <a:off x="1583668" y="165377"/>
            <a:ext cx="6331202" cy="34969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3768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79646">
                    <a:lumMod val="50000"/>
                  </a:srgbClr>
                </a:solidFill>
              </a:rPr>
              <a:t>«Ужасно интересно всё то, </a:t>
            </a:r>
            <a:endParaRPr lang="en-US" sz="3200" b="1" i="1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 algn="ctr"/>
            <a:r>
              <a:rPr lang="ru-RU" sz="3200" b="1" i="1" dirty="0" smtClean="0">
                <a:solidFill>
                  <a:srgbClr val="F79646">
                    <a:lumMod val="50000"/>
                  </a:srgbClr>
                </a:solidFill>
              </a:rPr>
              <a:t>что неизвестно!»</a:t>
            </a:r>
            <a:endParaRPr lang="ru-RU" sz="3200" b="1" i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1944216" cy="2033521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203848" y="3501008"/>
            <a:ext cx="5004556" cy="1044116"/>
          </a:xfrm>
          <a:prstGeom prst="wedgeRoundRectCallout">
            <a:avLst>
              <a:gd name="adj1" fmla="val -68656"/>
              <a:gd name="adj2" fmla="val 33172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3789040"/>
            <a:ext cx="434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Новых вам открытий!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2195736" cy="2223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191683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Мозговая гимнастика</a:t>
            </a:r>
            <a:endParaRPr lang="ru-RU" sz="4800" b="1" dirty="0">
              <a:solidFill>
                <a:srgbClr val="7030A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0"/>
            <a:ext cx="9144000" cy="6895825"/>
          </a:xfrm>
          <a:prstGeom prst="rect">
            <a:avLst/>
          </a:prstGeom>
        </p:spPr>
      </p:pic>
      <p:pic>
        <p:nvPicPr>
          <p:cNvPr id="10" name="Picture 2" descr="0024 (505x700, 129Kb)"/>
          <p:cNvPicPr>
            <a:picLocks noChangeAspect="1" noChangeArrowheads="1"/>
          </p:cNvPicPr>
          <p:nvPr/>
        </p:nvPicPr>
        <p:blipFill>
          <a:blip r:embed="rId3" cstate="print"/>
          <a:srcRect l="4491" t="36361" r="2694" b="21460"/>
          <a:stretch>
            <a:fillRect/>
          </a:stretch>
        </p:blipFill>
        <p:spPr bwMode="auto">
          <a:xfrm>
            <a:off x="1763688" y="1163345"/>
            <a:ext cx="5616624" cy="4677134"/>
          </a:xfrm>
          <a:prstGeom prst="roundRect">
            <a:avLst>
              <a:gd name="adj" fmla="val 34388"/>
            </a:avLst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5" name="Picture 2" descr="0024 (505x700, 129Kb)"/>
          <p:cNvPicPr>
            <a:picLocks noChangeAspect="1" noChangeArrowheads="1"/>
          </p:cNvPicPr>
          <p:nvPr/>
        </p:nvPicPr>
        <p:blipFill>
          <a:blip r:embed="rId3" cstate="print"/>
          <a:srcRect l="5988" t="78540" r="7185" b="7400"/>
          <a:stretch>
            <a:fillRect/>
          </a:stretch>
        </p:blipFill>
        <p:spPr bwMode="auto">
          <a:xfrm>
            <a:off x="41035" y="2276872"/>
            <a:ext cx="8995461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яч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ак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Propisi" pitchFamily="2" charset="0"/>
              </a:rPr>
              <a:t>ел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Propisi" pitchFamily="2" charset="0"/>
              </a:rPr>
              <a:t>ай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иг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350100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Propisi" pitchFamily="2" charset="0"/>
              </a:rPr>
              <a:t>ох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350100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ех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350100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еч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350100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ир</a:t>
            </a:r>
            <a:endParaRPr lang="ru-RU" sz="4800" b="1" dirty="0">
              <a:latin typeface="Propis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350100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Propisi" pitchFamily="2" charset="0"/>
              </a:rPr>
              <a:t>ол</a:t>
            </a:r>
            <a:endParaRPr lang="ru-RU" sz="4800" b="1" dirty="0"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39752" y="2708920"/>
            <a:ext cx="4536504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Мол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(</a:t>
            </a:r>
            <a:r>
              <a:rPr lang="ru-RU" sz="27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итал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7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molo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от лат. </a:t>
            </a:r>
            <a:r>
              <a:rPr lang="ru-RU" sz="27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moles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— масса, насыпь) — гидротехническое оградительное сооружение для защиты акватории порта от волнения, примыкающее одним концом к берегу. </a:t>
            </a:r>
            <a:endParaRPr lang="ru-RU" dirty="0"/>
          </a:p>
        </p:txBody>
      </p:sp>
      <p:pic>
        <p:nvPicPr>
          <p:cNvPr id="1026" name="Picture 2" descr="http://turizmobaze.lt/wp-content/uploads/2013/07/4_Dienvidu_mols_Sinicins.jpg"/>
          <p:cNvPicPr>
            <a:picLocks noChangeAspect="1" noChangeArrowheads="1"/>
          </p:cNvPicPr>
          <p:nvPr/>
        </p:nvPicPr>
        <p:blipFill>
          <a:blip r:embed="rId3" cstate="print"/>
          <a:srcRect r="9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025 (504x700, 14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00600" cy="6667500"/>
          </a:xfrm>
          <a:prstGeom prst="rect">
            <a:avLst/>
          </a:prstGeom>
          <a:noFill/>
        </p:spPr>
      </p:pic>
      <p:pic>
        <p:nvPicPr>
          <p:cNvPr id="3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4936"/>
            <a:ext cx="2195736" cy="222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6" name="Picture 2" descr="0025 (504x700, 141Kb)"/>
          <p:cNvPicPr>
            <a:picLocks noChangeAspect="1" noChangeArrowheads="1"/>
          </p:cNvPicPr>
          <p:nvPr/>
        </p:nvPicPr>
        <p:blipFill>
          <a:blip r:embed="rId3" cstate="print"/>
          <a:srcRect l="7500" t="4989" r="5501" b="69091"/>
          <a:stretch>
            <a:fillRect/>
          </a:stretch>
        </p:blipFill>
        <p:spPr bwMode="auto">
          <a:xfrm>
            <a:off x="827583" y="1916832"/>
            <a:ext cx="7482831" cy="309634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131840" y="256490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5936" y="256490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88024" y="256490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1840" y="292494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95936" y="292494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99992" y="2924944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3888" y="321297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95936" y="321297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9992" y="321297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88024" y="357301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95936" y="357301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99792" y="357301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9832" y="393305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63888" y="393305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5976" y="3933056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39752" y="422108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63888" y="422108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427984" y="422108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699792" y="458112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23928" y="458112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27984" y="4581128"/>
            <a:ext cx="576064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3801" r="9838" b="3801"/>
          <a:stretch>
            <a:fillRect/>
          </a:stretch>
        </p:blipFill>
        <p:spPr>
          <a:xfrm>
            <a:off x="0" y="-37825"/>
            <a:ext cx="9144000" cy="6895825"/>
          </a:xfrm>
          <a:prstGeom prst="rect">
            <a:avLst/>
          </a:prstGeom>
        </p:spPr>
      </p:pic>
      <p:pic>
        <p:nvPicPr>
          <p:cNvPr id="6" name="Picture 2" descr="0025 (504x700, 141Kb)"/>
          <p:cNvPicPr>
            <a:picLocks noChangeAspect="1" noChangeArrowheads="1"/>
          </p:cNvPicPr>
          <p:nvPr/>
        </p:nvPicPr>
        <p:blipFill>
          <a:blip r:embed="rId3" cstate="print"/>
          <a:srcRect t="30909" b="43171"/>
          <a:stretch>
            <a:fillRect/>
          </a:stretch>
        </p:blipFill>
        <p:spPr bwMode="auto">
          <a:xfrm>
            <a:off x="179512" y="1628800"/>
            <a:ext cx="8801100" cy="316835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627784" y="2852936"/>
            <a:ext cx="43204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92080" y="2852936"/>
            <a:ext cx="43204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9672" y="38610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itchFamily="2" charset="0"/>
              </a:rPr>
              <a:t>Никогда  не  предавайте  друзей.</a:t>
            </a:r>
            <a:endParaRPr lang="ru-RU" sz="3600" b="1" dirty="0">
              <a:latin typeface="Propisi" pitchFamily="2" charset="0"/>
            </a:endParaRPr>
          </a:p>
        </p:txBody>
      </p:sp>
      <p:pic>
        <p:nvPicPr>
          <p:cNvPr id="10" name="Picture 2" descr="C:\Users\22\AppData\Local\Temp\Rar$DIa0.166\0f32bd9346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141" y="4509120"/>
            <a:ext cx="1706947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174</Words>
  <Application>Microsoft Office PowerPoint</Application>
  <PresentationFormat>Экран (4:3)</PresentationFormat>
  <Paragraphs>48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Тема Office</vt:lpstr>
      <vt:lpstr>3_Тема Office</vt:lpstr>
      <vt:lpstr>1_Тема Office</vt:lpstr>
      <vt:lpstr>2_Тема Office</vt:lpstr>
      <vt:lpstr>4_Тема Office</vt:lpstr>
      <vt:lpstr>5_Тема Office</vt:lpstr>
      <vt:lpstr>25 апреля  </vt:lpstr>
      <vt:lpstr>Слайд 2</vt:lpstr>
      <vt:lpstr>Слайд 3</vt:lpstr>
      <vt:lpstr>Слайд 4</vt:lpstr>
      <vt:lpstr>Слайд 5</vt:lpstr>
      <vt:lpstr>Мол (итал. molo от лат. moles — масса, насыпь) — гидротехническое оградительное сооружение для защиты акватории порта от волнения, примыкающее одним концом к берегу.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Пользователь</cp:lastModifiedBy>
  <cp:revision>27</cp:revision>
  <dcterms:created xsi:type="dcterms:W3CDTF">2017-01-06T13:24:12Z</dcterms:created>
  <dcterms:modified xsi:type="dcterms:W3CDTF">2020-04-15T10:43:56Z</dcterms:modified>
</cp:coreProperties>
</file>