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2" r:id="rId2"/>
    <p:sldId id="303" r:id="rId3"/>
    <p:sldId id="309" r:id="rId4"/>
    <p:sldId id="305" r:id="rId5"/>
    <p:sldId id="310" r:id="rId6"/>
    <p:sldId id="311" r:id="rId7"/>
    <p:sldId id="265" r:id="rId8"/>
    <p:sldId id="304" r:id="rId9"/>
    <p:sldId id="306" r:id="rId10"/>
    <p:sldId id="307" r:id="rId11"/>
    <p:sldId id="308" r:id="rId12"/>
    <p:sldId id="257" r:id="rId13"/>
    <p:sldId id="274" r:id="rId14"/>
    <p:sldId id="260" r:id="rId15"/>
    <p:sldId id="261" r:id="rId16"/>
    <p:sldId id="301" r:id="rId17"/>
    <p:sldId id="314" r:id="rId18"/>
    <p:sldId id="315" r:id="rId19"/>
    <p:sldId id="284" r:id="rId20"/>
    <p:sldId id="297" r:id="rId21"/>
    <p:sldId id="298" r:id="rId22"/>
    <p:sldId id="286" r:id="rId23"/>
    <p:sldId id="312" r:id="rId24"/>
    <p:sldId id="299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CDDD-F91C-47BE-947E-697F072C843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4F06-E03D-4715-B6FC-D558D188E5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BD96B6-19F5-4521-9A00-772801E5D4E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F7E1-8565-4435-A192-AD273D8FF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21E8-0A4C-44C6-931D-0B337E2D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B505-3944-4587-89D1-78D20C0A1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&#1054;&#1090;&#1082;&#1088;&#1099;&#1090;&#1099;&#1081;\3.wav" TargetMode="Externa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hyperlink" Target="http://&#1089;&#1077;&#1079;&#1086;&#1085;&#1099;-&#1075;&#1086;&#1076;&#1072;.&#1088;&#1092;/&#1074;&#1088;&#1077;&#1084;&#1077;&#1085;&#1072;%20&#1075;&#1086;&#1076;&#1072;%20&#1076;&#1083;&#1103;%20&#1076;&#1077;&#1090;&#1077;&#1081;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am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0" y="-635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/>
            <a:r>
              <a:rPr lang="ru-RU" altLang="ru-RU" sz="1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6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Сакская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школа №1</a:t>
            </a:r>
          </a:p>
          <a:p>
            <a:pPr algn="ctr" eaLnBrk="1" hangingPunct="1"/>
            <a:r>
              <a:rPr lang="ru-RU" altLang="ru-RU" sz="1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им.Героя Советского Союза </a:t>
            </a:r>
            <a:r>
              <a:rPr lang="ru-RU" altLang="ru-RU" sz="16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В.К.Гайнутдинова</a:t>
            </a:r>
            <a:r>
              <a:rPr lang="ru-RU" altLang="ru-RU" sz="1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4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1828800" y="23558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cs typeface="Times New Roman" pitchFamily="18" charset="0"/>
              </a:rPr>
              <a:t>Урок чтения в 1 классе по теме: Обобщение </a:t>
            </a:r>
            <a:r>
              <a:rPr lang="ru-RU" alt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по </a:t>
            </a:r>
            <a:r>
              <a:rPr lang="ru-RU" alt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теме</a:t>
            </a:r>
          </a:p>
          <a:p>
            <a:pPr algn="ctr"/>
            <a:r>
              <a:rPr lang="ru-RU" alt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alt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Апрель! Апрель! </a:t>
            </a:r>
          </a:p>
          <a:p>
            <a:pPr algn="ctr"/>
            <a:r>
              <a:rPr lang="ru-RU" alt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Звенит </a:t>
            </a:r>
            <a:r>
              <a:rPr lang="ru-RU" altLang="ru-RU" sz="2200" b="1" dirty="0">
                <a:solidFill>
                  <a:srgbClr val="FF0000"/>
                </a:solidFill>
                <a:cs typeface="Times New Roman" pitchFamily="18" charset="0"/>
              </a:rPr>
              <a:t>капель»</a:t>
            </a:r>
            <a:endParaRPr lang="ru-RU" altLang="ru-RU" sz="2200" b="1" dirty="0">
              <a:solidFill>
                <a:srgbClr val="FF0000"/>
              </a:solidFill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828800" y="4000504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alt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altLang="ru-RU" sz="1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Селегень</a:t>
            </a:r>
            <a:r>
              <a:rPr lang="ru-RU" alt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Оксана Алексеевна</a:t>
            </a:r>
            <a:endParaRPr lang="ru-RU" altLang="ru-RU" sz="1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2286000" y="621188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.Саки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первые проталины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304800"/>
            <a:ext cx="4572000" cy="6248400"/>
          </a:xfr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3697288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Первые проталины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3293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4191000" cy="3048000"/>
          </a:xfrm>
          <a:noFill/>
        </p:spPr>
      </p:pic>
      <p:pic>
        <p:nvPicPr>
          <p:cNvPr id="64519" name="Picture 7" descr="12369418600805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133600"/>
            <a:ext cx="4038600" cy="3048000"/>
          </a:xfrm>
          <a:noFill/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066800" y="914400"/>
            <a:ext cx="3068638" cy="739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Половодье</a:t>
            </a:r>
          </a:p>
        </p:txBody>
      </p:sp>
      <p:pic>
        <p:nvPicPr>
          <p:cNvPr id="64523" name="Picture 11" descr="i162265_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343400" y="304800"/>
            <a:ext cx="4572000" cy="6248400"/>
          </a:xfrm>
          <a:noFill/>
        </p:spPr>
      </p:pic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85750" y="5562600"/>
            <a:ext cx="3821113" cy="9842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8000"/>
                </a:solidFill>
              </a:rPr>
              <a:t>И.Левитан.</a:t>
            </a:r>
          </a:p>
          <a:p>
            <a:pPr algn="ctr"/>
            <a:r>
              <a:rPr lang="ru-RU" sz="2800">
                <a:solidFill>
                  <a:srgbClr val="008000"/>
                </a:solidFill>
              </a:rPr>
              <a:t>Весна. Большая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2" grpId="1" animBg="1"/>
      <p:bldP spid="645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Соедини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72816"/>
            <a:ext cx="2273476" cy="798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Е. Трутнева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2924945"/>
            <a:ext cx="2345484" cy="7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600" dirty="0" smtClean="0"/>
              <a:t>Р. </a:t>
            </a:r>
            <a:r>
              <a:rPr lang="ru-RU" sz="3600" dirty="0" err="1" smtClean="0"/>
              <a:t>Сэф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21088"/>
            <a:ext cx="22734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В. Берестов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700808"/>
            <a:ext cx="2424332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«Чудо»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068960"/>
            <a:ext cx="2448272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«Воробушки»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365104"/>
            <a:ext cx="2567208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«Когда это бывает?»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3"/>
            <a:endCxn id="11" idx="1"/>
          </p:cNvCxnSpPr>
          <p:nvPr/>
        </p:nvCxnSpPr>
        <p:spPr>
          <a:xfrm>
            <a:off x="2987824" y="2172280"/>
            <a:ext cx="2160240" cy="2660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9" idx="1"/>
          </p:cNvCxnSpPr>
          <p:nvPr/>
        </p:nvCxnSpPr>
        <p:spPr>
          <a:xfrm flipV="1">
            <a:off x="3059832" y="2168860"/>
            <a:ext cx="2088232" cy="11509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3"/>
            <a:endCxn id="10" idx="1"/>
          </p:cNvCxnSpPr>
          <p:nvPr/>
        </p:nvCxnSpPr>
        <p:spPr>
          <a:xfrm flipV="1">
            <a:off x="2987824" y="3537012"/>
            <a:ext cx="2232248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Узнай название стихотворения и фамилию автора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 нам весна шагает</a:t>
            </a:r>
          </a:p>
          <a:p>
            <a:pPr>
              <a:buNone/>
            </a:pPr>
            <a:r>
              <a:rPr lang="ru-RU" dirty="0" smtClean="0"/>
              <a:t>   Быстрыми шагами…</a:t>
            </a:r>
          </a:p>
          <a:p>
            <a:pPr>
              <a:buNone/>
            </a:pPr>
            <a:r>
              <a:rPr lang="ru-RU" dirty="0" smtClean="0"/>
              <a:t>   					</a:t>
            </a:r>
          </a:p>
          <a:p>
            <a:pPr>
              <a:buNone/>
            </a:pPr>
            <a:r>
              <a:rPr lang="ru-RU" dirty="0" smtClean="0"/>
              <a:t>    Ласточка примчалась</a:t>
            </a:r>
          </a:p>
          <a:p>
            <a:pPr>
              <a:buNone/>
            </a:pPr>
            <a:r>
              <a:rPr lang="ru-RU" dirty="0" smtClean="0"/>
              <a:t>    Из-за бела моря…	</a:t>
            </a:r>
          </a:p>
          <a:p>
            <a:pPr>
              <a:buNone/>
            </a:pPr>
            <a:r>
              <a:rPr lang="ru-RU" i="1" dirty="0" smtClean="0"/>
              <a:t>	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2786058"/>
            <a:ext cx="272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И.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Токмакова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511448"/>
            <a:ext cx="281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А. Майков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329378" y="4529142"/>
            <a:ext cx="200020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539552" y="1600200"/>
            <a:ext cx="44644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750503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lang="ru-RU" sz="3200" dirty="0" smtClean="0"/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lang="ru-RU" sz="3200" dirty="0" smtClean="0"/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Плакала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снегурочка</a:t>
            </a: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lang="ru-RU" sz="3200" baseline="0" dirty="0" smtClean="0"/>
              <a:t>Зиму провожая…</a:t>
            </a: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lang="ru-RU" sz="3200" baseline="0" dirty="0" smtClean="0"/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lang="ru-RU" sz="3200" baseline="0" dirty="0" smtClean="0"/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636912"/>
            <a:ext cx="2816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Т.Белозёров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8911" y="3407023"/>
            <a:ext cx="56372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…Пробирается медведь</a:t>
            </a: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Сквозь лесной валежник..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929198"/>
            <a:ext cx="243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С. Маршак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b="1" i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Травка зеленеет,</a:t>
            </a:r>
          </a:p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 блестит…</a:t>
            </a:r>
            <a:r>
              <a:rPr lang="ru-RU" sz="3600" dirty="0" smtClean="0">
                <a:latin typeface="Arial" pitchFamily="34" charset="0"/>
              </a:rPr>
              <a:t> </a:t>
            </a:r>
          </a:p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Бежал ручей по камешкам,</a:t>
            </a:r>
          </a:p>
          <a:p>
            <a:pPr marL="0" marR="0" lvl="0" indent="904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Бежал, бежал, бежал..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95705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714620"/>
            <a:ext cx="265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А.Плещеев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4429132"/>
            <a:ext cx="29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И.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Токмакова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22505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cs typeface="+mn-cs"/>
              </a:rPr>
              <a:t>Народные приметы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42909" y="1268413"/>
            <a:ext cx="7858181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i="1" dirty="0">
                <a:solidFill>
                  <a:srgbClr val="0000CC"/>
                </a:solidFill>
                <a:sym typeface="Wingdings" pitchFamily="2" charset="2"/>
              </a:rPr>
              <a:t>Синие облака в апреле – к теплу и дождю.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b="1" i="1" dirty="0">
                <a:solidFill>
                  <a:srgbClr val="0000CC"/>
                </a:solidFill>
                <a:sym typeface="Wingdings" pitchFamily="2" charset="2"/>
              </a:rPr>
              <a:t>Из берёзы течёт много сока – к дождливому лету.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b="1" i="1" dirty="0">
                <a:solidFill>
                  <a:srgbClr val="0000CC"/>
                </a:solidFill>
                <a:sym typeface="Wingdings" pitchFamily="2" charset="2"/>
              </a:rPr>
              <a:t>Весна до Благовещенья (7 апреля) или недели не достоит, или неделю перестоит.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b="1" i="1" dirty="0">
                <a:solidFill>
                  <a:srgbClr val="0000CC"/>
                </a:solidFill>
                <a:sym typeface="Wingdings" pitchFamily="2" charset="2"/>
              </a:rPr>
              <a:t>Мокрое Благовещенье – грибное лето.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Восстанови  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последовательность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71993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</a:rPr>
              <a:t>Возвращаются из тёплых краёв птицы</a:t>
            </a:r>
            <a:r>
              <a:rPr lang="ru-RU" b="1"/>
              <a:t>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743200" y="2971800"/>
            <a:ext cx="395605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</a:rPr>
              <a:t>Зацветают растения.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4225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657600" y="3962400"/>
            <a:ext cx="19669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Тает снег.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590800" y="4953000"/>
            <a:ext cx="4606925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Появляются насекомые.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438400" y="5867400"/>
            <a:ext cx="49768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Больше солнечного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Льдинки, как кружева,</a:t>
            </a:r>
          </a:p>
          <a:p>
            <a:pPr>
              <a:buNone/>
            </a:pPr>
            <a:r>
              <a:rPr lang="ru-RU" sz="3600" b="1" dirty="0" smtClean="0"/>
              <a:t>                          как стекло</a:t>
            </a:r>
          </a:p>
          <a:p>
            <a:pPr>
              <a:buNone/>
            </a:pPr>
            <a:r>
              <a:rPr lang="ru-RU" sz="3600" b="1" dirty="0" smtClean="0"/>
              <a:t>Луг, как ситцевый платок,</a:t>
            </a:r>
          </a:p>
          <a:p>
            <a:pPr>
              <a:buNone/>
            </a:pPr>
            <a:r>
              <a:rPr lang="ru-RU" sz="3600" b="1" dirty="0" smtClean="0"/>
              <a:t>        Бабочки, как живые цветы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687701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 сравнения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Работа в тетради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3765547" cy="507209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93" y="4071942"/>
            <a:ext cx="3245907" cy="24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+mn-lt"/>
              </a:rPr>
              <a:t>Речевая разминка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Весна пришла! Весна пришла!  </a:t>
            </a:r>
            <a:r>
              <a:rPr lang="ru-RU" sz="2400" b="1" dirty="0" smtClean="0">
                <a:solidFill>
                  <a:srgbClr val="FF0000"/>
                </a:solidFill>
              </a:rPr>
              <a:t>(громко)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Нас ждет, торопит улица.           </a:t>
            </a:r>
            <a:r>
              <a:rPr lang="ru-RU" sz="2400" b="1" dirty="0" smtClean="0">
                <a:solidFill>
                  <a:srgbClr val="FF0000"/>
                </a:solidFill>
              </a:rPr>
              <a:t>(тихо)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Шагаем дружно ты и я,              </a:t>
            </a:r>
            <a:r>
              <a:rPr lang="ru-RU" sz="2400" b="1" dirty="0" smtClean="0">
                <a:solidFill>
                  <a:srgbClr val="FF0000"/>
                </a:solidFill>
              </a:rPr>
              <a:t>(шепотом)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И мы не будем хмуриться.         </a:t>
            </a:r>
            <a:r>
              <a:rPr lang="ru-RU" sz="2400" b="1" dirty="0" smtClean="0">
                <a:solidFill>
                  <a:srgbClr val="FF0000"/>
                </a:solidFill>
              </a:rPr>
              <a:t>(весело)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Вот птицы с юга к нам летят,   </a:t>
            </a:r>
            <a:r>
              <a:rPr lang="ru-RU" sz="2400" b="1" dirty="0" smtClean="0">
                <a:solidFill>
                  <a:srgbClr val="FF0000"/>
                </a:solidFill>
              </a:rPr>
              <a:t>(как медведи)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Букашки пробудились,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(как лиса)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Деревья листьями шумят,         </a:t>
            </a:r>
            <a:r>
              <a:rPr lang="ru-RU" sz="2400" b="1" dirty="0" smtClean="0">
                <a:solidFill>
                  <a:srgbClr val="FF0000"/>
                </a:solidFill>
              </a:rPr>
              <a:t>(как мышонок)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Все звери оживились,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(радостно)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Танцует лес, танцует луг,           </a:t>
            </a:r>
            <a:r>
              <a:rPr lang="ru-RU" sz="2400" b="1" dirty="0" smtClean="0">
                <a:solidFill>
                  <a:srgbClr val="FF0000"/>
                </a:solidFill>
              </a:rPr>
              <a:t>(грустно)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И мы с тобою кружимся.            </a:t>
            </a:r>
            <a:r>
              <a:rPr lang="ru-RU" sz="2400" b="1" dirty="0" smtClean="0">
                <a:solidFill>
                  <a:srgbClr val="FF0000"/>
                </a:solidFill>
              </a:rPr>
              <a:t>(протяжно)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Как хорошо весной вокруг!       </a:t>
            </a:r>
            <a:r>
              <a:rPr lang="ru-RU" sz="2400" b="1" dirty="0" smtClean="0">
                <a:solidFill>
                  <a:srgbClr val="FF0000"/>
                </a:solidFill>
              </a:rPr>
              <a:t>(быстро)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 природой мы подружимся!   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</a:rPr>
              <a:t>громко,радостно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428992" y="3500438"/>
            <a:ext cx="1214446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57422" y="4643446"/>
            <a:ext cx="507209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2066" y="3429000"/>
            <a:ext cx="307183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28662" y="3429000"/>
            <a:ext cx="214314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85852" y="2285992"/>
            <a:ext cx="535785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Звонко кричат птицы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Льдинки         тают        журчат ручьи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радостное настроение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70896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Придумай свой рассказ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опорным словам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Весна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             </a:t>
            </a:r>
          </a:p>
          <a:p>
            <a:pPr>
              <a:buNone/>
            </a:pPr>
            <a:r>
              <a:rPr lang="ru-RU" sz="3600" dirty="0" smtClean="0"/>
              <a:t>   Тает  снег. По рекам плывут льдинки-кружева.  Журчат </a:t>
            </a:r>
            <a:r>
              <a:rPr lang="ru-RU" sz="3600" dirty="0" err="1" smtClean="0"/>
              <a:t>голубые</a:t>
            </a:r>
            <a:r>
              <a:rPr lang="ru-RU" sz="3600" dirty="0" smtClean="0"/>
              <a:t> ручьи. Появились первые проталины и первая трава. Звонко кричат птицы. У всех радостное настроение.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0034" y="714356"/>
            <a:ext cx="79295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урока.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Какие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из произведений вам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запомнились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 почему?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388683" cy="179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1" name="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5" descr="dmвесна 61"/>
          <p:cNvPicPr>
            <a:picLocks noChangeAspect="1" noChangeArrowheads="1"/>
          </p:cNvPicPr>
          <p:nvPr/>
        </p:nvPicPr>
        <p:blipFill>
          <a:blip r:embed="rId4"/>
          <a:srcRect b="34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anim6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057900"/>
            <a:ext cx="790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anim6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300663"/>
            <a:ext cx="1190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anim6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8634" flipH="1">
            <a:off x="7543800" y="5524500"/>
            <a:ext cx="1190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anim6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42988" y="5876925"/>
            <a:ext cx="790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anim1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566102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7" descr="30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609850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3" descr="anim-4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0525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0" name="Picture 32" descr="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81375" y="1398588"/>
            <a:ext cx="287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3" descr="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67088" y="1163638"/>
            <a:ext cx="431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00" fill="hold"/>
                                        <p:tgtEl>
                                          <p:spTgt spid="132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1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00990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642918"/>
            <a:ext cx="6202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урока. Рефлексия.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c/8/101/639/101639807_11151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0960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9815448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0"/>
            <a:ext cx="870585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Апрель!Апрель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Звенит капель...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219200"/>
            <a:ext cx="5486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     Какие изменения</a:t>
            </a:r>
            <a:r>
              <a:rPr lang="ru-RU" sz="36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в неживой природе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   и </a:t>
            </a:r>
            <a:r>
              <a:rPr lang="ru-RU" sz="3600" b="1" smtClean="0">
                <a:solidFill>
                  <a:srgbClr val="FF0000"/>
                </a:solidFill>
              </a:rPr>
              <a:t>как</a:t>
            </a:r>
            <a:r>
              <a:rPr lang="ru-RU" sz="36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влияют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на пробуждение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          природы?</a:t>
            </a:r>
          </a:p>
        </p:txBody>
      </p:sp>
      <p:pic>
        <p:nvPicPr>
          <p:cNvPr id="13327" name="Picture 15" descr="p45_00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590800"/>
            <a:ext cx="3429000" cy="3733800"/>
          </a:xfrm>
          <a:noFill/>
          <a:ln w="3810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ЛЕ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54125"/>
            <a:ext cx="2319338" cy="25812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5061" name="Picture 5" descr="ВЕСНА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1233488"/>
            <a:ext cx="2455863" cy="2733675"/>
          </a:xfrm>
          <a:noFill/>
          <a:ln w="38100">
            <a:solidFill>
              <a:schemeClr val="hlink"/>
            </a:solidFill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35125"/>
            <a:ext cx="8075613" cy="19764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8000" b="1" dirty="0" smtClean="0">
                <a:solidFill>
                  <a:srgbClr val="FF0000"/>
                </a:solidFill>
                <a:hlinkClick r:id="rId5"/>
              </a:rPr>
              <a:t>ВЕСНА</a:t>
            </a:r>
          </a:p>
        </p:txBody>
      </p:sp>
      <p:pic>
        <p:nvPicPr>
          <p:cNvPr id="45063" name="Picture 7" descr="ЗИМ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3250" y="3338513"/>
            <a:ext cx="2387600" cy="26574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5064" name="Picture 8" descr="ОСЕН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0100" y="3338513"/>
            <a:ext cx="2387600" cy="26574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Какая картинка показывает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это время года?</a:t>
            </a: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381000" y="6284913"/>
            <a:ext cx="82280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6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Времена года для детей. Образовательный журнал «Сезоны года»[Электронный ресурс]. - Режим доступа: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сезоны-года.рф/времена%20года%20для%20детей.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, свободный -(07.04.2015)</a:t>
            </a:r>
          </a:p>
          <a:p>
            <a:pPr algn="just"/>
            <a:endParaRPr lang="ru-RU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04800"/>
            <a:ext cx="8820150" cy="765175"/>
          </a:xfrm>
        </p:spPr>
        <p:txBody>
          <a:bodyPr/>
          <a:lstStyle/>
          <a:p>
            <a:pPr algn="ctr" eaLnBrk="1" hangingPunct="1"/>
            <a:r>
              <a:rPr lang="ru-RU" altLang="ru-RU" i="1" smtClean="0">
                <a:solidFill>
                  <a:srgbClr val="0000FF"/>
                </a:solidFill>
                <a:latin typeface="Bookman Old Style" pitchFamily="18" charset="0"/>
              </a:rPr>
              <a:t>Найдите весенние месяцы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352800" y="1143000"/>
            <a:ext cx="2519363" cy="1457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00D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Январь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6324600" y="3810000"/>
            <a:ext cx="2519363" cy="1457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00D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Декабрь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85800" y="3886200"/>
            <a:ext cx="2519363" cy="1457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00D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Июнь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429000" y="5029200"/>
            <a:ext cx="2519363" cy="1457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00D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Май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324600" y="1905000"/>
            <a:ext cx="2519363" cy="1457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00D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Апрель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57200" y="1905000"/>
            <a:ext cx="2519363" cy="1457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00D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Март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5095E-6 L 0.31129 -0.116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3181E-6 L -0.32674 0.1671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78" grpId="0" animBg="1"/>
      <p:bldP spid="23579" grpId="0" animBg="1"/>
      <p:bldP spid="23581" grpId="0" animBg="1"/>
      <p:bldP spid="235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7200" dirty="0" smtClean="0"/>
          </a:p>
          <a:p>
            <a:endParaRPr lang="ru-RU" sz="72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+mn-lt"/>
              </a:rPr>
              <a:t>Ребусы</a:t>
            </a:r>
            <a:endParaRPr lang="ru-RU" sz="8000" dirty="0">
              <a:latin typeface="+mn-lt"/>
            </a:endParaRPr>
          </a:p>
        </p:txBody>
      </p:sp>
      <p:pic>
        <p:nvPicPr>
          <p:cNvPr id="12290" name="Picture 2" descr="http://img1i.spoki.tvnet.lv/upload2/articles/62/621408/images/Brinumainie-ananasi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346882" cy="1758356"/>
          </a:xfrm>
          <a:prstGeom prst="rect">
            <a:avLst/>
          </a:prstGeom>
          <a:noFill/>
        </p:spPr>
      </p:pic>
      <p:pic>
        <p:nvPicPr>
          <p:cNvPr id="12292" name="Picture 4" descr="http://dekorata.ru/NN/03/kalejdo/stump-jewelry/stump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1516956" cy="1688976"/>
          </a:xfrm>
          <a:prstGeom prst="rect">
            <a:avLst/>
          </a:prstGeom>
          <a:noFill/>
        </p:spPr>
      </p:pic>
      <p:pic>
        <p:nvPicPr>
          <p:cNvPr id="12294" name="Picture 6" descr="http://vkurse.obs.ru/sites/default/files/images/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44824"/>
            <a:ext cx="1368152" cy="1754560"/>
          </a:xfrm>
          <a:prstGeom prst="rect">
            <a:avLst/>
          </a:prstGeom>
          <a:noFill/>
        </p:spPr>
      </p:pic>
      <p:pic>
        <p:nvPicPr>
          <p:cNvPr id="12296" name="Picture 8" descr="http://mama.tomsk.ru/forum/weblogs/upload/313/1791956600474dcb94a67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44824"/>
            <a:ext cx="1368152" cy="1800200"/>
          </a:xfrm>
          <a:prstGeom prst="rect">
            <a:avLst/>
          </a:prstGeom>
          <a:noFill/>
        </p:spPr>
      </p:pic>
      <p:pic>
        <p:nvPicPr>
          <p:cNvPr id="12298" name="Picture 10" descr="http://krasnoyarsk.real-com.net/goodspic/6/68/442686/thumbs_700/g_image_4f3380451643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916832"/>
            <a:ext cx="1651041" cy="18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68344" y="1844824"/>
            <a:ext cx="1177765" cy="156966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9600" b="1" dirty="0" err="1" smtClean="0"/>
              <a:t>ь</a:t>
            </a:r>
            <a:endParaRPr lang="ru-RU" sz="9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3929066"/>
            <a:ext cx="48347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/>
              <a:t>апрель</a:t>
            </a:r>
            <a:endParaRPr lang="ru-RU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Весна – </a:t>
            </a:r>
            <a:r>
              <a:rPr lang="ru-RU" sz="4000" b="1" dirty="0" smtClean="0">
                <a:solidFill>
                  <a:srgbClr val="0033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33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00CC"/>
                </a:solidFill>
                <a:latin typeface="+mn-lt"/>
              </a:rPr>
              <a:t>природа пробуждается</a:t>
            </a:r>
            <a:r>
              <a:rPr lang="ru-RU" sz="4000" dirty="0" smtClean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pic>
        <p:nvPicPr>
          <p:cNvPr id="9223" name="Picture 7" descr="mar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276600"/>
            <a:ext cx="2708275" cy="2895600"/>
          </a:xfrm>
          <a:noFill/>
        </p:spPr>
      </p:pic>
      <p:pic>
        <p:nvPicPr>
          <p:cNvPr id="9225" name="Picture 9" descr="ig0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3276600"/>
            <a:ext cx="2819400" cy="2895600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2009775"/>
            <a:ext cx="12303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МАРТ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57600" y="2009775"/>
            <a:ext cx="17129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АПРЕЛЬ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0400" y="2057400"/>
            <a:ext cx="1031875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МАЙ</a:t>
            </a:r>
          </a:p>
        </p:txBody>
      </p:sp>
      <p:pic>
        <p:nvPicPr>
          <p:cNvPr id="9233" name="Picture 17" descr="26639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3276600"/>
            <a:ext cx="2832100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3827463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А.К. Саврасов «Грачи прилетели»</a:t>
            </a:r>
          </a:p>
        </p:txBody>
      </p:sp>
      <p:pic>
        <p:nvPicPr>
          <p:cNvPr id="15369" name="Picture 9" descr="0000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228600"/>
            <a:ext cx="4767266" cy="62722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476</Words>
  <Application>Microsoft Office PowerPoint</Application>
  <PresentationFormat>Экран (4:3)</PresentationFormat>
  <Paragraphs>142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Речевая разминка</vt:lpstr>
      <vt:lpstr>Слайд 3</vt:lpstr>
      <vt:lpstr>Слайд 4</vt:lpstr>
      <vt:lpstr>Слайд 5</vt:lpstr>
      <vt:lpstr>Найдите весенние месяцы</vt:lpstr>
      <vt:lpstr>Ребусы</vt:lpstr>
      <vt:lpstr>Весна –  природа пробуждается.</vt:lpstr>
      <vt:lpstr>Слайд 9</vt:lpstr>
      <vt:lpstr>Слайд 10</vt:lpstr>
      <vt:lpstr>Слайд 11</vt:lpstr>
      <vt:lpstr>Соедини </vt:lpstr>
      <vt:lpstr> Узнай название стихотворения и фамилию автора </vt:lpstr>
      <vt:lpstr>Слайд 14</vt:lpstr>
      <vt:lpstr>Слайд 15</vt:lpstr>
      <vt:lpstr>Слайд 16</vt:lpstr>
      <vt:lpstr>Восстанови    последовательность</vt:lpstr>
      <vt:lpstr>Слайд 18</vt:lpstr>
      <vt:lpstr>Работа в тетради</vt:lpstr>
      <vt:lpstr>Слайд 20</vt:lpstr>
      <vt:lpstr>Весна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Людмила Николаевна</cp:lastModifiedBy>
  <cp:revision>34</cp:revision>
  <dcterms:created xsi:type="dcterms:W3CDTF">2013-08-20T23:50:31Z</dcterms:created>
  <dcterms:modified xsi:type="dcterms:W3CDTF">2020-04-07T16:26:39Z</dcterms:modified>
</cp:coreProperties>
</file>