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60" r:id="rId4"/>
    <p:sldId id="263" r:id="rId5"/>
    <p:sldId id="262" r:id="rId6"/>
    <p:sldId id="278" r:id="rId7"/>
    <p:sldId id="264" r:id="rId8"/>
    <p:sldId id="261" r:id="rId9"/>
    <p:sldId id="270" r:id="rId10"/>
    <p:sldId id="276" r:id="rId11"/>
    <p:sldId id="267" r:id="rId12"/>
    <p:sldId id="266" r:id="rId13"/>
    <p:sldId id="268" r:id="rId14"/>
    <p:sldId id="269" r:id="rId15"/>
    <p:sldId id="272" r:id="rId16"/>
    <p:sldId id="275" r:id="rId17"/>
    <p:sldId id="265" r:id="rId18"/>
    <p:sldId id="274" r:id="rId19"/>
    <p:sldId id="271" r:id="rId20"/>
    <p:sldId id="273" r:id="rId21"/>
    <p:sldId id="277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5A916-0788-415E-9784-0D9DA605ED4B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33E2F-0B70-4C06-8D83-EC15D2A4F4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5389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33E2F-0B70-4C06-8D83-EC15D2A4F4E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81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static2.aif.ru/public/photo/small/446/bbd4e463fe0ad675dcb2493d8abd6b0b.0.jpg" TargetMode="External"/><Relationship Id="rId13" Type="http://schemas.openxmlformats.org/officeDocument/2006/relationships/hyperlink" Target="http://kolyan.net/uploads/posts/2012-03/1333177511_364.jpg" TargetMode="External"/><Relationship Id="rId18" Type="http://schemas.openxmlformats.org/officeDocument/2006/relationships/hyperlink" Target="http://www.aif.ru/pictures/201211/%D0%9D%D0%BE%D0%B2%D0%BE%D0%B5%20%D0%B8%D0%B7%D0%BE%D0%B1%D1%80%D0%B0%D0%B6%D0%B5%D0%BD%D0%B8%D0%B599.jpg" TargetMode="External"/><Relationship Id="rId26" Type="http://schemas.openxmlformats.org/officeDocument/2006/relationships/hyperlink" Target="http://www.mk.ru/upload/iblock_mk/475/86/26/54/DETAIL_PICTURE_642821.jpg" TargetMode="External"/><Relationship Id="rId3" Type="http://schemas.openxmlformats.org/officeDocument/2006/relationships/hyperlink" Target="http://i.goldenhifi.ru/u/ac/1a4388461511e398abc961f3284aaa/-/%D0%94%D0%B8%D0%B7%D0%B0%D0%B9%D0%BD%20%D1%82%D0%B5%D0%B0%D1%82%D1%80%D0%B0%D0%BB%D1%8C%D0%BD%D0%BE%D0%B3%D0%BE%20%D0%97%D0%B0%D0%BD%D0%B0%D0%B2%D0%B5%D1%81%D0%B0.png" TargetMode="External"/><Relationship Id="rId21" Type="http://schemas.openxmlformats.org/officeDocument/2006/relationships/hyperlink" Target="http://www.decor-r.ru/images/thumb/800x600_img_12772396414feb37506a35f4.72185450.jpg" TargetMode="External"/><Relationship Id="rId7" Type="http://schemas.openxmlformats.org/officeDocument/2006/relationships/hyperlink" Target="http://www.kazan-day.ru/www/news/2013/9/41565201628216_a.jpg" TargetMode="External"/><Relationship Id="rId12" Type="http://schemas.openxmlformats.org/officeDocument/2006/relationships/hyperlink" Target="http://vpravda.ru/Images/Photos/635061948234128760.jpg" TargetMode="External"/><Relationship Id="rId17" Type="http://schemas.openxmlformats.org/officeDocument/2006/relationships/hyperlink" Target="http://www.mariinsky.ru/images/cms/data/rainer_honeck_and_bso_350_auto.jpg" TargetMode="External"/><Relationship Id="rId25" Type="http://schemas.openxmlformats.org/officeDocument/2006/relationships/hyperlink" Target="http://img1.liveinternet.ru/images/attach/c/7/96/319/96319709_Iz_serii_Kak_yeto_delaetsya__Restavraciya_Bolshogo_3.jpg" TargetMode="External"/><Relationship Id="rId2" Type="http://schemas.openxmlformats.org/officeDocument/2006/relationships/image" Target="../media/image26.png"/><Relationship Id="rId16" Type="http://schemas.openxmlformats.org/officeDocument/2006/relationships/hyperlink" Target="http://www.ogoniok.com/common/archive/2000/4662/35-44-51/35-49-1b.jpg" TargetMode="External"/><Relationship Id="rId20" Type="http://schemas.openxmlformats.org/officeDocument/2006/relationships/hyperlink" Target="http://www.juliabulavko.ru/curtain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s309322.vk.me/v309322697/4095/orhW-MFlEXA.jpg" TargetMode="External"/><Relationship Id="rId11" Type="http://schemas.openxmlformats.org/officeDocument/2006/relationships/hyperlink" Target="http://all-pages.com/img/repphotos2/repphoto_628_5774.jpg" TargetMode="External"/><Relationship Id="rId24" Type="http://schemas.openxmlformats.org/officeDocument/2006/relationships/hyperlink" Target="http://medias.unifrance.org/medias/103/29/7527/format_page/the-prompter.jpg" TargetMode="External"/><Relationship Id="rId5" Type="http://schemas.openxmlformats.org/officeDocument/2006/relationships/hyperlink" Target="http://www.tv.tvrmogilev.by/images/news/661/526/1375280849.jpg" TargetMode="External"/><Relationship Id="rId15" Type="http://schemas.openxmlformats.org/officeDocument/2006/relationships/hyperlink" Target="http://tverphoto.ru/wp-content/uploads/2010/04/dramteatr_40.jpg" TargetMode="External"/><Relationship Id="rId23" Type="http://schemas.openxmlformats.org/officeDocument/2006/relationships/hyperlink" Target="http://otvinta.westsib.ru/data/images/news_2013/04/teatr/img_5696.jpg" TargetMode="External"/><Relationship Id="rId28" Type="http://schemas.openxmlformats.org/officeDocument/2006/relationships/hyperlink" Target="http://www.itogi.ru/7-days/img/649/I-47-ISKUS-vaziev-f01_640.jpg" TargetMode="External"/><Relationship Id="rId10" Type="http://schemas.openxmlformats.org/officeDocument/2006/relationships/hyperlink" Target="http://www.i-ntvs.ru/pics/grimer2.jpg" TargetMode="External"/><Relationship Id="rId19" Type="http://schemas.openxmlformats.org/officeDocument/2006/relationships/hyperlink" Target="http://www.strf.ru/Attachment.aspx?Id=37994" TargetMode="External"/><Relationship Id="rId4" Type="http://schemas.openxmlformats.org/officeDocument/2006/relationships/hyperlink" Target="http://www.greatriverplayers.com/attachments/Image/Th_Back213.jpg" TargetMode="External"/><Relationship Id="rId9" Type="http://schemas.openxmlformats.org/officeDocument/2006/relationships/hyperlink" Target="http://www.sentieriselvaggi.it/public/articoli/37793/Images/roman_polanski.jpg" TargetMode="External"/><Relationship Id="rId14" Type="http://schemas.openxmlformats.org/officeDocument/2006/relationships/hyperlink" Target="http://sgpress.ru/allimages/55658.jpg" TargetMode="External"/><Relationship Id="rId22" Type="http://schemas.openxmlformats.org/officeDocument/2006/relationships/hyperlink" Target="http://fyflo.net/uploads/posts/2009-11/1257178152_1257144083_halloween_00003.jpg" TargetMode="External"/><Relationship Id="rId27" Type="http://schemas.openxmlformats.org/officeDocument/2006/relationships/hyperlink" Target="http://www.metronews.ru/novosti/v-peterburge-skonchalsja-izvestnyj-horeograf-boris-bregvadze/TpolcB---MgmersraXdNoE/repetition1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://i.goldenhifi.ru/u/ac/1a4388461511e398abc961f3284aaa/-/%D0%94%D0%B8%D0%B7%D0%B0%D0%B9%D0%BD%20%D1%82%D0%B5%D0%B0%D1%82%D1%80%D0%B0%D0%BB%D1%8C%D0%BD%D0%BE%D0%B3%D0%BE%20%D0%97%D0%B0%D0%BD%D0%B0%D0%B2%D0%B5%D1%81%D0%B0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17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1512094" y="1371600"/>
            <a:ext cx="65008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4800" b="1" i="1" dirty="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«Театральные профессии»</a:t>
            </a:r>
            <a:endParaRPr lang="ru-RU" sz="4800" b="1" i="1" dirty="0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5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145" y="1600200"/>
            <a:ext cx="76962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Очень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часто эта профессия тесно связана с творчеством, например, с работой в театре, когда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не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просто делает парик или накладки, а создает образ. В этом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случае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выполняет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совместительству обязанности гримера, то есть, по сути, художника, создающего внешний облик героев.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2438400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0" y="2892861"/>
            <a:ext cx="1731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399" y="4708743"/>
            <a:ext cx="3429001" cy="230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533400" y="2961620"/>
            <a:ext cx="1731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715000" y="3416081"/>
            <a:ext cx="17315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656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1" y="4648200"/>
            <a:ext cx="3200399" cy="236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0" y="4648200"/>
            <a:ext cx="3810000" cy="236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76300" y="1686249"/>
            <a:ext cx="74295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Профессия                  очень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важная и трудная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        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как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гример, должен обладать воображением, чувством прекрасного, чтобы творчески воплощать свои замыслы.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не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только одевает на актера готовое платье,  но и подгоняет его по фигуре, добавляет интересные детали (банты, цветы), подбирает головной убор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kern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52800" y="1686249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костюмера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34119" y="2114489"/>
            <a:ext cx="20168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Костюмер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5947" y="3421750"/>
            <a:ext cx="1837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Костюмер</a:t>
            </a:r>
            <a:endParaRPr lang="ru-RU" b="1" dirty="0">
              <a:solidFill>
                <a:srgbClr val="CC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42568" y="2176503"/>
            <a:ext cx="18742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434119" y="2637709"/>
            <a:ext cx="1900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90800" y="3944970"/>
            <a:ext cx="18602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882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1517073"/>
            <a:ext cx="7696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                                                     означают 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управлять, руководить.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Именно            необходим для того, чтобы оркестранты играли  слаженно, в нужном темпе и ритме, как  единый ансамбль. У                               абсолютный слух, прекрасное чувство ритма, отличная память, координация движений. Он должен уметь играть на многих инструментах.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1700" y="1517073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«дирижер», «</a:t>
            </a:r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дирижировать»</a:t>
            </a:r>
            <a:r>
              <a:rPr lang="ru-RU" sz="2800" b="1" kern="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43600" y="1517073"/>
            <a:ext cx="1861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kern="0" dirty="0" smtClean="0">
              <a:solidFill>
                <a:srgbClr val="CC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дирижер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0400" y="3205490"/>
            <a:ext cx="1778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дирижера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399" y="4742584"/>
            <a:ext cx="3460173" cy="224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171700" y="2040293"/>
            <a:ext cx="4876800" cy="15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943600" y="2471180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200400" y="3728710"/>
            <a:ext cx="17780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922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631695"/>
            <a:ext cx="777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–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работник, отвечающий за световое  оформление. Он выставляет осветительные приборы на сцене.</a:t>
            </a:r>
            <a:r>
              <a:rPr lang="ru-RU" sz="2800" b="1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2800" b="1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2800" b="1" kern="0" dirty="0">
              <a:solidFill>
                <a:srgbClr val="0000CC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5287" y="1652146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Осветитель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7573" y="316576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15287" y="2175366"/>
            <a:ext cx="2084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762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721208"/>
            <a:ext cx="7924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изготавливает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декорации к спектаклям. Он должен уметь хорошо рисовать и иметь богатое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воображение.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724883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Художник-декоратор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099276"/>
            <a:ext cx="5334000" cy="390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81000" y="2248103"/>
            <a:ext cx="37995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10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7982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711181"/>
            <a:ext cx="80598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— автор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постановщик балетов, танцев, хореографических номеров, танцевальных сцен в опере и оперетте, руководитель балетной труппы.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17777"/>
            <a:ext cx="43123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Балетмейстер, хореограф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7786" y="3474027"/>
            <a:ext cx="542925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57200" y="2240997"/>
            <a:ext cx="43123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564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300" y="1697385"/>
            <a:ext cx="74295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(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фр.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souffleur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подсказчик) — работник театра, который следит за ходом репетиций, спектакля по тексту пьесы и подсказывает по необходимости актёрам текст роли.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настоящее время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сохраняются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всего в нескольких московских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театрах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599" y="1686249"/>
            <a:ext cx="140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Суфлёр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84123" y="3810000"/>
            <a:ext cx="1590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суфлёры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1"/>
            <a:ext cx="3431296" cy="229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09599" y="2209469"/>
            <a:ext cx="1406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91050" y="4333220"/>
            <a:ext cx="1583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1958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143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541098"/>
            <a:ext cx="7772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– 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специально   изготавливаемые предметы (мебель, посуда, украшения…), употребляемые в театральном спектакле взамен настоящих вещей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изготавливает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подает артистам разные, нужные им при выходе на сцену, вещи.</a:t>
            </a:r>
            <a:r>
              <a:rPr lang="ru-RU" sz="2800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1541098"/>
            <a:ext cx="2202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Бутафория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6244" y="3214255"/>
            <a:ext cx="167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Бутафор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5" t="11984" r="9494" b="8115"/>
          <a:stretch/>
        </p:blipFill>
        <p:spPr bwMode="auto">
          <a:xfrm>
            <a:off x="1416626" y="4218754"/>
            <a:ext cx="2092037" cy="27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218754"/>
            <a:ext cx="3886201" cy="275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609600" y="2064318"/>
            <a:ext cx="19812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86244" y="3737475"/>
            <a:ext cx="15759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8781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721208"/>
            <a:ext cx="7772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машинно-декорационного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цеха театра, в обязанности которого входит: 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установка декораций к спектаклю; 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подготовка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ремонт декораций; 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разработка и перемена их по ходу спектакля.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Бригада рабочих сцены работает под руководством машиниста сцены.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21208"/>
            <a:ext cx="3914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Технический работник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56438"/>
            <a:ext cx="33528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57200" y="2244428"/>
            <a:ext cx="3914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57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5800" y="178765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 НАЧИНАЕТСЯ С ВЕШАЛКИ</a:t>
            </a:r>
            <a:b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Приветливый                                   принимает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выдает посетителям  верхнюю одежду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2416" y="2218537"/>
            <a:ext cx="2339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гардеробщик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172645"/>
            <a:ext cx="5943599" cy="382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3402416" y="2741757"/>
            <a:ext cx="23391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653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это место для зрелищ. Это род искусства, где главным является сценическое действие, возникающее в процессе игры актера перед публикой.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Существуют: </a:t>
            </a:r>
            <a:endParaRPr lang="ru-RU" sz="28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оперы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балета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миниатюр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комедии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театр зверей                 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 уличный театр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8200" y="3948406"/>
            <a:ext cx="2190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театр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света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8200" y="4343400"/>
            <a:ext cx="2243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театр теней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68982" y="4748856"/>
            <a:ext cx="2044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кукольный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61811" y="5181600"/>
            <a:ext cx="2706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драматический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909" y="5587478"/>
            <a:ext cx="1712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и другие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41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48200"/>
            <a:ext cx="30099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4736" y="1600200"/>
            <a:ext cx="754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Капельдинер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(от нем.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Kapelldiener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«служащий капеллы»,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также         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)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рабочий в театре, кинотеатре или концертном зале. Обязанности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включают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запуск зрителей в фойе или в зрительный зал, проверку билетов при входе, помощь зрителям в отыскании места, ответы на вопросы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посетителей.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7982" y="2438400"/>
            <a:ext cx="33250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билетёр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34000" y="2055581"/>
            <a:ext cx="32925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контролёр-билетёр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2782" y="3335708"/>
            <a:ext cx="1646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билетёра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86387" y="2102253"/>
            <a:ext cx="228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34000" y="2552947"/>
            <a:ext cx="32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09600" y="2961620"/>
            <a:ext cx="335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82781" y="3858928"/>
            <a:ext cx="16466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457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2459504"/>
            <a:ext cx="685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это волшебный мир, в котором вы всегда</a:t>
            </a: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были зрителями, а сегодня мы пройдем с вами</a:t>
            </a: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 кулисы, чтобы узнать кто работает в театре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1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juliabulavko.ru/curta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657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6800" y="302359"/>
            <a:ext cx="324196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Занавес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1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Занавес 2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Театральные кулисы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Театральные актёры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Театральные куклы 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Режиссёр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Режиссёр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Гримёр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Гримёр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2"/>
              </a:rPr>
              <a:t>Постижер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3"/>
              </a:rPr>
              <a:t>Костюмерный цех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4"/>
              </a:rPr>
              <a:t>Постижёр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5"/>
              </a:rPr>
              <a:t>Костюмер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6"/>
              </a:rPr>
              <a:t>Костюмер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7"/>
              </a:rPr>
              <a:t>Дирижёр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8"/>
              </a:rPr>
              <a:t>Художник-декоратор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19"/>
              </a:rPr>
              <a:t>Осветитель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0"/>
              </a:rPr>
              <a:t>Занавес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1"/>
              </a:rPr>
              <a:t>Бутафория 1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2"/>
              </a:rPr>
              <a:t>Бутафория 2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3"/>
              </a:rPr>
              <a:t>Гардеробщик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9600" y="302359"/>
            <a:ext cx="32419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2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4"/>
              </a:rPr>
              <a:t>Суфлёр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 startAt="22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5"/>
              </a:rPr>
              <a:t>Рабочий сцены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 startAt="22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6"/>
              </a:rPr>
              <a:t>Театральная касса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 startAt="22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7"/>
              </a:rPr>
              <a:t>Балетмейстер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 startAt="22"/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8"/>
              </a:rPr>
              <a:t>Заведующий труппой</a:t>
            </a:r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94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3128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644290"/>
            <a:ext cx="807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это волшебный мир, 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котором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всегда</a:t>
            </a:r>
            <a:r>
              <a:rPr kumimoji="0" lang="ru-RU" sz="2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зрители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8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мы пройдем с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вами</a:t>
            </a:r>
            <a:r>
              <a:rPr kumimoji="0" lang="ru-RU" sz="28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кулисы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449263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узнать кто работает в </a:t>
            </a: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театре.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39390"/>
            <a:ext cx="51816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37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4900" y="1793971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Кто в театре играет разных героев?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1300" y="2317191"/>
            <a:ext cx="350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АКТЕР,  АРТИСТ</a:t>
            </a:r>
            <a:endParaRPr lang="ru-RU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050" y="2840411"/>
            <a:ext cx="75057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Чтобы стать настоящим артистом, нужно уметь многое делать: владеть мимикой , жестами, четко произносить текст и пластично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двигаться.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009" y="4343400"/>
            <a:ext cx="3629891" cy="264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43400"/>
            <a:ext cx="3638549" cy="264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718954" y="2840411"/>
            <a:ext cx="30722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1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6300" y="1714509"/>
            <a:ext cx="75057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занимается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постановкой спектаклей, концертов и т.д.  Он распределяет роли, утверждает актеров, придумывает и осуществляет постановку спектакля. 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1676841"/>
            <a:ext cx="20211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Режиссер</a:t>
            </a:r>
            <a:endParaRPr lang="ru-RU" b="1" dirty="0">
              <a:solidFill>
                <a:srgbClr val="CC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295400" y="2104072"/>
            <a:ext cx="2133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01736"/>
            <a:ext cx="4876800" cy="349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92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87337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5855" y="1478429"/>
            <a:ext cx="762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осуществляет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организационное руководство </a:t>
            </a:r>
            <a:r>
              <a:rPr lang="ru-RU" sz="2800" kern="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производственно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творческой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деятельностью труппы театра. Участвует в распределении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ролей.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Вносит предложения главному режиссёру (художественному руководителю) по составу труппы, вводам новых исполнителей в спектакли текущего репертуара.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552811"/>
            <a:ext cx="36981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Kozuka Mincho Pr6N M" pitchFamily="18" charset="-128"/>
                <a:cs typeface="Times New Roman" pitchFamily="18" charset="0"/>
              </a:rPr>
              <a:t>Заведующий труппой</a:t>
            </a:r>
            <a:endParaRPr lang="ru-RU" sz="2800" b="1" i="0" dirty="0">
              <a:solidFill>
                <a:srgbClr val="FF0000"/>
              </a:solidFill>
              <a:effectLst/>
              <a:latin typeface="Times New Roman" pitchFamily="18" charset="0"/>
              <a:ea typeface="Kozuka Mincho Pr6N M" pitchFamily="18" charset="-128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0"/>
            <a:ext cx="2975264" cy="210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533400" y="2055581"/>
            <a:ext cx="3698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6167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162300"/>
            <a:ext cx="571500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76300" y="1600200"/>
            <a:ext cx="7391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Режиссеру</a:t>
            </a:r>
            <a:r>
              <a:rPr lang="ru-RU" sz="2800" kern="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нужно донести до зрителя главную идею действия на сцене, вызвать эмоции, заставить засмеяться или заплакать, приходить в ужас или испытывать восторг. Ему необходимы: талант, богатая фантазия, оригинальное творческое мышление,  умение подобрать актеров и многие другие качества.</a:t>
            </a:r>
            <a:endParaRPr lang="ru-RU" sz="28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95400" y="2055581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27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728364"/>
            <a:ext cx="8001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слово                    переводится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забавный, морщинистый старикан.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стать             ,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 иметь огромную фантазию, хорошо уметь рисовать.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изменяет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внешность актера,  преимущественно его лицо, с помощью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специальных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красок, пластических, волосяных наклеек, парика, причесок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9400" y="1728364"/>
            <a:ext cx="1359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«грим»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67055" y="1728364"/>
            <a:ext cx="17844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800" b="1" kern="0" dirty="0" smtClean="0">
              <a:solidFill>
                <a:srgbClr val="CC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800" b="1" kern="0" dirty="0" smtClean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гримером</a:t>
            </a:r>
            <a:endParaRPr lang="ru-RU" b="1" dirty="0">
              <a:solidFill>
                <a:srgbClr val="CC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62200" y="2992388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0" dirty="0">
                <a:solidFill>
                  <a:srgbClr val="CC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Гример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3233" y="4724401"/>
            <a:ext cx="321233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724401"/>
            <a:ext cx="321945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819400" y="2205417"/>
            <a:ext cx="13596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75613" y="2677160"/>
            <a:ext cx="19673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209800" y="346710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72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76200"/>
            <a:ext cx="99822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6300" y="1686249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</a:rPr>
              <a:t>    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8145" y="1600200"/>
            <a:ext cx="769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занимается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изготовлением из натуральных волос и искусственных волокон париков, усов, бород и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бакенбардов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2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— 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французского </a:t>
            </a:r>
            <a:r>
              <a:rPr lang="ru-RU" sz="2800" kern="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postiche</a:t>
            </a:r>
            <a:r>
              <a:rPr lang="ru-RU" sz="28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накладные волосы.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1609305"/>
            <a:ext cx="190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73947" y="2438400"/>
            <a:ext cx="18036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Постижёр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3168" y="3416082"/>
            <a:ext cx="2478232" cy="358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9609" y="3952946"/>
            <a:ext cx="4191000" cy="260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3400" y="2085854"/>
            <a:ext cx="1788102" cy="51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389961" y="2951018"/>
            <a:ext cx="18036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308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770</Words>
  <Application>Microsoft Office PowerPoint</Application>
  <PresentationFormat>Экран (4:3)</PresentationFormat>
  <Paragraphs>122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RUst</dc:creator>
  <cp:lastModifiedBy>Елена Акимова</cp:lastModifiedBy>
  <cp:revision>40</cp:revision>
  <dcterms:created xsi:type="dcterms:W3CDTF">2015-01-26T10:59:57Z</dcterms:created>
  <dcterms:modified xsi:type="dcterms:W3CDTF">2020-03-27T18:03:39Z</dcterms:modified>
</cp:coreProperties>
</file>