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Lst>
  <p:sldSz cx="9144000" cy="6858000" type="screen4x3"/>
  <p:notesSz cx="7559675" cy="106918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20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50" name="PlaceHolder 2"/>
          <p:cNvSpPr>
            <a:spLocks noGrp="1"/>
          </p:cNvSpPr>
          <p:nvPr>
            <p:ph type="body"/>
          </p:nvPr>
        </p:nvSpPr>
        <p:spPr>
          <a:xfrm>
            <a:off x="457200" y="1604520"/>
            <a:ext cx="8229240" cy="1896840"/>
          </a:xfrm>
          <a:prstGeom prst="rect">
            <a:avLst/>
          </a:prstGeom>
        </p:spPr>
        <p:txBody>
          <a:bodyPr lIns="0" tIns="0" rIns="0" bIns="0"/>
          <a:lstStyle/>
          <a:p>
            <a:endParaRPr/>
          </a:p>
        </p:txBody>
      </p:sp>
      <p:sp>
        <p:nvSpPr>
          <p:cNvPr id="51" name="PlaceHolder 3"/>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53"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54"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55" name="PlaceHolder 4"/>
          <p:cNvSpPr>
            <a:spLocks noGrp="1"/>
          </p:cNvSpPr>
          <p:nvPr>
            <p:ph type="body"/>
          </p:nvPr>
        </p:nvSpPr>
        <p:spPr>
          <a:xfrm>
            <a:off x="4674240" y="3682080"/>
            <a:ext cx="4015800" cy="1896840"/>
          </a:xfrm>
          <a:prstGeom prst="rect">
            <a:avLst/>
          </a:prstGeom>
        </p:spPr>
        <p:txBody>
          <a:bodyPr lIns="0" tIns="0" rIns="0" bIns="0"/>
          <a:lstStyle/>
          <a:p>
            <a:endParaRPr/>
          </a:p>
        </p:txBody>
      </p:sp>
      <p:sp>
        <p:nvSpPr>
          <p:cNvPr id="56" name="PlaceHolder 5"/>
          <p:cNvSpPr>
            <a:spLocks noGrp="1"/>
          </p:cNvSpPr>
          <p:nvPr>
            <p:ph type="body"/>
          </p:nvPr>
        </p:nvSpPr>
        <p:spPr>
          <a:xfrm>
            <a:off x="457200" y="3682080"/>
            <a:ext cx="4015800" cy="1896840"/>
          </a:xfrm>
          <a:prstGeom prst="rect">
            <a:avLst/>
          </a:prstGeom>
        </p:spPr>
        <p:txBody>
          <a:bodyPr lIns="0" tIns="0" rIns="0" bIns="0"/>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58" name="PlaceHolder 2"/>
          <p:cNvSpPr>
            <a:spLocks noGrp="1"/>
          </p:cNvSpPr>
          <p:nvPr>
            <p:ph type="body"/>
          </p:nvPr>
        </p:nvSpPr>
        <p:spPr>
          <a:xfrm>
            <a:off x="457200" y="1604520"/>
            <a:ext cx="8229240" cy="3977280"/>
          </a:xfrm>
          <a:prstGeom prst="rect">
            <a:avLst/>
          </a:prstGeom>
        </p:spPr>
        <p:txBody>
          <a:bodyPr lIns="0" tIns="0" rIns="0" bIns="0"/>
          <a:lstStyle/>
          <a:p>
            <a:endParaRPr/>
          </a:p>
        </p:txBody>
      </p:sp>
      <p:sp>
        <p:nvSpPr>
          <p:cNvPr id="59" name="PlaceHolder 3"/>
          <p:cNvSpPr>
            <a:spLocks noGrp="1"/>
          </p:cNvSpPr>
          <p:nvPr>
            <p:ph type="body"/>
          </p:nvPr>
        </p:nvSpPr>
        <p:spPr>
          <a:xfrm>
            <a:off x="457200" y="1604520"/>
            <a:ext cx="8229240" cy="3977280"/>
          </a:xfrm>
          <a:prstGeom prst="rect">
            <a:avLst/>
          </a:prstGeom>
        </p:spPr>
        <p:txBody>
          <a:bodyPr lIns="0" tIns="0" rIns="0" bIns="0"/>
          <a:lstStyle/>
          <a:p>
            <a:endParaRPr/>
          </a:p>
        </p:txBody>
      </p:sp>
      <p:pic>
        <p:nvPicPr>
          <p:cNvPr id="60" name="Рисунок 59"/>
          <p:cNvPicPr/>
          <p:nvPr/>
        </p:nvPicPr>
        <p:blipFill>
          <a:blip r:embed="rId2"/>
          <a:stretch/>
        </p:blipFill>
        <p:spPr>
          <a:xfrm>
            <a:off x="2079000" y="1604520"/>
            <a:ext cx="4984920" cy="3977280"/>
          </a:xfrm>
          <a:prstGeom prst="rect">
            <a:avLst/>
          </a:prstGeom>
          <a:ln>
            <a:noFill/>
          </a:ln>
        </p:spPr>
      </p:pic>
      <p:pic>
        <p:nvPicPr>
          <p:cNvPr id="61" name="Рисунок 60"/>
          <p:cNvPicPr/>
          <p:nvPr/>
        </p:nvPicPr>
        <p:blipFill>
          <a:blip r:embed="rId2"/>
          <a:stretch/>
        </p:blipFill>
        <p:spPr>
          <a:xfrm>
            <a:off x="2079000" y="1604520"/>
            <a:ext cx="4984920" cy="3977280"/>
          </a:xfrm>
          <a:prstGeom prst="rect">
            <a:avLst/>
          </a:prstGeom>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3"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74"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76" name="PlaceHolder 2"/>
          <p:cNvSpPr>
            <a:spLocks noGrp="1"/>
          </p:cNvSpPr>
          <p:nvPr>
            <p:ph type="body"/>
          </p:nvPr>
        </p:nvSpPr>
        <p:spPr>
          <a:xfrm>
            <a:off x="457200" y="1604520"/>
            <a:ext cx="8229240" cy="3977280"/>
          </a:xfrm>
          <a:prstGeom prst="rect">
            <a:avLst/>
          </a:prstGeom>
        </p:spPr>
        <p:txBody>
          <a:bodyPr lIns="0" tIns="0" rIns="0" bIns="0"/>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78" name="PlaceHolder 2"/>
          <p:cNvSpPr>
            <a:spLocks noGrp="1"/>
          </p:cNvSpPr>
          <p:nvPr>
            <p:ph type="body"/>
          </p:nvPr>
        </p:nvSpPr>
        <p:spPr>
          <a:xfrm>
            <a:off x="457200" y="1604520"/>
            <a:ext cx="4015800" cy="3977280"/>
          </a:xfrm>
          <a:prstGeom prst="rect">
            <a:avLst/>
          </a:prstGeom>
        </p:spPr>
        <p:txBody>
          <a:bodyPr lIns="0" tIns="0" rIns="0" bIns="0"/>
          <a:lstStyle/>
          <a:p>
            <a:endParaRPr/>
          </a:p>
        </p:txBody>
      </p:sp>
      <p:sp>
        <p:nvSpPr>
          <p:cNvPr id="79" name="PlaceHolder 3"/>
          <p:cNvSpPr>
            <a:spLocks noGrp="1"/>
          </p:cNvSpPr>
          <p:nvPr>
            <p:ph type="body"/>
          </p:nvPr>
        </p:nvSpPr>
        <p:spPr>
          <a:xfrm>
            <a:off x="4674240" y="1604520"/>
            <a:ext cx="4015800" cy="3977280"/>
          </a:xfrm>
          <a:prstGeom prst="rect">
            <a:avLst/>
          </a:prstGeom>
        </p:spPr>
        <p:txBody>
          <a:bodyPr lIns="0" tIns="0" rIns="0" bIns="0"/>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0"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1"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83"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84" name="PlaceHolder 3"/>
          <p:cNvSpPr>
            <a:spLocks noGrp="1"/>
          </p:cNvSpPr>
          <p:nvPr>
            <p:ph type="body"/>
          </p:nvPr>
        </p:nvSpPr>
        <p:spPr>
          <a:xfrm>
            <a:off x="457200" y="3682080"/>
            <a:ext cx="4015800" cy="1896840"/>
          </a:xfrm>
          <a:prstGeom prst="rect">
            <a:avLst/>
          </a:prstGeom>
        </p:spPr>
        <p:txBody>
          <a:bodyPr lIns="0" tIns="0" rIns="0" bIns="0"/>
          <a:lstStyle/>
          <a:p>
            <a:endParaRPr/>
          </a:p>
        </p:txBody>
      </p:sp>
      <p:sp>
        <p:nvSpPr>
          <p:cNvPr id="85" name="PlaceHolder 4"/>
          <p:cNvSpPr>
            <a:spLocks noGrp="1"/>
          </p:cNvSpPr>
          <p:nvPr>
            <p:ph type="body"/>
          </p:nvPr>
        </p:nvSpPr>
        <p:spPr>
          <a:xfrm>
            <a:off x="4674240" y="1604520"/>
            <a:ext cx="4015800" cy="3977280"/>
          </a:xfrm>
          <a:prstGeom prst="rect">
            <a:avLst/>
          </a:prstGeom>
        </p:spPr>
        <p:txBody>
          <a:bodyPr lIns="0" tIns="0" rIns="0" bIns="0"/>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8"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29"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86"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87" name="PlaceHolder 2"/>
          <p:cNvSpPr>
            <a:spLocks noGrp="1"/>
          </p:cNvSpPr>
          <p:nvPr>
            <p:ph type="body"/>
          </p:nvPr>
        </p:nvSpPr>
        <p:spPr>
          <a:xfrm>
            <a:off x="457200" y="1604520"/>
            <a:ext cx="4015800" cy="3977280"/>
          </a:xfrm>
          <a:prstGeom prst="rect">
            <a:avLst/>
          </a:prstGeom>
        </p:spPr>
        <p:txBody>
          <a:bodyPr lIns="0" tIns="0" rIns="0" bIns="0"/>
          <a:lstStyle/>
          <a:p>
            <a:endParaRPr/>
          </a:p>
        </p:txBody>
      </p:sp>
      <p:sp>
        <p:nvSpPr>
          <p:cNvPr id="88"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89" name="PlaceHolder 4"/>
          <p:cNvSpPr>
            <a:spLocks noGrp="1"/>
          </p:cNvSpPr>
          <p:nvPr>
            <p:ph type="body"/>
          </p:nvPr>
        </p:nvSpPr>
        <p:spPr>
          <a:xfrm>
            <a:off x="4674240" y="3682080"/>
            <a:ext cx="4015800" cy="1896840"/>
          </a:xfrm>
          <a:prstGeom prst="rect">
            <a:avLst/>
          </a:prstGeom>
        </p:spPr>
        <p:txBody>
          <a:bodyPr lIns="0" tIns="0" rIns="0" bIns="0"/>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91"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92"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93" name="PlaceHolder 4"/>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95" name="PlaceHolder 2"/>
          <p:cNvSpPr>
            <a:spLocks noGrp="1"/>
          </p:cNvSpPr>
          <p:nvPr>
            <p:ph type="body"/>
          </p:nvPr>
        </p:nvSpPr>
        <p:spPr>
          <a:xfrm>
            <a:off x="457200" y="1604520"/>
            <a:ext cx="8229240" cy="1896840"/>
          </a:xfrm>
          <a:prstGeom prst="rect">
            <a:avLst/>
          </a:prstGeom>
        </p:spPr>
        <p:txBody>
          <a:bodyPr lIns="0" tIns="0" rIns="0" bIns="0"/>
          <a:lstStyle/>
          <a:p>
            <a:endParaRPr/>
          </a:p>
        </p:txBody>
      </p:sp>
      <p:sp>
        <p:nvSpPr>
          <p:cNvPr id="96" name="PlaceHolder 3"/>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98"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99"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100" name="PlaceHolder 4"/>
          <p:cNvSpPr>
            <a:spLocks noGrp="1"/>
          </p:cNvSpPr>
          <p:nvPr>
            <p:ph type="body"/>
          </p:nvPr>
        </p:nvSpPr>
        <p:spPr>
          <a:xfrm>
            <a:off x="4674240" y="3682080"/>
            <a:ext cx="4015800" cy="1896840"/>
          </a:xfrm>
          <a:prstGeom prst="rect">
            <a:avLst/>
          </a:prstGeom>
        </p:spPr>
        <p:txBody>
          <a:bodyPr lIns="0" tIns="0" rIns="0" bIns="0"/>
          <a:lstStyle/>
          <a:p>
            <a:endParaRPr/>
          </a:p>
        </p:txBody>
      </p:sp>
      <p:sp>
        <p:nvSpPr>
          <p:cNvPr id="101" name="PlaceHolder 5"/>
          <p:cNvSpPr>
            <a:spLocks noGrp="1"/>
          </p:cNvSpPr>
          <p:nvPr>
            <p:ph type="body"/>
          </p:nvPr>
        </p:nvSpPr>
        <p:spPr>
          <a:xfrm>
            <a:off x="457200" y="3682080"/>
            <a:ext cx="4015800" cy="1896840"/>
          </a:xfrm>
          <a:prstGeom prst="rect">
            <a:avLst/>
          </a:prstGeom>
        </p:spPr>
        <p:txBody>
          <a:bodyPr lIns="0" tIns="0" rIns="0" bIns="0"/>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103" name="PlaceHolder 2"/>
          <p:cNvSpPr>
            <a:spLocks noGrp="1"/>
          </p:cNvSpPr>
          <p:nvPr>
            <p:ph type="body"/>
          </p:nvPr>
        </p:nvSpPr>
        <p:spPr>
          <a:xfrm>
            <a:off x="457200" y="1604520"/>
            <a:ext cx="8229240" cy="3977280"/>
          </a:xfrm>
          <a:prstGeom prst="rect">
            <a:avLst/>
          </a:prstGeom>
        </p:spPr>
        <p:txBody>
          <a:bodyPr lIns="0" tIns="0" rIns="0" bIns="0"/>
          <a:lstStyle/>
          <a:p>
            <a:endParaRPr/>
          </a:p>
        </p:txBody>
      </p:sp>
      <p:sp>
        <p:nvSpPr>
          <p:cNvPr id="104" name="PlaceHolder 3"/>
          <p:cNvSpPr>
            <a:spLocks noGrp="1"/>
          </p:cNvSpPr>
          <p:nvPr>
            <p:ph type="body"/>
          </p:nvPr>
        </p:nvSpPr>
        <p:spPr>
          <a:xfrm>
            <a:off x="457200" y="1604520"/>
            <a:ext cx="8229240" cy="3977280"/>
          </a:xfrm>
          <a:prstGeom prst="rect">
            <a:avLst/>
          </a:prstGeom>
        </p:spPr>
        <p:txBody>
          <a:bodyPr lIns="0" tIns="0" rIns="0" bIns="0"/>
          <a:lstStyle/>
          <a:p>
            <a:endParaRPr/>
          </a:p>
        </p:txBody>
      </p:sp>
      <p:pic>
        <p:nvPicPr>
          <p:cNvPr id="105" name="Рисунок 104"/>
          <p:cNvPicPr/>
          <p:nvPr/>
        </p:nvPicPr>
        <p:blipFill>
          <a:blip r:embed="rId2"/>
          <a:stretch/>
        </p:blipFill>
        <p:spPr>
          <a:xfrm>
            <a:off x="2079000" y="1604520"/>
            <a:ext cx="4984920" cy="3977280"/>
          </a:xfrm>
          <a:prstGeom prst="rect">
            <a:avLst/>
          </a:prstGeom>
          <a:ln>
            <a:noFill/>
          </a:ln>
        </p:spPr>
      </p:pic>
      <p:pic>
        <p:nvPicPr>
          <p:cNvPr id="106" name="Рисунок 105"/>
          <p:cNvPicPr/>
          <p:nvPr/>
        </p:nvPicPr>
        <p:blipFill>
          <a:blip r:embed="rId2"/>
          <a:stretch/>
        </p:blipFill>
        <p:spPr>
          <a:xfrm>
            <a:off x="2079000" y="1604520"/>
            <a:ext cx="4984920" cy="3977280"/>
          </a:xfrm>
          <a:prstGeom prst="rect">
            <a:avLst/>
          </a:prstGeom>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31" name="PlaceHolder 2"/>
          <p:cNvSpPr>
            <a:spLocks noGrp="1"/>
          </p:cNvSpPr>
          <p:nvPr>
            <p:ph type="body"/>
          </p:nvPr>
        </p:nvSpPr>
        <p:spPr>
          <a:xfrm>
            <a:off x="457200" y="1604520"/>
            <a:ext cx="8229240" cy="3977280"/>
          </a:xfrm>
          <a:prstGeom prst="rect">
            <a:avLst/>
          </a:prstGeom>
        </p:spPr>
        <p:txBody>
          <a:bodyPr lIns="0" tIns="0" rIns="0" bIns="0"/>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33" name="PlaceHolder 2"/>
          <p:cNvSpPr>
            <a:spLocks noGrp="1"/>
          </p:cNvSpPr>
          <p:nvPr>
            <p:ph type="body"/>
          </p:nvPr>
        </p:nvSpPr>
        <p:spPr>
          <a:xfrm>
            <a:off x="457200" y="1604520"/>
            <a:ext cx="4015800" cy="3977280"/>
          </a:xfrm>
          <a:prstGeom prst="rect">
            <a:avLst/>
          </a:prstGeom>
        </p:spPr>
        <p:txBody>
          <a:bodyPr lIns="0" tIns="0" rIns="0" bIns="0"/>
          <a:lstStyle/>
          <a:p>
            <a:endParaRPr/>
          </a:p>
        </p:txBody>
      </p:sp>
      <p:sp>
        <p:nvSpPr>
          <p:cNvPr id="34" name="PlaceHolder 3"/>
          <p:cNvSpPr>
            <a:spLocks noGrp="1"/>
          </p:cNvSpPr>
          <p:nvPr>
            <p:ph type="body"/>
          </p:nvPr>
        </p:nvSpPr>
        <p:spPr>
          <a:xfrm>
            <a:off x="4674240" y="1604520"/>
            <a:ext cx="4015800" cy="3977280"/>
          </a:xfrm>
          <a:prstGeom prst="rect">
            <a:avLst/>
          </a:prstGeom>
        </p:spPr>
        <p:txBody>
          <a:bodyPr lIns="0" tIns="0" rIns="0" bIns="0"/>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5"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36"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37"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38"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39" name="PlaceHolder 3"/>
          <p:cNvSpPr>
            <a:spLocks noGrp="1"/>
          </p:cNvSpPr>
          <p:nvPr>
            <p:ph type="body"/>
          </p:nvPr>
        </p:nvSpPr>
        <p:spPr>
          <a:xfrm>
            <a:off x="457200" y="3682080"/>
            <a:ext cx="4015800" cy="1896840"/>
          </a:xfrm>
          <a:prstGeom prst="rect">
            <a:avLst/>
          </a:prstGeom>
        </p:spPr>
        <p:txBody>
          <a:bodyPr lIns="0" tIns="0" rIns="0" bIns="0"/>
          <a:lstStyle/>
          <a:p>
            <a:endParaRPr/>
          </a:p>
        </p:txBody>
      </p:sp>
      <p:sp>
        <p:nvSpPr>
          <p:cNvPr id="40" name="PlaceHolder 4"/>
          <p:cNvSpPr>
            <a:spLocks noGrp="1"/>
          </p:cNvSpPr>
          <p:nvPr>
            <p:ph type="body"/>
          </p:nvPr>
        </p:nvSpPr>
        <p:spPr>
          <a:xfrm>
            <a:off x="4674240" y="1604520"/>
            <a:ext cx="4015800" cy="3977280"/>
          </a:xfrm>
          <a:prstGeom prst="rect">
            <a:avLst/>
          </a:prstGeom>
        </p:spPr>
        <p:txBody>
          <a:bodyPr lIns="0" tIns="0" rIns="0" bIns="0"/>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41"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42" name="PlaceHolder 2"/>
          <p:cNvSpPr>
            <a:spLocks noGrp="1"/>
          </p:cNvSpPr>
          <p:nvPr>
            <p:ph type="body"/>
          </p:nvPr>
        </p:nvSpPr>
        <p:spPr>
          <a:xfrm>
            <a:off x="457200" y="1604520"/>
            <a:ext cx="4015800" cy="3977280"/>
          </a:xfrm>
          <a:prstGeom prst="rect">
            <a:avLst/>
          </a:prstGeom>
        </p:spPr>
        <p:txBody>
          <a:bodyPr lIns="0" tIns="0" rIns="0" bIns="0"/>
          <a:lstStyle/>
          <a:p>
            <a:endParaRPr/>
          </a:p>
        </p:txBody>
      </p:sp>
      <p:sp>
        <p:nvSpPr>
          <p:cNvPr id="43"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44" name="PlaceHolder 4"/>
          <p:cNvSpPr>
            <a:spLocks noGrp="1"/>
          </p:cNvSpPr>
          <p:nvPr>
            <p:ph type="body"/>
          </p:nvPr>
        </p:nvSpPr>
        <p:spPr>
          <a:xfrm>
            <a:off x="4674240" y="3682080"/>
            <a:ext cx="4015800" cy="1896840"/>
          </a:xfrm>
          <a:prstGeom prst="rect">
            <a:avLst/>
          </a:prstGeom>
        </p:spPr>
        <p:txBody>
          <a:bodyPr lIns="0" tIns="0" rIns="0" bIns="0"/>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45"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46"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47"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48" name="PlaceHolder 4"/>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A0E06C-1F42-4B87-ADA1-A082F6347F09}" type="datetimeFigureOut">
              <a:rPr lang="ru-RU" smtClean="0"/>
              <a:t>05.04.2020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EE1975-0C1E-4709-A4AB-885358065642}"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 name="Line 1"/>
          <p:cNvSpPr/>
          <p:nvPr/>
        </p:nvSpPr>
        <p:spPr>
          <a:xfrm>
            <a:off x="8762760" y="0"/>
            <a:ext cx="0" cy="6858000"/>
          </a:xfrm>
          <a:prstGeom prst="line">
            <a:avLst/>
          </a:prstGeom>
          <a:ln w="38160">
            <a:solidFill>
              <a:schemeClr val="accent1">
                <a:tint val="60000"/>
                <a:alpha val="93000"/>
              </a:schemeClr>
            </a:solidFill>
            <a:round/>
          </a:ln>
        </p:spPr>
        <p:style>
          <a:lnRef idx="0">
            <a:scrgbClr r="0" g="0" b="0"/>
          </a:lnRef>
          <a:fillRef idx="0">
            <a:scrgbClr r="0" g="0" b="0"/>
          </a:fillRef>
          <a:effectRef idx="0">
            <a:scrgbClr r="0" g="0" b="0"/>
          </a:effectRef>
          <a:fontRef idx="minor"/>
        </p:style>
      </p:sp>
      <p:sp>
        <p:nvSpPr>
          <p:cNvPr id="63" name="Line 2"/>
          <p:cNvSpPr/>
          <p:nvPr/>
        </p:nvSpPr>
        <p:spPr>
          <a:xfrm>
            <a:off x="75960" y="0"/>
            <a:ext cx="0" cy="6858000"/>
          </a:xfrm>
          <a:prstGeom prst="line">
            <a:avLst/>
          </a:prstGeom>
          <a:ln w="57240">
            <a:solidFill>
              <a:schemeClr val="accent1">
                <a:tint val="60000"/>
              </a:schemeClr>
            </a:solidFill>
            <a:round/>
          </a:ln>
        </p:spPr>
        <p:style>
          <a:lnRef idx="0">
            <a:scrgbClr r="0" g="0" b="0"/>
          </a:lnRef>
          <a:fillRef idx="0">
            <a:scrgbClr r="0" g="0" b="0"/>
          </a:fillRef>
          <a:effectRef idx="0">
            <a:scrgbClr r="0" g="0" b="0"/>
          </a:effectRef>
          <a:fontRef idx="minor"/>
        </p:style>
      </p:sp>
      <p:sp>
        <p:nvSpPr>
          <p:cNvPr id="64" name="Line 3"/>
          <p:cNvSpPr/>
          <p:nvPr/>
        </p:nvSpPr>
        <p:spPr>
          <a:xfrm>
            <a:off x="8991360" y="0"/>
            <a:ext cx="0" cy="6858000"/>
          </a:xfrm>
          <a:prstGeom prst="line">
            <a:avLst/>
          </a:prstGeom>
          <a:ln w="19080">
            <a:solidFill>
              <a:schemeClr val="accent1"/>
            </a:solidFill>
            <a:round/>
          </a:ln>
        </p:spPr>
        <p:style>
          <a:lnRef idx="0">
            <a:scrgbClr r="0" g="0" b="0"/>
          </a:lnRef>
          <a:fillRef idx="0">
            <a:scrgbClr r="0" g="0" b="0"/>
          </a:fillRef>
          <a:effectRef idx="0">
            <a:scrgbClr r="0" g="0" b="0"/>
          </a:effectRef>
          <a:fontRef idx="minor"/>
        </p:style>
      </p:sp>
      <p:sp>
        <p:nvSpPr>
          <p:cNvPr id="65" name="CustomShape 4"/>
          <p:cNvSpPr/>
          <p:nvPr/>
        </p:nvSpPr>
        <p:spPr>
          <a:xfrm>
            <a:off x="8839080" y="0"/>
            <a:ext cx="304560" cy="6857640"/>
          </a:xfrm>
          <a:prstGeom prst="rect">
            <a:avLst/>
          </a:prstGeom>
          <a:solidFill>
            <a:schemeClr val="accent1">
              <a:tint val="60000"/>
              <a:alpha val="87000"/>
            </a:schemeClr>
          </a:solidFill>
          <a:ln w="38160">
            <a:noFill/>
          </a:ln>
          <a:effectLst>
            <a:outerShdw blurRad="50800" dist="25000" dir="5400000" rotWithShape="0">
              <a:srgbClr val="000000">
                <a:alpha val="40000"/>
              </a:srgbClr>
            </a:outerShdw>
          </a:effectLst>
        </p:spPr>
        <p:style>
          <a:lnRef idx="3">
            <a:schemeClr val="lt1"/>
          </a:lnRef>
          <a:fillRef idx="1">
            <a:schemeClr val="accent1"/>
          </a:fillRef>
          <a:effectRef idx="1">
            <a:schemeClr val="accent1"/>
          </a:effectRef>
          <a:fontRef idx="minor"/>
        </p:style>
      </p:sp>
      <p:sp>
        <p:nvSpPr>
          <p:cNvPr id="66" name="Line 5"/>
          <p:cNvSpPr/>
          <p:nvPr/>
        </p:nvSpPr>
        <p:spPr>
          <a:xfrm>
            <a:off x="8915400" y="0"/>
            <a:ext cx="0" cy="6858000"/>
          </a:xfrm>
          <a:prstGeom prst="line">
            <a:avLst/>
          </a:prstGeom>
          <a:ln w="9360">
            <a:solidFill>
              <a:schemeClr val="accent1"/>
            </a:solidFill>
            <a:round/>
          </a:ln>
        </p:spPr>
        <p:style>
          <a:lnRef idx="0">
            <a:scrgbClr r="0" g="0" b="0"/>
          </a:lnRef>
          <a:fillRef idx="0">
            <a:scrgbClr r="0" g="0" b="0"/>
          </a:fillRef>
          <a:effectRef idx="0">
            <a:scrgbClr r="0" g="0" b="0"/>
          </a:effectRef>
          <a:fontRef idx="minor"/>
        </p:style>
      </p:sp>
      <p:sp>
        <p:nvSpPr>
          <p:cNvPr id="67" name="CustomShape 6"/>
          <p:cNvSpPr/>
          <p:nvPr/>
        </p:nvSpPr>
        <p:spPr>
          <a:xfrm>
            <a:off x="8156520" y="5715000"/>
            <a:ext cx="548280" cy="548280"/>
          </a:xfrm>
          <a:prstGeom prst="ellipse">
            <a:avLst/>
          </a:prstGeom>
          <a:ln w="38160">
            <a:noFill/>
          </a:ln>
          <a:effectLst>
            <a:outerShdw blurRad="50800" dist="25000" dir="5400000" rotWithShape="0">
              <a:srgbClr val="000000">
                <a:alpha val="40000"/>
              </a:srgbClr>
            </a:outerShdw>
          </a:effectLst>
        </p:spPr>
        <p:style>
          <a:lnRef idx="3">
            <a:schemeClr val="lt1"/>
          </a:lnRef>
          <a:fillRef idx="1">
            <a:schemeClr val="accent1"/>
          </a:fillRef>
          <a:effectRef idx="1">
            <a:schemeClr val="accent1"/>
          </a:effectRef>
          <a:fontRef idx="minor"/>
        </p:style>
      </p:sp>
      <p:sp>
        <p:nvSpPr>
          <p:cNvPr id="68" name="PlaceHolder 7"/>
          <p:cNvSpPr>
            <a:spLocks noGrp="1"/>
          </p:cNvSpPr>
          <p:nvPr>
            <p:ph type="dt"/>
          </p:nvPr>
        </p:nvSpPr>
        <p:spPr>
          <a:xfrm rot="5400000">
            <a:off x="7589520" y="1081800"/>
            <a:ext cx="2011320" cy="383760"/>
          </a:xfrm>
          <a:prstGeom prst="rect">
            <a:avLst/>
          </a:prstGeom>
        </p:spPr>
        <p:txBody>
          <a:bodyPr lIns="90000" tIns="45000" rIns="90000" bIns="45000" anchor="ctr"/>
          <a:lstStyle/>
          <a:p>
            <a:pPr algn="r">
              <a:lnSpc>
                <a:spcPct val="100000"/>
              </a:lnSpc>
            </a:pPr>
            <a:r>
              <a:rPr lang="ru-RU" sz="1200" strike="noStrike" spc="-1">
                <a:solidFill>
                  <a:srgbClr val="575F6D"/>
                </a:solidFill>
                <a:uFill>
                  <a:solidFill>
                    <a:srgbClr val="FFFFFF"/>
                  </a:solidFill>
                </a:uFill>
                <a:latin typeface="Century Schoolbook"/>
              </a:rPr>
              <a:t>17.10.18</a:t>
            </a:r>
            <a:endParaRPr/>
          </a:p>
        </p:txBody>
      </p:sp>
      <p:sp>
        <p:nvSpPr>
          <p:cNvPr id="69" name="PlaceHolder 8"/>
          <p:cNvSpPr>
            <a:spLocks noGrp="1"/>
          </p:cNvSpPr>
          <p:nvPr>
            <p:ph type="ftr"/>
          </p:nvPr>
        </p:nvSpPr>
        <p:spPr>
          <a:xfrm rot="5400000">
            <a:off x="6990480" y="3737160"/>
            <a:ext cx="3200040" cy="365400"/>
          </a:xfrm>
          <a:prstGeom prst="rect">
            <a:avLst/>
          </a:prstGeom>
        </p:spPr>
        <p:txBody>
          <a:bodyPr lIns="90000" tIns="45000" rIns="90000" bIns="45000" anchor="ctr"/>
          <a:lstStyle/>
          <a:p>
            <a:endParaRPr/>
          </a:p>
        </p:txBody>
      </p:sp>
      <p:sp>
        <p:nvSpPr>
          <p:cNvPr id="70" name="PlaceHolder 9"/>
          <p:cNvSpPr>
            <a:spLocks noGrp="1"/>
          </p:cNvSpPr>
          <p:nvPr>
            <p:ph type="sldNum"/>
          </p:nvPr>
        </p:nvSpPr>
        <p:spPr>
          <a:xfrm>
            <a:off x="8129160" y="5734080"/>
            <a:ext cx="609120" cy="520920"/>
          </a:xfrm>
          <a:prstGeom prst="rect">
            <a:avLst/>
          </a:prstGeom>
        </p:spPr>
        <p:txBody>
          <a:bodyPr lIns="90000" tIns="45000" rIns="90000" bIns="45000" anchor="ctr"/>
          <a:lstStyle/>
          <a:p>
            <a:pPr algn="ctr">
              <a:lnSpc>
                <a:spcPct val="100000"/>
              </a:lnSpc>
            </a:pPr>
            <a:fld id="{45A5D4AA-D58D-4822-B24C-7FE775A49D59}" type="slidenum">
              <a:rPr lang="ru-RU" sz="1400" b="1" strike="noStrike" spc="-1">
                <a:solidFill>
                  <a:srgbClr val="FFFFFF"/>
                </a:solidFill>
                <a:uFill>
                  <a:solidFill>
                    <a:srgbClr val="FFFFFF"/>
                  </a:solidFill>
                </a:uFill>
                <a:latin typeface="Century Schoolbook"/>
              </a:rPr>
              <a:t>‹#›</a:t>
            </a:fld>
            <a:endParaRPr/>
          </a:p>
        </p:txBody>
      </p:sp>
      <p:sp>
        <p:nvSpPr>
          <p:cNvPr id="71" name="PlaceHolder 10"/>
          <p:cNvSpPr>
            <a:spLocks noGrp="1"/>
          </p:cNvSpPr>
          <p:nvPr>
            <p:ph type="title"/>
          </p:nvPr>
        </p:nvSpPr>
        <p:spPr>
          <a:xfrm>
            <a:off x="457200" y="273600"/>
            <a:ext cx="8229240" cy="1144800"/>
          </a:xfrm>
          <a:prstGeom prst="rect">
            <a:avLst/>
          </a:prstGeom>
        </p:spPr>
        <p:txBody>
          <a:bodyPr lIns="0" tIns="0" rIns="0" bIns="0" anchor="ctr"/>
          <a:lstStyle/>
          <a:p>
            <a:r>
              <a:rPr lang="ru-RU" sz="1800" spc="-1">
                <a:latin typeface="Century Schoolbook"/>
              </a:rPr>
              <a:t>Для правки текста заголовка щёлкните мышью</a:t>
            </a:r>
            <a:endParaRPr/>
          </a:p>
        </p:txBody>
      </p:sp>
      <p:sp>
        <p:nvSpPr>
          <p:cNvPr id="72" name="PlaceHolder 11"/>
          <p:cNvSpPr>
            <a:spLocks noGrp="1"/>
          </p:cNvSpPr>
          <p:nvPr>
            <p:ph type="body"/>
          </p:nvPr>
        </p:nvSpPr>
        <p:spPr>
          <a:xfrm>
            <a:off x="457200" y="1604520"/>
            <a:ext cx="8229240" cy="3977280"/>
          </a:xfrm>
          <a:prstGeom prst="rect">
            <a:avLst/>
          </a:prstGeom>
        </p:spPr>
        <p:txBody>
          <a:bodyPr lIns="0" tIns="0" rIns="0" bIns="0"/>
          <a:lstStyle/>
          <a:p>
            <a:pPr marL="432000" indent="-324000">
              <a:buClr>
                <a:srgbClr val="FFFFFF"/>
              </a:buClr>
              <a:buSzPct val="45000"/>
              <a:buFont typeface="StarSymbol"/>
              <a:buChar char=""/>
            </a:pPr>
            <a:r>
              <a:rPr lang="ru-RU" sz="2400" spc="-1">
                <a:latin typeface="Century Schoolbook"/>
              </a:rPr>
              <a:t>Для правки структуры щёлкните мышью</a:t>
            </a:r>
            <a:endParaRPr/>
          </a:p>
          <a:p>
            <a:pPr marL="864000" lvl="1" indent="-324000">
              <a:buClr>
                <a:srgbClr val="FFFFFF"/>
              </a:buClr>
              <a:buSzPct val="75000"/>
              <a:buFont typeface="StarSymbol"/>
              <a:buChar char=""/>
            </a:pPr>
            <a:r>
              <a:rPr lang="ru-RU" sz="1800" spc="-1">
                <a:latin typeface="Century Schoolbook"/>
              </a:rPr>
              <a:t>Второй уровень структуры</a:t>
            </a:r>
            <a:endParaRPr/>
          </a:p>
          <a:p>
            <a:pPr marL="1296000" lvl="2" indent="-288000">
              <a:buClr>
                <a:srgbClr val="FFFFFF"/>
              </a:buClr>
              <a:buSzPct val="45000"/>
              <a:buFont typeface="StarSymbol"/>
              <a:buChar char=""/>
            </a:pPr>
            <a:r>
              <a:rPr lang="ru-RU" sz="1800" spc="-1">
                <a:latin typeface="Century Schoolbook"/>
              </a:rPr>
              <a:t>Третий уровень структуры</a:t>
            </a:r>
            <a:endParaRPr/>
          </a:p>
          <a:p>
            <a:pPr marL="1728000" lvl="3" indent="-216000">
              <a:buClr>
                <a:srgbClr val="FFFFFF"/>
              </a:buClr>
              <a:buSzPct val="75000"/>
              <a:buFont typeface="StarSymbol"/>
              <a:buChar char=""/>
            </a:pPr>
            <a:r>
              <a:rPr lang="ru-RU" sz="1600" spc="-1">
                <a:latin typeface="Century Schoolbook"/>
              </a:rPr>
              <a:t>Четвёртый уровень структуры</a:t>
            </a:r>
            <a:endParaRPr/>
          </a:p>
          <a:p>
            <a:pPr marL="2160000" lvl="4" indent="-216000">
              <a:buClr>
                <a:srgbClr val="FFFFFF"/>
              </a:buClr>
              <a:buSzPct val="45000"/>
              <a:buFont typeface="StarSymbol"/>
              <a:buChar char=""/>
            </a:pPr>
            <a:r>
              <a:rPr lang="ru-RU" sz="2000" spc="-1">
                <a:latin typeface="Century Schoolbook"/>
              </a:rPr>
              <a:t>Пятый уровень структуры</a:t>
            </a:r>
            <a:endParaRPr/>
          </a:p>
          <a:p>
            <a:pPr marL="2592000" lvl="5" indent="-216000">
              <a:buClr>
                <a:srgbClr val="FFFFFF"/>
              </a:buClr>
              <a:buSzPct val="45000"/>
              <a:buFont typeface="StarSymbol"/>
              <a:buChar char=""/>
            </a:pPr>
            <a:r>
              <a:rPr lang="ru-RU" sz="2000" spc="-1">
                <a:latin typeface="Century Schoolbook"/>
              </a:rPr>
              <a:t>Шестой уровень структуры</a:t>
            </a:r>
            <a:endParaRPr/>
          </a:p>
          <a:p>
            <a:pPr marL="3024000" lvl="6" indent="-216000">
              <a:buClr>
                <a:srgbClr val="FFFFFF"/>
              </a:buClr>
              <a:buSzPct val="45000"/>
              <a:buFont typeface="StarSymbol"/>
              <a:buChar char=""/>
            </a:pPr>
            <a:r>
              <a:rPr lang="ru-RU" sz="2000" spc="-1">
                <a:latin typeface="Century Schoolbook"/>
              </a:rPr>
              <a:t>Седьмой уровень структуры</a:t>
            </a:r>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13.xml"/><Relationship Id="rId4" Type="http://schemas.openxmlformats.org/officeDocument/2006/relationships/image" Target="../media/image42.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3.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gif"/><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gif"/><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gif"/><Relationship Id="rId1" Type="http://schemas.openxmlformats.org/officeDocument/2006/relationships/slideLayout" Target="../slideLayouts/slideLayout13.xml"/><Relationship Id="rId4" Type="http://schemas.openxmlformats.org/officeDocument/2006/relationships/image" Target="../media/image17.gif"/></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gif"/><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TextShape 1"/>
          <p:cNvSpPr txBox="1"/>
          <p:nvPr/>
        </p:nvSpPr>
        <p:spPr>
          <a:xfrm>
            <a:off x="2000160" y="1714320"/>
            <a:ext cx="5308144" cy="1613424"/>
          </a:xfrm>
          <a:prstGeom prst="rect">
            <a:avLst/>
          </a:prstGeom>
          <a:noFill/>
          <a:ln>
            <a:noFill/>
          </a:ln>
        </p:spPr>
        <p:txBody>
          <a:bodyPr lIns="90000" tIns="45000" rIns="90000" bIns="45000" anchor="b"/>
          <a:lstStyle/>
          <a:p>
            <a:pPr algn="ctr">
              <a:lnSpc>
                <a:spcPct val="100000"/>
              </a:lnSpc>
            </a:pPr>
            <a:r>
              <a:rPr lang="ru-RU" sz="4000" b="1" cap="small" spc="-1" dirty="0" smtClean="0">
                <a:solidFill>
                  <a:srgbClr val="FF0000"/>
                </a:solidFill>
                <a:uFill>
                  <a:solidFill>
                    <a:srgbClr val="FFFFFF"/>
                  </a:solidFill>
                </a:uFill>
                <a:latin typeface="Century Schoolbook"/>
              </a:rPr>
              <a:t>«Оценка дорожных ситуаций</a:t>
            </a:r>
            <a:r>
              <a:rPr lang="ru-RU" sz="4000" b="1" strike="noStrike" cap="small" spc="-1" dirty="0" smtClean="0">
                <a:solidFill>
                  <a:srgbClr val="FF0000"/>
                </a:solidFill>
                <a:uFill>
                  <a:solidFill>
                    <a:srgbClr val="FFFFFF"/>
                  </a:solidFill>
                </a:uFill>
                <a:latin typeface="Century Schoolbook"/>
              </a:rPr>
              <a:t>»</a:t>
            </a:r>
            <a:endParaRPr b="1" dirty="0"/>
          </a:p>
        </p:txBody>
      </p:sp>
      <p:pic>
        <p:nvPicPr>
          <p:cNvPr id="108" name="Picture 2"/>
          <p:cNvPicPr/>
          <p:nvPr/>
        </p:nvPicPr>
        <p:blipFill>
          <a:blip r:embed="rId2"/>
          <a:stretch/>
        </p:blipFill>
        <p:spPr>
          <a:xfrm>
            <a:off x="683568" y="2996952"/>
            <a:ext cx="2205720" cy="2557440"/>
          </a:xfrm>
          <a:prstGeom prst="rect">
            <a:avLst/>
          </a:prstGeom>
          <a:ln>
            <a:noFill/>
          </a:ln>
          <a:effectLst>
            <a:outerShdw blurRad="292100" dist="139700" dir="2700000" algn="tl" rotWithShape="0">
              <a:srgbClr val="333333">
                <a:alpha val="65000"/>
              </a:srgbClr>
            </a:outerShdw>
          </a:effectLst>
        </p:spPr>
      </p:pic>
      <p:sp>
        <p:nvSpPr>
          <p:cNvPr id="109" name="CustomShape 2"/>
          <p:cNvSpPr/>
          <p:nvPr/>
        </p:nvSpPr>
        <p:spPr>
          <a:xfrm>
            <a:off x="2570040" y="357120"/>
            <a:ext cx="4652640" cy="395280"/>
          </a:xfrm>
          <a:prstGeom prst="rect">
            <a:avLst/>
          </a:prstGeom>
          <a:noFill/>
          <a:ln>
            <a:noFill/>
          </a:ln>
        </p:spPr>
        <p:style>
          <a:lnRef idx="0">
            <a:scrgbClr r="0" g="0" b="0"/>
          </a:lnRef>
          <a:fillRef idx="0">
            <a:scrgbClr r="0" g="0" b="0"/>
          </a:fillRef>
          <a:effectRef idx="0">
            <a:scrgbClr r="0" g="0" b="0"/>
          </a:effectRef>
          <a:fontRef idx="minor"/>
        </p:style>
      </p:sp>
      <p:sp>
        <p:nvSpPr>
          <p:cNvPr id="2" name="TextBox 1"/>
          <p:cNvSpPr txBox="1"/>
          <p:nvPr/>
        </p:nvSpPr>
        <p:spPr>
          <a:xfrm>
            <a:off x="3635896" y="3877947"/>
            <a:ext cx="4248472" cy="369332"/>
          </a:xfrm>
          <a:prstGeom prst="rect">
            <a:avLst/>
          </a:prstGeom>
          <a:noFill/>
        </p:spPr>
        <p:txBody>
          <a:bodyPr wrap="square" rtlCol="0">
            <a:spAutoFit/>
          </a:bodyPr>
          <a:lstStyle/>
          <a:p>
            <a:r>
              <a:rPr lang="ru-RU" dirty="0" smtClean="0"/>
              <a:t>Учитель : Василенко Т. А.</a:t>
            </a:r>
            <a:endParaRPr lang="ru-RU" dirty="0"/>
          </a:p>
        </p:txBody>
      </p:sp>
    </p:spTree>
  </p:cSld>
  <p:clrMapOvr>
    <a:masterClrMapping/>
  </p:clrMapOvr>
  <p:transition>
    <p:wheel/>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CustomShape 1"/>
          <p:cNvSpPr/>
          <p:nvPr/>
        </p:nvSpPr>
        <p:spPr>
          <a:xfrm>
            <a:off x="1500120" y="500040"/>
            <a:ext cx="6714720" cy="577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ru-RU" sz="3200" b="1" u="sng" strike="noStrike" spc="-1">
                <a:solidFill>
                  <a:srgbClr val="000000"/>
                </a:solidFill>
                <a:uFill>
                  <a:solidFill>
                    <a:srgbClr val="FFFFFF"/>
                  </a:solidFill>
                </a:uFill>
                <a:latin typeface="Times New Roman"/>
              </a:rPr>
              <a:t>НЕМНОГО  СТАТИСТИКИ:</a:t>
            </a:r>
            <a:endParaRPr/>
          </a:p>
        </p:txBody>
      </p:sp>
      <p:sp>
        <p:nvSpPr>
          <p:cNvPr id="156" name="CustomShape 2"/>
          <p:cNvSpPr/>
          <p:nvPr/>
        </p:nvSpPr>
        <p:spPr>
          <a:xfrm flipH="1">
            <a:off x="285840" y="1285920"/>
            <a:ext cx="8357760" cy="2527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indent="-216000">
              <a:lnSpc>
                <a:spcPct val="100000"/>
              </a:lnSpc>
              <a:buFont typeface="Wingdings" charset="2"/>
              <a:buChar char=""/>
            </a:pPr>
            <a:r>
              <a:rPr lang="ru-RU" sz="2400" strike="noStrike" spc="-1">
                <a:solidFill>
                  <a:srgbClr val="000000"/>
                </a:solidFill>
                <a:uFill>
                  <a:solidFill>
                    <a:srgbClr val="FFFFFF"/>
                  </a:solidFill>
                </a:uFill>
                <a:latin typeface="Times New Roman"/>
              </a:rPr>
              <a:t> </a:t>
            </a:r>
            <a:r>
              <a:rPr lang="ru-RU" sz="3200" strike="noStrike" spc="-1">
                <a:solidFill>
                  <a:srgbClr val="000000"/>
                </a:solidFill>
                <a:uFill>
                  <a:solidFill>
                    <a:srgbClr val="FFFFFF"/>
                  </a:solidFill>
                </a:uFill>
                <a:latin typeface="Times New Roman"/>
              </a:rPr>
              <a:t>Виновниками дорожных происшествий с велосипедистами в 70 случаях из 100 оказываются сами велосипедисты!</a:t>
            </a:r>
            <a:endParaRPr/>
          </a:p>
          <a:p>
            <a:pPr indent="-216000">
              <a:lnSpc>
                <a:spcPct val="100000"/>
              </a:lnSpc>
              <a:buFont typeface="Wingdings" charset="2"/>
              <a:buChar char=""/>
            </a:pPr>
            <a:r>
              <a:rPr lang="ru-RU" sz="3200" strike="noStrike" spc="-1">
                <a:solidFill>
                  <a:srgbClr val="000000"/>
                </a:solidFill>
                <a:uFill>
                  <a:solidFill>
                    <a:srgbClr val="FFFFFF"/>
                  </a:solidFill>
                </a:uFill>
                <a:latin typeface="Times New Roman"/>
              </a:rPr>
              <a:t>До 70% уличных травм дети получают по дороге из школы домой! </a:t>
            </a:r>
            <a:endParaRPr/>
          </a:p>
        </p:txBody>
      </p:sp>
      <p:pic>
        <p:nvPicPr>
          <p:cNvPr id="157" name="Picture 2"/>
          <p:cNvPicPr/>
          <p:nvPr/>
        </p:nvPicPr>
        <p:blipFill>
          <a:blip r:embed="rId2"/>
          <a:stretch/>
        </p:blipFill>
        <p:spPr>
          <a:xfrm>
            <a:off x="5643720" y="4572000"/>
            <a:ext cx="3071520" cy="2018880"/>
          </a:xfrm>
          <a:prstGeom prst="rect">
            <a:avLst/>
          </a:prstGeom>
          <a:ln>
            <a:noFill/>
          </a:ln>
        </p:spPr>
      </p:pic>
      <p:pic>
        <p:nvPicPr>
          <p:cNvPr id="158" name="Picture 6"/>
          <p:cNvPicPr/>
          <p:nvPr/>
        </p:nvPicPr>
        <p:blipFill>
          <a:blip r:embed="rId3"/>
          <a:stretch/>
        </p:blipFill>
        <p:spPr>
          <a:xfrm>
            <a:off x="571320" y="4143240"/>
            <a:ext cx="3428640" cy="2214360"/>
          </a:xfrm>
          <a:prstGeom prst="rect">
            <a:avLst/>
          </a:prstGeom>
          <a:ln>
            <a:noFill/>
          </a:ln>
        </p:spPr>
      </p:pic>
    </p:spTree>
  </p:cSld>
  <p:clrMapOvr>
    <a:masterClrMapping/>
  </p:clrMapOvr>
  <p:transition>
    <p:wheel/>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CustomShape 1"/>
          <p:cNvSpPr/>
          <p:nvPr/>
        </p:nvSpPr>
        <p:spPr>
          <a:xfrm>
            <a:off x="285840" y="928800"/>
            <a:ext cx="8500680" cy="5211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indent="-216000">
              <a:lnSpc>
                <a:spcPct val="100000"/>
              </a:lnSpc>
              <a:buFont typeface="Wingdings" charset="2"/>
              <a:buChar char=""/>
            </a:pPr>
            <a:r>
              <a:rPr lang="ru-RU" sz="2400" strike="noStrike" spc="-1">
                <a:solidFill>
                  <a:srgbClr val="000000"/>
                </a:solidFill>
                <a:uFill>
                  <a:solidFill>
                    <a:srgbClr val="FFFFFF"/>
                  </a:solidFill>
                </a:uFill>
                <a:latin typeface="Times New Roman"/>
              </a:rPr>
              <a:t>Пешеходы должны двигаться по тротуарам или пешеходным дорожкам, а при их отсутствии — по обочинам.</a:t>
            </a:r>
            <a:endParaRPr/>
          </a:p>
          <a:p>
            <a:pPr indent="-216000">
              <a:lnSpc>
                <a:spcPct val="100000"/>
              </a:lnSpc>
              <a:buFont typeface="Wingdings" charset="2"/>
              <a:buChar char=""/>
            </a:pPr>
            <a:r>
              <a:rPr lang="ru-RU" sz="2400" strike="noStrike" spc="-1">
                <a:solidFill>
                  <a:srgbClr val="000000"/>
                </a:solidFill>
                <a:uFill>
                  <a:solidFill>
                    <a:srgbClr val="FFFFFF"/>
                  </a:solidFill>
                </a:uFill>
                <a:latin typeface="Times New Roman"/>
              </a:rPr>
              <a:t>При отсутствии тротуаров, пешеходных дорожек или обочин, а также в случае невозможности двигаться по ним пешеходы могут двигаться по велосипедной дорожке или идти в один ряд по краю проезжей части (на дорогах с разделительной полосой — по внешнему краю проезжей части).</a:t>
            </a:r>
            <a:endParaRPr/>
          </a:p>
          <a:p>
            <a:pPr indent="-216000">
              <a:lnSpc>
                <a:spcPct val="100000"/>
              </a:lnSpc>
              <a:buFont typeface="Wingdings" charset="2"/>
              <a:buChar char=""/>
            </a:pPr>
            <a:r>
              <a:rPr lang="ru-RU" sz="2400" strike="noStrike" spc="-1">
                <a:solidFill>
                  <a:srgbClr val="000000"/>
                </a:solidFill>
                <a:uFill>
                  <a:solidFill>
                    <a:srgbClr val="FFFFFF"/>
                  </a:solidFill>
                </a:uFill>
                <a:latin typeface="Times New Roman"/>
              </a:rPr>
              <a:t>При движении по краю проезжей части пешеходы должны идти навстречу движению транспортных средств.</a:t>
            </a:r>
            <a:endParaRPr/>
          </a:p>
          <a:p>
            <a:pPr indent="-216000">
              <a:lnSpc>
                <a:spcPct val="100000"/>
              </a:lnSpc>
              <a:buFont typeface="Wingdings" charset="2"/>
              <a:buChar char=""/>
            </a:pPr>
            <a:r>
              <a:rPr lang="ru-RU" sz="2400" strike="noStrike" spc="-1">
                <a:solidFill>
                  <a:srgbClr val="000000"/>
                </a:solidFill>
                <a:uFill>
                  <a:solidFill>
                    <a:srgbClr val="FFFFFF"/>
                  </a:solidFill>
                </a:uFill>
                <a:latin typeface="Times New Roman"/>
              </a:rPr>
              <a:t>При движении по обочинам или краю проезжей части в темное время суток или в условиях недостаточной видимости пешеходам рекомендуется иметь при себе предметы со свето возвращающими элементами и обеспечивать видимость этих предметов водителями транспортных средств.</a:t>
            </a:r>
            <a:endParaRPr/>
          </a:p>
        </p:txBody>
      </p:sp>
      <p:sp>
        <p:nvSpPr>
          <p:cNvPr id="160" name="CustomShape 2"/>
          <p:cNvSpPr/>
          <p:nvPr/>
        </p:nvSpPr>
        <p:spPr>
          <a:xfrm>
            <a:off x="1143000" y="285840"/>
            <a:ext cx="7143480" cy="577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ru-RU" sz="3200" b="1" strike="noStrike" spc="-1">
                <a:solidFill>
                  <a:srgbClr val="FF0000"/>
                </a:solidFill>
                <a:uFill>
                  <a:solidFill>
                    <a:srgbClr val="FFFFFF"/>
                  </a:solidFill>
                </a:uFill>
                <a:latin typeface="Times New Roman"/>
              </a:rPr>
              <a:t>Правила</a:t>
            </a:r>
            <a:r>
              <a:rPr lang="ru-RU" sz="3200" b="1" strike="noStrike" spc="-1">
                <a:solidFill>
                  <a:srgbClr val="000000"/>
                </a:solidFill>
                <a:uFill>
                  <a:solidFill>
                    <a:srgbClr val="FFFFFF"/>
                  </a:solidFill>
                </a:uFill>
                <a:latin typeface="Times New Roman"/>
              </a:rPr>
              <a:t> </a:t>
            </a:r>
            <a:r>
              <a:rPr lang="ru-RU" sz="3200" b="1" strike="noStrike" spc="-1">
                <a:solidFill>
                  <a:srgbClr val="FFE636"/>
                </a:solidFill>
                <a:uFill>
                  <a:solidFill>
                    <a:srgbClr val="FFFFFF"/>
                  </a:solidFill>
                </a:uFill>
                <a:latin typeface="Times New Roman"/>
              </a:rPr>
              <a:t>Дорожного</a:t>
            </a:r>
            <a:r>
              <a:rPr lang="ru-RU" sz="3200" b="1" strike="noStrike" spc="-1">
                <a:solidFill>
                  <a:srgbClr val="000000"/>
                </a:solidFill>
                <a:uFill>
                  <a:solidFill>
                    <a:srgbClr val="FFFFFF"/>
                  </a:solidFill>
                </a:uFill>
                <a:latin typeface="Times New Roman"/>
              </a:rPr>
              <a:t> </a:t>
            </a:r>
            <a:r>
              <a:rPr lang="ru-RU" sz="3200" b="1" strike="noStrike" spc="-1">
                <a:solidFill>
                  <a:srgbClr val="00B050"/>
                </a:solidFill>
                <a:uFill>
                  <a:solidFill>
                    <a:srgbClr val="FFFFFF"/>
                  </a:solidFill>
                </a:uFill>
                <a:latin typeface="Times New Roman"/>
              </a:rPr>
              <a:t>Движения:</a:t>
            </a:r>
            <a:endParaRPr/>
          </a:p>
        </p:txBody>
      </p:sp>
    </p:spTree>
  </p:cSld>
  <p:clrMapOvr>
    <a:masterClrMapping/>
  </p:clrMapOvr>
  <p:transition>
    <p:wheel/>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CustomShape 1"/>
          <p:cNvSpPr/>
          <p:nvPr/>
        </p:nvSpPr>
        <p:spPr>
          <a:xfrm>
            <a:off x="357120" y="1143000"/>
            <a:ext cx="7857720" cy="4845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indent="-216000">
              <a:lnSpc>
                <a:spcPct val="100000"/>
              </a:lnSpc>
              <a:buFont typeface="Wingdings" charset="2"/>
              <a:buChar char=""/>
            </a:pPr>
            <a:r>
              <a:rPr lang="ru-RU" sz="2400" strike="noStrike" spc="-1">
                <a:solidFill>
                  <a:srgbClr val="000000"/>
                </a:solidFill>
                <a:uFill>
                  <a:solidFill>
                    <a:srgbClr val="FFFFFF"/>
                  </a:solidFill>
                </a:uFill>
                <a:latin typeface="Times New Roman"/>
              </a:rPr>
              <a:t>Группы детей разрешается водить только по тротуарам и пешеходным дорожкам, а при их отсутствии — и по обочинам, но лишь в светлое время суток и только в сопровождении взрослых.</a:t>
            </a:r>
            <a:endParaRPr/>
          </a:p>
          <a:p>
            <a:pPr indent="-216000">
              <a:lnSpc>
                <a:spcPct val="100000"/>
              </a:lnSpc>
              <a:buFont typeface="Wingdings" charset="2"/>
              <a:buChar char=""/>
            </a:pPr>
            <a:r>
              <a:rPr lang="ru-RU" sz="2400" strike="noStrike" spc="-1">
                <a:solidFill>
                  <a:srgbClr val="000000"/>
                </a:solidFill>
                <a:uFill>
                  <a:solidFill>
                    <a:srgbClr val="FFFFFF"/>
                  </a:solidFill>
                </a:uFill>
                <a:latin typeface="Times New Roman"/>
              </a:rPr>
              <a:t>Пешеходы должны пересекать проезжую часть по пешеходным переходам, в том числе по подземным и надземным, а при их отсутствии — на перекрестках по линии тротуаров или обочин.</a:t>
            </a:r>
            <a:endParaRPr/>
          </a:p>
          <a:p>
            <a:pPr indent="-216000">
              <a:lnSpc>
                <a:spcPct val="100000"/>
              </a:lnSpc>
              <a:buFont typeface="Wingdings" charset="2"/>
              <a:buChar char=""/>
            </a:pPr>
            <a:r>
              <a:rPr lang="ru-RU" sz="2400" strike="noStrike" spc="-1">
                <a:solidFill>
                  <a:srgbClr val="000000"/>
                </a:solidFill>
                <a:uFill>
                  <a:solidFill>
                    <a:srgbClr val="FFFFFF"/>
                  </a:solidFill>
                </a:uFill>
                <a:latin typeface="Times New Roman"/>
              </a:rPr>
              <a:t>При отсутствии в зоне видимости перехода или перекрестка разрешается переходить дорогу под прямым углом к краю проезжей части на участках без разделительной полосы и ограждений там, где она хорошо просматривается в обе стороны.</a:t>
            </a:r>
            <a:endParaRPr/>
          </a:p>
        </p:txBody>
      </p:sp>
      <p:sp>
        <p:nvSpPr>
          <p:cNvPr id="162" name="CustomShape 2"/>
          <p:cNvSpPr/>
          <p:nvPr/>
        </p:nvSpPr>
        <p:spPr>
          <a:xfrm>
            <a:off x="1428840" y="428760"/>
            <a:ext cx="6571800" cy="577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ru-RU" sz="3200" b="1" strike="noStrike" spc="-1">
                <a:solidFill>
                  <a:srgbClr val="FF0000"/>
                </a:solidFill>
                <a:uFill>
                  <a:solidFill>
                    <a:srgbClr val="FFFFFF"/>
                  </a:solidFill>
                </a:uFill>
                <a:latin typeface="Times New Roman"/>
              </a:rPr>
              <a:t>Правила</a:t>
            </a:r>
            <a:r>
              <a:rPr lang="ru-RU" sz="3200" b="1" strike="noStrike" spc="-1">
                <a:solidFill>
                  <a:srgbClr val="000000"/>
                </a:solidFill>
                <a:uFill>
                  <a:solidFill>
                    <a:srgbClr val="FFFFFF"/>
                  </a:solidFill>
                </a:uFill>
                <a:latin typeface="Times New Roman"/>
              </a:rPr>
              <a:t> </a:t>
            </a:r>
            <a:r>
              <a:rPr lang="ru-RU" sz="3200" b="1" strike="noStrike" spc="-1">
                <a:solidFill>
                  <a:srgbClr val="FFE636"/>
                </a:solidFill>
                <a:uFill>
                  <a:solidFill>
                    <a:srgbClr val="FFFFFF"/>
                  </a:solidFill>
                </a:uFill>
                <a:latin typeface="Times New Roman"/>
              </a:rPr>
              <a:t>Дорожного</a:t>
            </a:r>
            <a:r>
              <a:rPr lang="ru-RU" sz="3200" b="1" strike="noStrike" spc="-1">
                <a:solidFill>
                  <a:srgbClr val="000000"/>
                </a:solidFill>
                <a:uFill>
                  <a:solidFill>
                    <a:srgbClr val="FFFFFF"/>
                  </a:solidFill>
                </a:uFill>
                <a:latin typeface="Times New Roman"/>
              </a:rPr>
              <a:t> </a:t>
            </a:r>
            <a:r>
              <a:rPr lang="ru-RU" sz="3200" b="1" strike="noStrike" spc="-1">
                <a:solidFill>
                  <a:srgbClr val="00B050"/>
                </a:solidFill>
                <a:uFill>
                  <a:solidFill>
                    <a:srgbClr val="FFFFFF"/>
                  </a:solidFill>
                </a:uFill>
                <a:latin typeface="Times New Roman"/>
              </a:rPr>
              <a:t>Движения:</a:t>
            </a:r>
            <a:endParaRPr/>
          </a:p>
        </p:txBody>
      </p:sp>
    </p:spTree>
  </p:cSld>
  <p:clrMapOvr>
    <a:masterClrMapping/>
  </p:clrMapOvr>
  <p:transition>
    <p:wheel/>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CustomShape 1"/>
          <p:cNvSpPr/>
          <p:nvPr/>
        </p:nvSpPr>
        <p:spPr>
          <a:xfrm>
            <a:off x="285840" y="1214280"/>
            <a:ext cx="8214840" cy="5485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indent="-216000">
              <a:lnSpc>
                <a:spcPct val="100000"/>
              </a:lnSpc>
              <a:buFont typeface="Wingdings" charset="2"/>
              <a:buChar char=""/>
            </a:pPr>
            <a:r>
              <a:rPr lang="ru-RU" sz="2400" strike="noStrike" spc="-1">
                <a:solidFill>
                  <a:srgbClr val="000000"/>
                </a:solidFill>
                <a:uFill>
                  <a:solidFill>
                    <a:srgbClr val="FFFFFF"/>
                  </a:solidFill>
                </a:uFill>
                <a:latin typeface="Times New Roman"/>
              </a:rPr>
              <a:t>В местах, где движение регулируется, пешеходы должны руководствоваться сигналами регулировщика или пешеходного светофора, а при его отсутствии — транспортного светофора.</a:t>
            </a:r>
            <a:endParaRPr/>
          </a:p>
          <a:p>
            <a:pPr indent="-216000">
              <a:lnSpc>
                <a:spcPct val="100000"/>
              </a:lnSpc>
              <a:buFont typeface="Wingdings" charset="2"/>
              <a:buChar char=""/>
            </a:pPr>
            <a:r>
              <a:rPr lang="ru-RU" sz="2400" strike="noStrike" spc="-1">
                <a:solidFill>
                  <a:srgbClr val="000000"/>
                </a:solidFill>
                <a:uFill>
                  <a:solidFill>
                    <a:srgbClr val="FFFFFF"/>
                  </a:solidFill>
                </a:uFill>
                <a:latin typeface="Times New Roman"/>
              </a:rPr>
              <a:t>На нерегулируемых пешеходных переходах пешеходы могут выходить на проезжую часть после того, как оценят расстояние до приближающихся транспортных средств, их скорость и убедятся, что переход будет для них безопасен. </a:t>
            </a:r>
            <a:endParaRPr/>
          </a:p>
          <a:p>
            <a:pPr indent="-216000">
              <a:lnSpc>
                <a:spcPct val="100000"/>
              </a:lnSpc>
              <a:buFont typeface="Wingdings" charset="2"/>
              <a:buChar char=""/>
            </a:pPr>
            <a:r>
              <a:rPr lang="ru-RU" sz="2400" strike="noStrike" spc="-1">
                <a:solidFill>
                  <a:srgbClr val="000000"/>
                </a:solidFill>
                <a:uFill>
                  <a:solidFill>
                    <a:srgbClr val="FFFFFF"/>
                  </a:solidFill>
                </a:uFill>
                <a:latin typeface="Times New Roman"/>
              </a:rPr>
              <a:t>При пересечении проезжей части вне пешеходного перехода пешеходы, кроме того, не должны создавать помех для движения транспортных средств и выходить из-за стоящего транспортного средства или иного препятствия, ограничивающего обзорность, не убедившись в отсутствии приближающихся транспортных средств.</a:t>
            </a:r>
            <a:endParaRPr/>
          </a:p>
          <a:p>
            <a:pPr>
              <a:lnSpc>
                <a:spcPct val="100000"/>
              </a:lnSpc>
            </a:pPr>
            <a:endParaRPr/>
          </a:p>
        </p:txBody>
      </p:sp>
      <p:sp>
        <p:nvSpPr>
          <p:cNvPr id="164" name="CustomShape 2"/>
          <p:cNvSpPr/>
          <p:nvPr/>
        </p:nvSpPr>
        <p:spPr>
          <a:xfrm>
            <a:off x="1143000" y="285840"/>
            <a:ext cx="6643440" cy="577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ru-RU" sz="3200" b="1" strike="noStrike" spc="-1">
                <a:solidFill>
                  <a:srgbClr val="FF0000"/>
                </a:solidFill>
                <a:uFill>
                  <a:solidFill>
                    <a:srgbClr val="FFFFFF"/>
                  </a:solidFill>
                </a:uFill>
                <a:latin typeface="Times New Roman"/>
              </a:rPr>
              <a:t>Правила</a:t>
            </a:r>
            <a:r>
              <a:rPr lang="ru-RU" sz="3200" b="1" strike="noStrike" spc="-1">
                <a:solidFill>
                  <a:srgbClr val="000000"/>
                </a:solidFill>
                <a:uFill>
                  <a:solidFill>
                    <a:srgbClr val="FFFFFF"/>
                  </a:solidFill>
                </a:uFill>
                <a:latin typeface="Times New Roman"/>
              </a:rPr>
              <a:t> </a:t>
            </a:r>
            <a:r>
              <a:rPr lang="ru-RU" sz="3200" b="1" strike="noStrike" spc="-1">
                <a:solidFill>
                  <a:srgbClr val="FFE636"/>
                </a:solidFill>
                <a:uFill>
                  <a:solidFill>
                    <a:srgbClr val="FFFFFF"/>
                  </a:solidFill>
                </a:uFill>
                <a:latin typeface="Times New Roman"/>
              </a:rPr>
              <a:t>Дорожного</a:t>
            </a:r>
            <a:r>
              <a:rPr lang="ru-RU" sz="3200" b="1" strike="noStrike" spc="-1">
                <a:solidFill>
                  <a:srgbClr val="000000"/>
                </a:solidFill>
                <a:uFill>
                  <a:solidFill>
                    <a:srgbClr val="FFFFFF"/>
                  </a:solidFill>
                </a:uFill>
                <a:latin typeface="Times New Roman"/>
              </a:rPr>
              <a:t> </a:t>
            </a:r>
            <a:r>
              <a:rPr lang="ru-RU" sz="3200" b="1" strike="noStrike" spc="-1">
                <a:solidFill>
                  <a:srgbClr val="00B050"/>
                </a:solidFill>
                <a:uFill>
                  <a:solidFill>
                    <a:srgbClr val="FFFFFF"/>
                  </a:solidFill>
                </a:uFill>
                <a:latin typeface="Times New Roman"/>
              </a:rPr>
              <a:t>Движения:</a:t>
            </a:r>
            <a:endParaRPr/>
          </a:p>
        </p:txBody>
      </p:sp>
    </p:spTree>
  </p:cSld>
  <p:clrMapOvr>
    <a:masterClrMapping/>
  </p:clrMapOvr>
  <p:transition>
    <p:wheel/>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CustomShape 1"/>
          <p:cNvSpPr/>
          <p:nvPr/>
        </p:nvSpPr>
        <p:spPr>
          <a:xfrm>
            <a:off x="285840" y="1285920"/>
            <a:ext cx="8214840" cy="3382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indent="-216000">
              <a:lnSpc>
                <a:spcPct val="100000"/>
              </a:lnSpc>
              <a:buFont typeface="Wingdings" charset="2"/>
              <a:buChar char=""/>
            </a:pPr>
            <a:r>
              <a:rPr lang="ru-RU" sz="2400" strike="noStrike" spc="-1">
                <a:solidFill>
                  <a:srgbClr val="000000"/>
                </a:solidFill>
                <a:uFill>
                  <a:solidFill>
                    <a:srgbClr val="FFFFFF"/>
                  </a:solidFill>
                </a:uFill>
                <a:latin typeface="Times New Roman"/>
              </a:rPr>
              <a:t>Выйдя на проезжую часть, пешеходы не должны задерживаться или останавливаться, если это не связано с обеспечением безопасности движения. </a:t>
            </a:r>
            <a:endParaRPr/>
          </a:p>
          <a:p>
            <a:pPr indent="-216000">
              <a:lnSpc>
                <a:spcPct val="100000"/>
              </a:lnSpc>
              <a:buFont typeface="Wingdings" charset="2"/>
              <a:buChar char=""/>
            </a:pPr>
            <a:r>
              <a:rPr lang="ru-RU" sz="2400" strike="noStrike" spc="-1">
                <a:solidFill>
                  <a:srgbClr val="000000"/>
                </a:solidFill>
                <a:uFill>
                  <a:solidFill>
                    <a:srgbClr val="FFFFFF"/>
                  </a:solidFill>
                </a:uFill>
                <a:latin typeface="Times New Roman"/>
              </a:rPr>
              <a:t>Пешеходы, не успевшие закончить переход, должны остановиться на линии, разделяющей транспортные потоки противоположных направлений. </a:t>
            </a:r>
            <a:endParaRPr/>
          </a:p>
          <a:p>
            <a:pPr indent="-216000">
              <a:lnSpc>
                <a:spcPct val="100000"/>
              </a:lnSpc>
              <a:buFont typeface="Wingdings" charset="2"/>
              <a:buChar char=""/>
            </a:pPr>
            <a:r>
              <a:rPr lang="ru-RU" sz="2400" strike="noStrike" spc="-1">
                <a:solidFill>
                  <a:srgbClr val="000000"/>
                </a:solidFill>
                <a:uFill>
                  <a:solidFill>
                    <a:srgbClr val="FFFFFF"/>
                  </a:solidFill>
                </a:uFill>
                <a:latin typeface="Times New Roman"/>
              </a:rPr>
              <a:t>Продолжать переход можно лишь убедившись в безопасности дальнейшего движения и с учетом сигнала светофора (регулировщика</a:t>
            </a:r>
            <a:endParaRPr/>
          </a:p>
        </p:txBody>
      </p:sp>
      <p:sp>
        <p:nvSpPr>
          <p:cNvPr id="166" name="CustomShape 2"/>
          <p:cNvSpPr/>
          <p:nvPr/>
        </p:nvSpPr>
        <p:spPr>
          <a:xfrm>
            <a:off x="928800" y="357120"/>
            <a:ext cx="7000560" cy="577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ru-RU" sz="3200" b="1" strike="noStrike" spc="-1">
                <a:solidFill>
                  <a:srgbClr val="FF0000"/>
                </a:solidFill>
                <a:uFill>
                  <a:solidFill>
                    <a:srgbClr val="FFFFFF"/>
                  </a:solidFill>
                </a:uFill>
                <a:latin typeface="Times New Roman"/>
              </a:rPr>
              <a:t>Правила</a:t>
            </a:r>
            <a:r>
              <a:rPr lang="ru-RU" sz="3200" b="1" strike="noStrike" spc="-1">
                <a:solidFill>
                  <a:srgbClr val="000000"/>
                </a:solidFill>
                <a:uFill>
                  <a:solidFill>
                    <a:srgbClr val="FFFFFF"/>
                  </a:solidFill>
                </a:uFill>
                <a:latin typeface="Times New Roman"/>
              </a:rPr>
              <a:t> </a:t>
            </a:r>
            <a:r>
              <a:rPr lang="ru-RU" sz="3200" b="1" strike="noStrike" spc="-1">
                <a:solidFill>
                  <a:srgbClr val="FFE636"/>
                </a:solidFill>
                <a:uFill>
                  <a:solidFill>
                    <a:srgbClr val="FFFFFF"/>
                  </a:solidFill>
                </a:uFill>
                <a:latin typeface="Times New Roman"/>
              </a:rPr>
              <a:t>Дорожного</a:t>
            </a:r>
            <a:r>
              <a:rPr lang="ru-RU" sz="3200" b="1" strike="noStrike" spc="-1">
                <a:solidFill>
                  <a:srgbClr val="000000"/>
                </a:solidFill>
                <a:uFill>
                  <a:solidFill>
                    <a:srgbClr val="FFFFFF"/>
                  </a:solidFill>
                </a:uFill>
                <a:latin typeface="Times New Roman"/>
              </a:rPr>
              <a:t> </a:t>
            </a:r>
            <a:r>
              <a:rPr lang="ru-RU" sz="3200" b="1" strike="noStrike" spc="-1">
                <a:solidFill>
                  <a:srgbClr val="00B050"/>
                </a:solidFill>
                <a:uFill>
                  <a:solidFill>
                    <a:srgbClr val="FFFFFF"/>
                  </a:solidFill>
                </a:uFill>
                <a:latin typeface="Times New Roman"/>
              </a:rPr>
              <a:t>Движения:</a:t>
            </a:r>
            <a:endParaRPr/>
          </a:p>
        </p:txBody>
      </p:sp>
      <p:pic>
        <p:nvPicPr>
          <p:cNvPr id="167" name="Picture 2"/>
          <p:cNvPicPr/>
          <p:nvPr/>
        </p:nvPicPr>
        <p:blipFill>
          <a:blip r:embed="rId2"/>
          <a:stretch/>
        </p:blipFill>
        <p:spPr>
          <a:xfrm>
            <a:off x="6500880" y="4429080"/>
            <a:ext cx="2214360" cy="2214360"/>
          </a:xfrm>
          <a:prstGeom prst="rect">
            <a:avLst/>
          </a:prstGeom>
          <a:ln>
            <a:noFill/>
          </a:ln>
        </p:spPr>
      </p:pic>
    </p:spTree>
  </p:cSld>
  <p:clrMapOvr>
    <a:masterClrMapping/>
  </p:clrMapOvr>
  <p:transition>
    <p:wheel/>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CustomShape 1"/>
          <p:cNvSpPr/>
          <p:nvPr/>
        </p:nvSpPr>
        <p:spPr>
          <a:xfrm>
            <a:off x="642960" y="1214280"/>
            <a:ext cx="7496640" cy="69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ru-RU" sz="4000" b="1" strike="noStrike" spc="-1">
                <a:solidFill>
                  <a:srgbClr val="000000"/>
                </a:solidFill>
                <a:uFill>
                  <a:solidFill>
                    <a:srgbClr val="FFFFFF"/>
                  </a:solidFill>
                </a:uFill>
                <a:latin typeface="Times New Roman"/>
              </a:rPr>
              <a:t>«Семь правил ПДД для детей»</a:t>
            </a:r>
            <a:endParaRPr/>
          </a:p>
        </p:txBody>
      </p:sp>
      <p:pic>
        <p:nvPicPr>
          <p:cNvPr id="169" name="Picture 2"/>
          <p:cNvPicPr/>
          <p:nvPr/>
        </p:nvPicPr>
        <p:blipFill>
          <a:blip r:embed="rId2"/>
          <a:stretch/>
        </p:blipFill>
        <p:spPr>
          <a:xfrm>
            <a:off x="1785960" y="2714760"/>
            <a:ext cx="5076360" cy="3447720"/>
          </a:xfrm>
          <a:prstGeom prst="rect">
            <a:avLst/>
          </a:prstGeom>
          <a:ln>
            <a:noFill/>
          </a:ln>
        </p:spPr>
      </p:pic>
    </p:spTree>
  </p:cSld>
  <p:clrMapOvr>
    <a:masterClrMapping/>
  </p:clrMapOvr>
  <p:transition>
    <p:wheel/>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CustomShape 1"/>
          <p:cNvSpPr/>
          <p:nvPr/>
        </p:nvSpPr>
        <p:spPr>
          <a:xfrm>
            <a:off x="428760" y="214200"/>
            <a:ext cx="8214840" cy="3747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ru-RU" sz="2400" b="1" strike="noStrike" spc="-1">
                <a:solidFill>
                  <a:srgbClr val="000000"/>
                </a:solidFill>
                <a:uFill>
                  <a:solidFill>
                    <a:srgbClr val="FFFFFF"/>
                  </a:solidFill>
                </a:uFill>
                <a:latin typeface="Times New Roman"/>
              </a:rPr>
              <a:t>                                     Правило первое.</a:t>
            </a:r>
            <a:r>
              <a:rPr lang="ru-RU" sz="2400" strike="noStrike" spc="-1">
                <a:solidFill>
                  <a:srgbClr val="000000"/>
                </a:solidFill>
                <a:uFill>
                  <a:solidFill>
                    <a:srgbClr val="FFFFFF"/>
                  </a:solidFill>
                </a:uFill>
                <a:latin typeface="Times New Roman"/>
              </a:rPr>
              <a:t>
Выберите безопасное место для перехода.
Если вблизи нет пешеходного перехода или перехода со светофором, выберите место, откуда хорошо видно дорогу во всех направлениях. Не пытайтесь пробраться на дорогу между стоящими машинами. Важно, чтобы не только вы хорошо видели дорогу, но и чтобы вас хорошо было видно любому водителю. Выбрав подходящее для перехода место, постойте, осмотритесь.
</a:t>
            </a:r>
            <a:endParaRPr/>
          </a:p>
        </p:txBody>
      </p:sp>
      <p:pic>
        <p:nvPicPr>
          <p:cNvPr id="171" name="Picture 2"/>
          <p:cNvPicPr/>
          <p:nvPr/>
        </p:nvPicPr>
        <p:blipFill>
          <a:blip r:embed="rId2"/>
          <a:srcRect b="7979"/>
          <a:stretch/>
        </p:blipFill>
        <p:spPr>
          <a:xfrm>
            <a:off x="2071800" y="3643200"/>
            <a:ext cx="5076360" cy="2999880"/>
          </a:xfrm>
          <a:prstGeom prst="rect">
            <a:avLst/>
          </a:prstGeom>
          <a:ln>
            <a:noFill/>
          </a:ln>
        </p:spPr>
      </p:pic>
    </p:spTree>
  </p:cSld>
  <p:clrMapOvr>
    <a:masterClrMapping/>
  </p:clrMapOvr>
  <p:transition>
    <p:wheel/>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CustomShape 1"/>
          <p:cNvSpPr/>
          <p:nvPr/>
        </p:nvSpPr>
        <p:spPr>
          <a:xfrm>
            <a:off x="357120" y="357120"/>
            <a:ext cx="7929360" cy="3747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ru-RU" sz="2400" b="1" strike="noStrike" spc="-1">
                <a:solidFill>
                  <a:srgbClr val="000000"/>
                </a:solidFill>
                <a:uFill>
                  <a:solidFill>
                    <a:srgbClr val="FFFFFF"/>
                  </a:solidFill>
                </a:uFill>
                <a:latin typeface="Times New Roman"/>
              </a:rPr>
              <a:t>                                   Правило второе.</a:t>
            </a:r>
            <a:r>
              <a:rPr lang="ru-RU" sz="2400" strike="noStrike" spc="-1">
                <a:solidFill>
                  <a:srgbClr val="000000"/>
                </a:solidFill>
                <a:uFill>
                  <a:solidFill>
                    <a:srgbClr val="FFFFFF"/>
                  </a:solidFill>
                </a:uFill>
                <a:latin typeface="Times New Roman"/>
              </a:rPr>
              <a:t>
Перед переходом обязательно остановитесь, прежде чем ступить на проезжую часть, и внимательно осмотрите дорогу. Стоять нужно у края тротуара, немного отступив от бордюра — так, чтобы видеть приближение машин.
                                  </a:t>
            </a:r>
            <a:r>
              <a:rPr lang="ru-RU" sz="2400" b="1" strike="noStrike" spc="-1">
                <a:solidFill>
                  <a:srgbClr val="000000"/>
                </a:solidFill>
                <a:uFill>
                  <a:solidFill>
                    <a:srgbClr val="FFFFFF"/>
                  </a:solidFill>
                </a:uFill>
                <a:latin typeface="Times New Roman"/>
              </a:rPr>
              <a:t>Правило третье.</a:t>
            </a:r>
            <a:r>
              <a:rPr lang="ru-RU" sz="2400" strike="noStrike" spc="-1">
                <a:solidFill>
                  <a:srgbClr val="000000"/>
                </a:solidFill>
                <a:uFill>
                  <a:solidFill>
                    <a:srgbClr val="FFFFFF"/>
                  </a:solidFill>
                </a:uFill>
                <a:latin typeface="Times New Roman"/>
              </a:rPr>
              <a:t>
Осмотритесь и прислушайтесь. Машина может выехать неожиданно. Но если быть внимательным, «держать ушки на макушке», можно услышать приближение машины еще до того, как она станет видна.</a:t>
            </a:r>
            <a:endParaRPr/>
          </a:p>
        </p:txBody>
      </p:sp>
      <p:pic>
        <p:nvPicPr>
          <p:cNvPr id="173" name="Picture 4"/>
          <p:cNvPicPr/>
          <p:nvPr/>
        </p:nvPicPr>
        <p:blipFill>
          <a:blip r:embed="rId2"/>
          <a:srcRect b="13160"/>
          <a:stretch/>
        </p:blipFill>
        <p:spPr>
          <a:xfrm>
            <a:off x="1857240" y="4143240"/>
            <a:ext cx="5076360" cy="2499840"/>
          </a:xfrm>
          <a:prstGeom prst="rect">
            <a:avLst/>
          </a:prstGeom>
          <a:ln>
            <a:noFill/>
          </a:ln>
        </p:spPr>
      </p:pic>
    </p:spTree>
  </p:cSld>
  <p:clrMapOvr>
    <a:masterClrMapping/>
  </p:clrMapOvr>
  <p:transition>
    <p:wheel/>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CustomShape 1"/>
          <p:cNvSpPr/>
          <p:nvPr/>
        </p:nvSpPr>
        <p:spPr>
          <a:xfrm>
            <a:off x="142920" y="214200"/>
            <a:ext cx="8572320" cy="4845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ru-RU" sz="2400" b="1" strike="noStrike" spc="-1">
                <a:solidFill>
                  <a:srgbClr val="000000"/>
                </a:solidFill>
                <a:uFill>
                  <a:solidFill>
                    <a:srgbClr val="FFFFFF"/>
                  </a:solidFill>
                </a:uFill>
                <a:latin typeface="Times New Roman"/>
              </a:rPr>
              <a:t>                                 Правило четвёртое.</a:t>
            </a:r>
            <a:r>
              <a:rPr lang="ru-RU" sz="2400" strike="noStrike" spc="-1">
                <a:solidFill>
                  <a:srgbClr val="000000"/>
                </a:solidFill>
                <a:uFill>
                  <a:solidFill>
                    <a:srgbClr val="FFFFFF"/>
                  </a:solidFill>
                </a:uFill>
                <a:latin typeface="Times New Roman"/>
              </a:rPr>
              <a:t>
Если приближается машина, пропустите ее, затем снова осмотритесь и прислушайтесь, нет ли поблизости других автомобилей. Когда машина проедет, необходимо снова осмотреться. В первые секунды она может заслонить собой автомобиль, который едет ей навстречу. Не заметив его, можно попасть в «ловушку».
                                    </a:t>
            </a:r>
            <a:r>
              <a:rPr lang="ru-RU" sz="2400" b="1" strike="noStrike" spc="-1">
                <a:solidFill>
                  <a:srgbClr val="000000"/>
                </a:solidFill>
                <a:uFill>
                  <a:solidFill>
                    <a:srgbClr val="FFFFFF"/>
                  </a:solidFill>
                </a:uFill>
                <a:latin typeface="Times New Roman"/>
              </a:rPr>
              <a:t>Правило пятое.</a:t>
            </a:r>
            <a:r>
              <a:rPr lang="ru-RU" sz="2400" strike="noStrike" spc="-1">
                <a:solidFill>
                  <a:srgbClr val="000000"/>
                </a:solidFill>
                <a:uFill>
                  <a:solidFill>
                    <a:srgbClr val="FFFFFF"/>
                  </a:solidFill>
                </a:uFill>
                <a:latin typeface="Times New Roman"/>
              </a:rPr>
              <a:t>
Не выходите на проезжую часть, пока не убедитесь, что у вас достаточно времени для перехода. Только удостоверившись в полной безопасности, не спеша, переходите улицу. Пересекайте ее только под прямым углом.
</a:t>
            </a:r>
            <a:endParaRPr/>
          </a:p>
        </p:txBody>
      </p:sp>
      <p:pic>
        <p:nvPicPr>
          <p:cNvPr id="175" name="Picture 4"/>
          <p:cNvPicPr/>
          <p:nvPr/>
        </p:nvPicPr>
        <p:blipFill>
          <a:blip r:embed="rId2"/>
          <a:stretch/>
        </p:blipFill>
        <p:spPr>
          <a:xfrm>
            <a:off x="4429080" y="4357800"/>
            <a:ext cx="4285800" cy="2300040"/>
          </a:xfrm>
          <a:prstGeom prst="rect">
            <a:avLst/>
          </a:prstGeom>
          <a:ln>
            <a:noFill/>
          </a:ln>
        </p:spPr>
      </p:pic>
    </p:spTree>
  </p:cSld>
  <p:clrMapOvr>
    <a:masterClrMapping/>
  </p:clrMapOvr>
  <p:transition>
    <p:wheel/>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CustomShape 1"/>
          <p:cNvSpPr/>
          <p:nvPr/>
        </p:nvSpPr>
        <p:spPr>
          <a:xfrm>
            <a:off x="142920" y="142920"/>
            <a:ext cx="8715240" cy="4479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ru-RU" sz="2400" b="1" strike="noStrike" spc="-1">
                <a:solidFill>
                  <a:srgbClr val="000000"/>
                </a:solidFill>
                <a:uFill>
                  <a:solidFill>
                    <a:srgbClr val="FFFFFF"/>
                  </a:solidFill>
                </a:uFill>
                <a:latin typeface="Times New Roman"/>
              </a:rPr>
              <a:t>                                  Правило шестое.</a:t>
            </a:r>
            <a:r>
              <a:rPr lang="ru-RU" sz="2400" strike="noStrike" spc="-1">
                <a:solidFill>
                  <a:srgbClr val="000000"/>
                </a:solidFill>
                <a:uFill>
                  <a:solidFill>
                    <a:srgbClr val="FFFFFF"/>
                  </a:solidFill>
                </a:uFill>
                <a:latin typeface="Times New Roman"/>
              </a:rPr>
              <a:t>
Переходя улицу, продолжайте наблюдение за дорогой,
чтобы вовремя заметить изменение обстановки.
Обстановка на дороге быстро меняется: стоявшие машины могут поехать, ехавшие прямо — повернуть; из переулка, из двора или из-за поворота могут вынырнуть новые машины.
                                    </a:t>
            </a:r>
            <a:r>
              <a:rPr lang="ru-RU" sz="2400" b="1" strike="noStrike" spc="-1">
                <a:solidFill>
                  <a:srgbClr val="000000"/>
                </a:solidFill>
                <a:uFill>
                  <a:solidFill>
                    <a:srgbClr val="FFFFFF"/>
                  </a:solidFill>
                </a:uFill>
                <a:latin typeface="Times New Roman"/>
              </a:rPr>
              <a:t>Правило седьмое.</a:t>
            </a:r>
            <a:r>
              <a:rPr lang="ru-RU" sz="2400" strike="noStrike" spc="-1">
                <a:solidFill>
                  <a:srgbClr val="000000"/>
                </a:solidFill>
                <a:uFill>
                  <a:solidFill>
                    <a:srgbClr val="FFFFFF"/>
                  </a:solidFill>
                </a:uFill>
                <a:latin typeface="Times New Roman"/>
              </a:rPr>
              <a:t>
Если во время перехода вдруг возникло препятствие для обзора (например, остановилась из-за неисправности машина), осторожно выглянув из-за нее, осмотрите остаток пути. При необходимости отступите назад. Вести себя нужно так, чтобы вас хорошо видели проезжающие водители.</a:t>
            </a:r>
            <a:endParaRPr/>
          </a:p>
        </p:txBody>
      </p:sp>
      <p:pic>
        <p:nvPicPr>
          <p:cNvPr id="177" name="Picture 2"/>
          <p:cNvPicPr/>
          <p:nvPr/>
        </p:nvPicPr>
        <p:blipFill>
          <a:blip r:embed="rId2"/>
          <a:stretch/>
        </p:blipFill>
        <p:spPr>
          <a:xfrm>
            <a:off x="4857840" y="4643280"/>
            <a:ext cx="3857400" cy="1999800"/>
          </a:xfrm>
          <a:prstGeom prst="rect">
            <a:avLst/>
          </a:prstGeom>
          <a:ln>
            <a:noFill/>
          </a:ln>
        </p:spPr>
      </p:pic>
    </p:spTree>
  </p:cSld>
  <p:clrMapOvr>
    <a:masterClrMapping/>
  </p:clrMapOvr>
  <p:transition>
    <p:wheel/>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CustomShape 1"/>
          <p:cNvSpPr/>
          <p:nvPr/>
        </p:nvSpPr>
        <p:spPr>
          <a:xfrm>
            <a:off x="571320" y="571320"/>
            <a:ext cx="7643520" cy="1065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ru-RU" sz="3200" b="1" u="sng" strike="noStrike" spc="-1">
                <a:solidFill>
                  <a:srgbClr val="000000"/>
                </a:solidFill>
                <a:uFill>
                  <a:solidFill>
                    <a:srgbClr val="FFFFFF"/>
                  </a:solidFill>
                </a:uFill>
                <a:latin typeface="Times New Roman"/>
              </a:rPr>
              <a:t>Тема № 1: </a:t>
            </a:r>
            <a:endParaRPr/>
          </a:p>
          <a:p>
            <a:pPr algn="ctr">
              <a:lnSpc>
                <a:spcPct val="100000"/>
              </a:lnSpc>
            </a:pPr>
            <a:r>
              <a:rPr lang="ru-RU" sz="3200" b="1" strike="noStrike" spc="-1">
                <a:solidFill>
                  <a:srgbClr val="000000"/>
                </a:solidFill>
                <a:uFill>
                  <a:solidFill>
                    <a:srgbClr val="FFFFFF"/>
                  </a:solidFill>
                </a:uFill>
                <a:latin typeface="Times New Roman"/>
              </a:rPr>
              <a:t>«Опасные ситуации на дорогах»</a:t>
            </a:r>
            <a:endParaRPr/>
          </a:p>
        </p:txBody>
      </p:sp>
      <p:pic>
        <p:nvPicPr>
          <p:cNvPr id="111" name="Picture 2"/>
          <p:cNvPicPr/>
          <p:nvPr/>
        </p:nvPicPr>
        <p:blipFill>
          <a:blip r:embed="rId2"/>
          <a:stretch/>
        </p:blipFill>
        <p:spPr>
          <a:xfrm>
            <a:off x="1500120" y="2000160"/>
            <a:ext cx="6286320" cy="4214520"/>
          </a:xfrm>
          <a:prstGeom prst="rect">
            <a:avLst/>
          </a:prstGeom>
          <a:ln>
            <a:noFill/>
          </a:ln>
        </p:spPr>
      </p:pic>
    </p:spTree>
  </p:cSld>
  <p:clrMapOvr>
    <a:masterClrMapping/>
  </p:clrMapOvr>
  <p:transition>
    <p:wheel/>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CustomShape 1"/>
          <p:cNvSpPr/>
          <p:nvPr/>
        </p:nvSpPr>
        <p:spPr>
          <a:xfrm>
            <a:off x="214200" y="357120"/>
            <a:ext cx="8357760" cy="1980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ru-RU" sz="2800" b="1" strike="noStrike" spc="-1">
                <a:solidFill>
                  <a:srgbClr val="FF0000"/>
                </a:solidFill>
                <a:uFill>
                  <a:solidFill>
                    <a:srgbClr val="FFFFFF"/>
                  </a:solidFill>
                </a:uFill>
                <a:latin typeface="Times New Roman"/>
              </a:rPr>
              <a:t>ПОМНИ!</a:t>
            </a:r>
            <a:endParaRPr/>
          </a:p>
          <a:p>
            <a:pPr algn="just">
              <a:lnSpc>
                <a:spcPct val="100000"/>
              </a:lnSpc>
            </a:pPr>
            <a:r>
              <a:rPr lang="ru-RU" sz="2400" b="1" strike="noStrike" spc="-1">
                <a:solidFill>
                  <a:srgbClr val="000000"/>
                </a:solidFill>
                <a:uFill>
                  <a:solidFill>
                    <a:srgbClr val="FFFFFF"/>
                  </a:solidFill>
                </a:uFill>
                <a:latin typeface="Times New Roman"/>
              </a:rPr>
              <a:t>Зона остановки – опасное место для ребёнка: стоящий автобус или троллейбус сокращает обзор дороги; кроме того, люди здесь часто спешат и могут случайно вытолкнуть тебя на проезжую часть! </a:t>
            </a:r>
            <a:endParaRPr/>
          </a:p>
        </p:txBody>
      </p:sp>
      <p:pic>
        <p:nvPicPr>
          <p:cNvPr id="179" name="Picture 2"/>
          <p:cNvPicPr/>
          <p:nvPr/>
        </p:nvPicPr>
        <p:blipFill>
          <a:blip r:embed="rId2"/>
          <a:stretch/>
        </p:blipFill>
        <p:spPr>
          <a:xfrm>
            <a:off x="2143080" y="2500200"/>
            <a:ext cx="6571800" cy="4167000"/>
          </a:xfrm>
          <a:prstGeom prst="rect">
            <a:avLst/>
          </a:prstGeom>
          <a:ln>
            <a:noFill/>
          </a:ln>
        </p:spPr>
      </p:pic>
    </p:spTree>
  </p:cSld>
  <p:clrMapOvr>
    <a:masterClrMapping/>
  </p:clrMapOvr>
  <p:transition>
    <p:wheel/>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CustomShape 1"/>
          <p:cNvSpPr/>
          <p:nvPr/>
        </p:nvSpPr>
        <p:spPr>
          <a:xfrm>
            <a:off x="428760" y="428760"/>
            <a:ext cx="8072280" cy="2223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ru-RU" sz="2800" b="1" strike="noStrike" spc="-1">
                <a:solidFill>
                  <a:srgbClr val="FF0000"/>
                </a:solidFill>
                <a:uFill>
                  <a:solidFill>
                    <a:srgbClr val="FFFFFF"/>
                  </a:solidFill>
                </a:uFill>
                <a:latin typeface="Times New Roman"/>
              </a:rPr>
              <a:t>                                   ПОМНИ!</a:t>
            </a:r>
            <a:endParaRPr/>
          </a:p>
          <a:p>
            <a:pPr algn="just">
              <a:lnSpc>
                <a:spcPct val="100000"/>
              </a:lnSpc>
            </a:pPr>
            <a:r>
              <a:rPr lang="ru-RU" sz="2800" b="1" strike="noStrike" spc="-1">
                <a:solidFill>
                  <a:srgbClr val="000000"/>
                </a:solidFill>
                <a:uFill>
                  <a:solidFill>
                    <a:srgbClr val="FFFFFF"/>
                  </a:solidFill>
                </a:uFill>
                <a:latin typeface="Times New Roman"/>
              </a:rPr>
              <a:t>Никакое транспортное средство, набравшее скорость, не может сразу же остановиться, а будет продолжать ехать по инерции!</a:t>
            </a:r>
            <a:endParaRPr/>
          </a:p>
          <a:p>
            <a:pPr algn="just">
              <a:lnSpc>
                <a:spcPct val="100000"/>
              </a:lnSpc>
            </a:pPr>
            <a:endParaRPr/>
          </a:p>
        </p:txBody>
      </p:sp>
      <p:pic>
        <p:nvPicPr>
          <p:cNvPr id="181" name="Picture 2"/>
          <p:cNvPicPr/>
          <p:nvPr/>
        </p:nvPicPr>
        <p:blipFill>
          <a:blip r:embed="rId2"/>
          <a:srcRect t="1370" b="4098"/>
          <a:stretch/>
        </p:blipFill>
        <p:spPr>
          <a:xfrm>
            <a:off x="1214280" y="2428920"/>
            <a:ext cx="6429240" cy="4142880"/>
          </a:xfrm>
          <a:prstGeom prst="rect">
            <a:avLst/>
          </a:prstGeom>
          <a:ln>
            <a:noFill/>
          </a:ln>
        </p:spPr>
      </p:pic>
    </p:spTree>
  </p:cSld>
  <p:clrMapOvr>
    <a:masterClrMapping/>
  </p:clrMapOvr>
  <p:transition>
    <p:wheel/>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CustomShape 1"/>
          <p:cNvSpPr/>
          <p:nvPr/>
        </p:nvSpPr>
        <p:spPr>
          <a:xfrm>
            <a:off x="500040" y="428760"/>
            <a:ext cx="7714800" cy="2650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ru-RU" sz="2400" b="1" strike="noStrike" spc="-1">
                <a:solidFill>
                  <a:srgbClr val="000000"/>
                </a:solidFill>
                <a:uFill>
                  <a:solidFill>
                    <a:srgbClr val="FFFFFF"/>
                  </a:solidFill>
                </a:uFill>
                <a:latin typeface="Times New Roman"/>
              </a:rPr>
              <a:t>          </a:t>
            </a:r>
            <a:r>
              <a:rPr lang="ru-RU" sz="2400" b="1" u="sng" strike="noStrike" spc="-1">
                <a:solidFill>
                  <a:srgbClr val="000000"/>
                </a:solidFill>
                <a:uFill>
                  <a:solidFill>
                    <a:srgbClr val="FFFFFF"/>
                  </a:solidFill>
                </a:uFill>
                <a:latin typeface="Times New Roman"/>
              </a:rPr>
              <a:t>ДОМАШНЕЕ  ЗАДАНИЕ:</a:t>
            </a:r>
            <a:endParaRPr/>
          </a:p>
          <a:p>
            <a:pPr>
              <a:lnSpc>
                <a:spcPct val="100000"/>
              </a:lnSpc>
            </a:pPr>
            <a:endParaRPr/>
          </a:p>
          <a:p>
            <a:pPr indent="-216000">
              <a:lnSpc>
                <a:spcPct val="100000"/>
              </a:lnSpc>
              <a:buFont typeface="Wingdings" charset="2"/>
              <a:buChar char=""/>
            </a:pPr>
            <a:r>
              <a:rPr lang="ru-RU" sz="2400" b="1" strike="noStrike" spc="-1">
                <a:solidFill>
                  <a:srgbClr val="000000"/>
                </a:solidFill>
                <a:uFill>
                  <a:solidFill>
                    <a:srgbClr val="FFFFFF"/>
                  </a:solidFill>
                </a:uFill>
                <a:latin typeface="Times New Roman"/>
              </a:rPr>
              <a:t> п.13.1</a:t>
            </a:r>
            <a:endParaRPr/>
          </a:p>
          <a:p>
            <a:pPr indent="-216000">
              <a:lnSpc>
                <a:spcPct val="100000"/>
              </a:lnSpc>
              <a:buFont typeface="Wingdings" charset="2"/>
              <a:buChar char=""/>
            </a:pPr>
            <a:r>
              <a:rPr lang="ru-RU" sz="2400" b="1" strike="noStrike" spc="-1">
                <a:solidFill>
                  <a:srgbClr val="000000"/>
                </a:solidFill>
                <a:uFill>
                  <a:solidFill>
                    <a:srgbClr val="FFFFFF"/>
                  </a:solidFill>
                </a:uFill>
                <a:latin typeface="Times New Roman"/>
              </a:rPr>
              <a:t> Нарисовать дорожные знаки.</a:t>
            </a:r>
            <a:endParaRPr/>
          </a:p>
          <a:p>
            <a:pPr indent="-216000">
              <a:lnSpc>
                <a:spcPct val="100000"/>
              </a:lnSpc>
              <a:buFont typeface="Wingdings" charset="2"/>
              <a:buChar char=""/>
            </a:pPr>
            <a:r>
              <a:rPr lang="ru-RU" sz="2400" b="1" strike="noStrike" spc="-1">
                <a:solidFill>
                  <a:srgbClr val="000000"/>
                </a:solidFill>
                <a:uFill>
                  <a:solidFill>
                    <a:srgbClr val="FFFFFF"/>
                  </a:solidFill>
                </a:uFill>
                <a:latin typeface="Times New Roman"/>
              </a:rPr>
              <a:t> Изготовить: «Памятка пешеходу»</a:t>
            </a:r>
            <a:endParaRPr/>
          </a:p>
          <a:p>
            <a:pPr>
              <a:lnSpc>
                <a:spcPct val="100000"/>
              </a:lnSpc>
            </a:pPr>
            <a:r>
              <a:rPr lang="ru-RU" sz="2400" b="1" strike="noStrike" spc="-1">
                <a:solidFill>
                  <a:srgbClr val="000000"/>
                </a:solidFill>
                <a:uFill>
                  <a:solidFill>
                    <a:srgbClr val="FFFFFF"/>
                  </a:solidFill>
                </a:uFill>
                <a:latin typeface="Times New Roman"/>
              </a:rPr>
              <a:t>                           «Памятка водителю»</a:t>
            </a:r>
            <a:endParaRPr/>
          </a:p>
          <a:p>
            <a:pPr>
              <a:lnSpc>
                <a:spcPct val="100000"/>
              </a:lnSpc>
            </a:pPr>
            <a:endParaRPr/>
          </a:p>
        </p:txBody>
      </p:sp>
    </p:spTree>
  </p:cSld>
  <p:clrMapOvr>
    <a:masterClrMapping/>
  </p:clrMapOvr>
  <p:transition>
    <p:wheel/>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CustomShape 1"/>
          <p:cNvSpPr/>
          <p:nvPr/>
        </p:nvSpPr>
        <p:spPr>
          <a:xfrm>
            <a:off x="214200" y="428760"/>
            <a:ext cx="8429400" cy="1552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ru-RU" sz="3200" b="1" u="sng" strike="noStrike" spc="-1">
                <a:solidFill>
                  <a:srgbClr val="000000"/>
                </a:solidFill>
                <a:uFill>
                  <a:solidFill>
                    <a:srgbClr val="FFFFFF"/>
                  </a:solidFill>
                </a:uFill>
                <a:latin typeface="Times New Roman"/>
              </a:rPr>
              <a:t>Тема № 2: </a:t>
            </a:r>
            <a:endParaRPr/>
          </a:p>
          <a:p>
            <a:pPr algn="ctr">
              <a:lnSpc>
                <a:spcPct val="100000"/>
              </a:lnSpc>
            </a:pPr>
            <a:r>
              <a:rPr lang="ru-RU" sz="3200" b="1" strike="noStrike" spc="-1">
                <a:solidFill>
                  <a:srgbClr val="000000"/>
                </a:solidFill>
                <a:uFill>
                  <a:solidFill>
                    <a:srgbClr val="FFFFFF"/>
                  </a:solidFill>
                </a:uFill>
                <a:latin typeface="Times New Roman"/>
              </a:rPr>
              <a:t>«Безопасность в общественном </a:t>
            </a:r>
            <a:endParaRPr/>
          </a:p>
          <a:p>
            <a:pPr algn="ctr">
              <a:lnSpc>
                <a:spcPct val="100000"/>
              </a:lnSpc>
            </a:pPr>
            <a:r>
              <a:rPr lang="ru-RU" sz="3200" b="1" strike="noStrike" spc="-1">
                <a:solidFill>
                  <a:srgbClr val="000000"/>
                </a:solidFill>
                <a:uFill>
                  <a:solidFill>
                    <a:srgbClr val="FFFFFF"/>
                  </a:solidFill>
                </a:uFill>
                <a:latin typeface="Times New Roman"/>
              </a:rPr>
              <a:t>и личном транспорте»</a:t>
            </a:r>
            <a:endParaRPr/>
          </a:p>
        </p:txBody>
      </p:sp>
      <p:pic>
        <p:nvPicPr>
          <p:cNvPr id="184" name="Picture 2"/>
          <p:cNvPicPr/>
          <p:nvPr/>
        </p:nvPicPr>
        <p:blipFill>
          <a:blip r:embed="rId2"/>
          <a:stretch/>
        </p:blipFill>
        <p:spPr>
          <a:xfrm>
            <a:off x="285840" y="3286080"/>
            <a:ext cx="5076360" cy="3381120"/>
          </a:xfrm>
          <a:prstGeom prst="rect">
            <a:avLst/>
          </a:prstGeom>
          <a:ln>
            <a:noFill/>
          </a:ln>
          <a:effectLst>
            <a:outerShdw blurRad="292100" dist="139700" dir="2700000" algn="tl" rotWithShape="0">
              <a:srgbClr val="333333">
                <a:alpha val="65000"/>
              </a:srgbClr>
            </a:outerShdw>
          </a:effectLst>
        </p:spPr>
      </p:pic>
      <p:pic>
        <p:nvPicPr>
          <p:cNvPr id="185" name="Picture 4"/>
          <p:cNvPicPr/>
          <p:nvPr/>
        </p:nvPicPr>
        <p:blipFill>
          <a:blip r:embed="rId3"/>
          <a:stretch/>
        </p:blipFill>
        <p:spPr>
          <a:xfrm>
            <a:off x="5786280" y="2571840"/>
            <a:ext cx="2928600" cy="380952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wheel/>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CustomShape 1"/>
          <p:cNvSpPr/>
          <p:nvPr/>
        </p:nvSpPr>
        <p:spPr>
          <a:xfrm>
            <a:off x="785880" y="214200"/>
            <a:ext cx="7572240" cy="943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ru-RU" sz="2800" b="1" strike="noStrike" spc="-1">
                <a:solidFill>
                  <a:srgbClr val="FF0000"/>
                </a:solidFill>
                <a:uFill>
                  <a:solidFill>
                    <a:srgbClr val="FFFFFF"/>
                  </a:solidFill>
                </a:uFill>
                <a:latin typeface="Times New Roman"/>
              </a:rPr>
              <a:t>Вспомним правила этикета </a:t>
            </a:r>
            <a:endParaRPr/>
          </a:p>
          <a:p>
            <a:pPr algn="ctr">
              <a:lnSpc>
                <a:spcPct val="100000"/>
              </a:lnSpc>
            </a:pPr>
            <a:r>
              <a:rPr lang="ru-RU" sz="2800" b="1" strike="noStrike" spc="-1">
                <a:solidFill>
                  <a:srgbClr val="FF0000"/>
                </a:solidFill>
                <a:uFill>
                  <a:solidFill>
                    <a:srgbClr val="FFFFFF"/>
                  </a:solidFill>
                </a:uFill>
                <a:latin typeface="Times New Roman"/>
              </a:rPr>
              <a:t>в общественном транспорте</a:t>
            </a:r>
            <a:endParaRPr/>
          </a:p>
        </p:txBody>
      </p:sp>
      <p:sp>
        <p:nvSpPr>
          <p:cNvPr id="187" name="CustomShape 2"/>
          <p:cNvSpPr/>
          <p:nvPr/>
        </p:nvSpPr>
        <p:spPr>
          <a:xfrm>
            <a:off x="285840" y="1214280"/>
            <a:ext cx="8214840" cy="3016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ru-RU" sz="2400" strike="noStrike" spc="-1">
                <a:solidFill>
                  <a:srgbClr val="000000"/>
                </a:solidFill>
                <a:uFill>
                  <a:solidFill>
                    <a:srgbClr val="FFFFFF"/>
                  </a:solidFill>
                </a:uFill>
                <a:latin typeface="Times New Roman"/>
              </a:rPr>
              <a:t>В транспорте мы ежедневно проводим много времени. И очень часто впечатления, полученные там, портят нам настроение на целый день. Наивно думать, что в один прекрасный день все люди начнут соблюдать правила этикета, и пребывание в автобусе или метро перестанет быть для нас слишком обременительным. Но нужно начинать. И почему бы не с себя самого? Какие же правила этикета действуют в транспорте?</a:t>
            </a:r>
            <a:endParaRPr/>
          </a:p>
        </p:txBody>
      </p:sp>
      <p:pic>
        <p:nvPicPr>
          <p:cNvPr id="188" name="Picture 6"/>
          <p:cNvPicPr/>
          <p:nvPr/>
        </p:nvPicPr>
        <p:blipFill>
          <a:blip r:embed="rId2"/>
          <a:stretch/>
        </p:blipFill>
        <p:spPr>
          <a:xfrm>
            <a:off x="3714840" y="3929040"/>
            <a:ext cx="5000400" cy="27810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wheel/>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CustomShape 1"/>
          <p:cNvSpPr/>
          <p:nvPr/>
        </p:nvSpPr>
        <p:spPr>
          <a:xfrm>
            <a:off x="428760" y="357120"/>
            <a:ext cx="5214600" cy="5576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indent="-216000">
              <a:lnSpc>
                <a:spcPct val="100000"/>
              </a:lnSpc>
              <a:buFont typeface="Wingdings" charset="2"/>
              <a:buChar char=""/>
            </a:pPr>
            <a:r>
              <a:rPr lang="ru-RU" sz="2400" strike="noStrike" spc="-1">
                <a:solidFill>
                  <a:srgbClr val="000000"/>
                </a:solidFill>
                <a:uFill>
                  <a:solidFill>
                    <a:srgbClr val="FFFFFF"/>
                  </a:solidFill>
                </a:uFill>
                <a:latin typeface="Times New Roman"/>
              </a:rPr>
              <a:t> Правила поведения в общественном транспорте при посадке гласят, что первыми входят: </a:t>
            </a:r>
            <a:endParaRPr/>
          </a:p>
          <a:p>
            <a:pPr indent="-216000">
              <a:lnSpc>
                <a:spcPct val="100000"/>
              </a:lnSpc>
              <a:buFont typeface="Arial"/>
              <a:buChar char="•"/>
            </a:pPr>
            <a:r>
              <a:rPr lang="ru-RU" sz="2400" strike="noStrike" spc="-1">
                <a:solidFill>
                  <a:srgbClr val="000000"/>
                </a:solidFill>
                <a:uFill>
                  <a:solidFill>
                    <a:srgbClr val="FFFFFF"/>
                  </a:solidFill>
                </a:uFill>
                <a:latin typeface="Times New Roman"/>
              </a:rPr>
              <a:t>пожилые люди, </a:t>
            </a:r>
            <a:endParaRPr/>
          </a:p>
          <a:p>
            <a:pPr indent="-216000">
              <a:lnSpc>
                <a:spcPct val="100000"/>
              </a:lnSpc>
              <a:buFont typeface="Arial"/>
              <a:buChar char="•"/>
            </a:pPr>
            <a:r>
              <a:rPr lang="ru-RU" sz="2400" strike="noStrike" spc="-1">
                <a:solidFill>
                  <a:srgbClr val="000000"/>
                </a:solidFill>
                <a:uFill>
                  <a:solidFill>
                    <a:srgbClr val="FFFFFF"/>
                  </a:solidFill>
                </a:uFill>
                <a:latin typeface="Times New Roman"/>
              </a:rPr>
              <a:t>дети, </a:t>
            </a:r>
            <a:endParaRPr/>
          </a:p>
          <a:p>
            <a:pPr indent="-216000">
              <a:lnSpc>
                <a:spcPct val="100000"/>
              </a:lnSpc>
              <a:buFont typeface="Arial"/>
              <a:buChar char="•"/>
            </a:pPr>
            <a:r>
              <a:rPr lang="ru-RU" sz="2400" strike="noStrike" spc="-1">
                <a:solidFill>
                  <a:srgbClr val="000000"/>
                </a:solidFill>
                <a:uFill>
                  <a:solidFill>
                    <a:srgbClr val="FFFFFF"/>
                  </a:solidFill>
                </a:uFill>
                <a:latin typeface="Times New Roman"/>
              </a:rPr>
              <a:t>женщины. </a:t>
            </a:r>
            <a:endParaRPr/>
          </a:p>
          <a:p>
            <a:pPr indent="-216000">
              <a:lnSpc>
                <a:spcPct val="100000"/>
              </a:lnSpc>
              <a:buFont typeface="Wingdings" charset="2"/>
              <a:buChar char=""/>
            </a:pPr>
            <a:r>
              <a:rPr lang="ru-RU" sz="2400" strike="noStrike" spc="-1">
                <a:solidFill>
                  <a:srgbClr val="000000"/>
                </a:solidFill>
                <a:uFill>
                  <a:solidFill>
                    <a:srgbClr val="FFFFFF"/>
                  </a:solidFill>
                </a:uFill>
                <a:latin typeface="Times New Roman"/>
              </a:rPr>
              <a:t> Если мужчина изъявляет желание помочь при посадке в общественный транспорт данным категориям граждан, то он обязательно должен попросить на это разрешения.  </a:t>
            </a:r>
            <a:endParaRPr/>
          </a:p>
          <a:p>
            <a:pPr>
              <a:lnSpc>
                <a:spcPct val="100000"/>
              </a:lnSpc>
            </a:pPr>
            <a:r>
              <a:rPr lang="ru-RU" sz="2400" strike="noStrike" spc="-1">
                <a:solidFill>
                  <a:srgbClr val="000000"/>
                </a:solidFill>
                <a:uFill>
                  <a:solidFill>
                    <a:srgbClr val="FFFFFF"/>
                  </a:solidFill>
                </a:uFill>
                <a:latin typeface="Times New Roman"/>
              </a:rPr>
              <a:t>При воде необходимо снимать с плеч рюкзаки и объёмные (например, спортивные) сумки, чтобы не беспокоить других пассажиров. </a:t>
            </a:r>
            <a:endParaRPr/>
          </a:p>
        </p:txBody>
      </p:sp>
      <p:pic>
        <p:nvPicPr>
          <p:cNvPr id="190" name="Picture 2"/>
          <p:cNvPicPr/>
          <p:nvPr/>
        </p:nvPicPr>
        <p:blipFill>
          <a:blip r:embed="rId2"/>
          <a:srcRect b="5017"/>
          <a:stretch/>
        </p:blipFill>
        <p:spPr>
          <a:xfrm>
            <a:off x="5715000" y="2428920"/>
            <a:ext cx="3071520" cy="38574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wheel/>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CustomShape 1"/>
          <p:cNvSpPr/>
          <p:nvPr/>
        </p:nvSpPr>
        <p:spPr>
          <a:xfrm>
            <a:off x="285840" y="285840"/>
            <a:ext cx="5643360" cy="3016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indent="-216000">
              <a:lnSpc>
                <a:spcPct val="100000"/>
              </a:lnSpc>
              <a:buFont typeface="Wingdings" charset="2"/>
              <a:buChar char=""/>
            </a:pPr>
            <a:r>
              <a:rPr lang="ru-RU" sz="2400" strike="noStrike" spc="-1">
                <a:solidFill>
                  <a:srgbClr val="000000"/>
                </a:solidFill>
                <a:uFill>
                  <a:solidFill>
                    <a:srgbClr val="FFFFFF"/>
                  </a:solidFill>
                </a:uFill>
                <a:latin typeface="Times New Roman"/>
              </a:rPr>
              <a:t> Для того чтобы не стать виновником скандала в общественном транспорте, надо соблюдать правила этикета, по возможности не наступать людям на ноги, не толкаться, не опираться на других пассажиров, не разглядывать людей в автобусе, метро, троллейбусе, трамвае и т.д. </a:t>
            </a:r>
            <a:endParaRPr/>
          </a:p>
        </p:txBody>
      </p:sp>
      <p:pic>
        <p:nvPicPr>
          <p:cNvPr id="192" name="Picture 2"/>
          <p:cNvPicPr/>
          <p:nvPr/>
        </p:nvPicPr>
        <p:blipFill>
          <a:blip r:embed="rId2"/>
          <a:stretch/>
        </p:blipFill>
        <p:spPr>
          <a:xfrm>
            <a:off x="6000840" y="428760"/>
            <a:ext cx="2619000" cy="2857320"/>
          </a:xfrm>
          <a:prstGeom prst="rect">
            <a:avLst/>
          </a:prstGeom>
          <a:ln>
            <a:noFill/>
          </a:ln>
          <a:effectLst>
            <a:outerShdw blurRad="292100" dist="139700" dir="2700000" algn="tl" rotWithShape="0">
              <a:srgbClr val="333333">
                <a:alpha val="65000"/>
              </a:srgbClr>
            </a:outerShdw>
          </a:effectLst>
        </p:spPr>
      </p:pic>
      <p:pic>
        <p:nvPicPr>
          <p:cNvPr id="193" name="Picture 4"/>
          <p:cNvPicPr/>
          <p:nvPr/>
        </p:nvPicPr>
        <p:blipFill>
          <a:blip r:embed="rId3"/>
          <a:stretch/>
        </p:blipFill>
        <p:spPr>
          <a:xfrm>
            <a:off x="6000840" y="4357800"/>
            <a:ext cx="2714400" cy="1985760"/>
          </a:xfrm>
          <a:prstGeom prst="rect">
            <a:avLst/>
          </a:prstGeom>
          <a:ln>
            <a:noFill/>
          </a:ln>
          <a:effectLst>
            <a:outerShdw blurRad="292100" dist="139700" dir="2700000" algn="tl" rotWithShape="0">
              <a:srgbClr val="333333">
                <a:alpha val="65000"/>
              </a:srgbClr>
            </a:outerShdw>
          </a:effectLst>
        </p:spPr>
      </p:pic>
      <p:sp>
        <p:nvSpPr>
          <p:cNvPr id="194" name="CustomShape 2"/>
          <p:cNvSpPr/>
          <p:nvPr/>
        </p:nvSpPr>
        <p:spPr>
          <a:xfrm>
            <a:off x="214200" y="3357720"/>
            <a:ext cx="5714640" cy="3382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indent="-216000">
              <a:lnSpc>
                <a:spcPct val="100000"/>
              </a:lnSpc>
              <a:buFont typeface="Wingdings" charset="2"/>
              <a:buChar char=""/>
            </a:pPr>
            <a:r>
              <a:rPr lang="ru-RU" sz="2400" strike="noStrike" spc="-1">
                <a:solidFill>
                  <a:srgbClr val="000000"/>
                </a:solidFill>
                <a:uFill>
                  <a:solidFill>
                    <a:srgbClr val="FFFFFF"/>
                  </a:solidFill>
                </a:uFill>
                <a:latin typeface="Times New Roman"/>
              </a:rPr>
              <a:t> Многие полагают, что мужчины обязаны уступать места в транспорте женщинам. Однако это не совсем так. Уставший мужчина, возвращающийся домой после тяжёлого рабочего дня, должен сам решить, хватит ли у него сил на благородный поступок уступить место прекрасной даме, если та вовсе не кажется измученной трудовыми буднями</a:t>
            </a:r>
            <a:endParaRPr/>
          </a:p>
        </p:txBody>
      </p:sp>
    </p:spTree>
  </p:cSld>
  <p:clrMapOvr>
    <a:masterClrMapping/>
  </p:clrMapOvr>
  <p:transition>
    <p:wheel/>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CustomShape 1"/>
          <p:cNvSpPr/>
          <p:nvPr/>
        </p:nvSpPr>
        <p:spPr>
          <a:xfrm>
            <a:off x="1000080" y="214200"/>
            <a:ext cx="2371680" cy="577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ru-RU" sz="3200" b="1" strike="noStrike" spc="-1">
                <a:solidFill>
                  <a:srgbClr val="FF0000"/>
                </a:solidFill>
                <a:uFill>
                  <a:solidFill>
                    <a:srgbClr val="FFFFFF"/>
                  </a:solidFill>
                </a:uFill>
                <a:latin typeface="Times New Roman"/>
              </a:rPr>
              <a:t>Нельзя:</a:t>
            </a:r>
            <a:endParaRPr/>
          </a:p>
        </p:txBody>
      </p:sp>
      <p:sp>
        <p:nvSpPr>
          <p:cNvPr id="196" name="CustomShape 2"/>
          <p:cNvSpPr/>
          <p:nvPr/>
        </p:nvSpPr>
        <p:spPr>
          <a:xfrm>
            <a:off x="500040" y="857160"/>
            <a:ext cx="6085080" cy="2650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indent="-216000">
              <a:lnSpc>
                <a:spcPct val="100000"/>
              </a:lnSpc>
              <a:buFont typeface="Wingdings" charset="2"/>
              <a:buChar char=""/>
            </a:pPr>
            <a:r>
              <a:rPr lang="ru-RU" sz="2400" strike="noStrike" spc="-1">
                <a:solidFill>
                  <a:srgbClr val="000000"/>
                </a:solidFill>
                <a:uFill>
                  <a:solidFill>
                    <a:srgbClr val="FFFFFF"/>
                  </a:solidFill>
                </a:uFill>
                <a:latin typeface="Times New Roman"/>
              </a:rPr>
              <a:t>Толкаться, суетиться, запрыгивать на ходу!</a:t>
            </a:r>
            <a:endParaRPr/>
          </a:p>
          <a:p>
            <a:pPr indent="-216000">
              <a:lnSpc>
                <a:spcPct val="100000"/>
              </a:lnSpc>
              <a:buFont typeface="Wingdings" charset="2"/>
              <a:buChar char=""/>
            </a:pPr>
            <a:r>
              <a:rPr lang="ru-RU" sz="2400" strike="noStrike" spc="-1">
                <a:solidFill>
                  <a:srgbClr val="000000"/>
                </a:solidFill>
                <a:uFill>
                  <a:solidFill>
                    <a:srgbClr val="FFFFFF"/>
                  </a:solidFill>
                </a:uFill>
                <a:latin typeface="Times New Roman"/>
              </a:rPr>
              <a:t>Наступать людям на ноги!</a:t>
            </a:r>
            <a:endParaRPr/>
          </a:p>
          <a:p>
            <a:pPr indent="-216000">
              <a:lnSpc>
                <a:spcPct val="100000"/>
              </a:lnSpc>
              <a:buFont typeface="Wingdings" charset="2"/>
              <a:buChar char=""/>
            </a:pPr>
            <a:r>
              <a:rPr lang="ru-RU" sz="2400" strike="noStrike" spc="-1">
                <a:solidFill>
                  <a:srgbClr val="000000"/>
                </a:solidFill>
                <a:uFill>
                  <a:solidFill>
                    <a:srgbClr val="FFFFFF"/>
                  </a:solidFill>
                </a:uFill>
                <a:latin typeface="Times New Roman"/>
              </a:rPr>
              <a:t>Громко разговаривать, кричать!</a:t>
            </a:r>
            <a:endParaRPr/>
          </a:p>
          <a:p>
            <a:pPr indent="-216000">
              <a:lnSpc>
                <a:spcPct val="100000"/>
              </a:lnSpc>
              <a:buFont typeface="Wingdings" charset="2"/>
              <a:buChar char=""/>
            </a:pPr>
            <a:r>
              <a:rPr lang="ru-RU" sz="2400" strike="noStrike" spc="-1">
                <a:solidFill>
                  <a:srgbClr val="000000"/>
                </a:solidFill>
                <a:uFill>
                  <a:solidFill>
                    <a:srgbClr val="FFFFFF"/>
                  </a:solidFill>
                </a:uFill>
                <a:latin typeface="Times New Roman"/>
              </a:rPr>
              <a:t>Высовывать голову из окна!</a:t>
            </a:r>
            <a:endParaRPr/>
          </a:p>
          <a:p>
            <a:pPr>
              <a:lnSpc>
                <a:spcPct val="100000"/>
              </a:lnSpc>
            </a:pPr>
            <a:endParaRPr/>
          </a:p>
          <a:p>
            <a:pPr>
              <a:lnSpc>
                <a:spcPct val="100000"/>
              </a:lnSpc>
            </a:pPr>
            <a:endParaRPr/>
          </a:p>
          <a:p>
            <a:pPr>
              <a:lnSpc>
                <a:spcPct val="100000"/>
              </a:lnSpc>
            </a:pPr>
            <a:endParaRPr/>
          </a:p>
        </p:txBody>
      </p:sp>
      <p:sp>
        <p:nvSpPr>
          <p:cNvPr id="197" name="CustomShape 3"/>
          <p:cNvSpPr/>
          <p:nvPr/>
        </p:nvSpPr>
        <p:spPr>
          <a:xfrm>
            <a:off x="1643040" y="2714760"/>
            <a:ext cx="3428640" cy="577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ru-RU" sz="3200" b="1" strike="noStrike" spc="-1">
                <a:solidFill>
                  <a:srgbClr val="FF0000"/>
                </a:solidFill>
                <a:uFill>
                  <a:solidFill>
                    <a:srgbClr val="FFFFFF"/>
                  </a:solidFill>
                </a:uFill>
                <a:latin typeface="Times New Roman"/>
              </a:rPr>
              <a:t>Посмотри:</a:t>
            </a:r>
            <a:endParaRPr/>
          </a:p>
        </p:txBody>
      </p:sp>
      <p:sp>
        <p:nvSpPr>
          <p:cNvPr id="198" name="CustomShape 4"/>
          <p:cNvSpPr/>
          <p:nvPr/>
        </p:nvSpPr>
        <p:spPr>
          <a:xfrm>
            <a:off x="428760" y="3286080"/>
            <a:ext cx="8072280" cy="118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indent="-216000">
              <a:lnSpc>
                <a:spcPct val="100000"/>
              </a:lnSpc>
              <a:buFont typeface="Wingdings" charset="2"/>
              <a:buChar char=""/>
            </a:pPr>
            <a:r>
              <a:rPr lang="ru-RU" sz="2400" strike="noStrike" spc="-1">
                <a:solidFill>
                  <a:srgbClr val="000000"/>
                </a:solidFill>
                <a:uFill>
                  <a:solidFill>
                    <a:srgbClr val="FFFFFF"/>
                  </a:solidFill>
                </a:uFill>
                <a:latin typeface="Times New Roman"/>
              </a:rPr>
              <a:t>Где в салоне расположены запасные выходы.</a:t>
            </a:r>
            <a:endParaRPr/>
          </a:p>
          <a:p>
            <a:pPr indent="-216000">
              <a:lnSpc>
                <a:spcPct val="100000"/>
              </a:lnSpc>
              <a:buFont typeface="Wingdings" charset="2"/>
              <a:buChar char=""/>
            </a:pPr>
            <a:r>
              <a:rPr lang="ru-RU" sz="2400" strike="noStrike" spc="-1">
                <a:solidFill>
                  <a:srgbClr val="000000"/>
                </a:solidFill>
                <a:uFill>
                  <a:solidFill>
                    <a:srgbClr val="FFFFFF"/>
                  </a:solidFill>
                </a:uFill>
                <a:latin typeface="Times New Roman"/>
              </a:rPr>
              <a:t>Прочитай инструкцию, как ими пользоваться!</a:t>
            </a:r>
            <a:endParaRPr/>
          </a:p>
          <a:p>
            <a:pPr>
              <a:lnSpc>
                <a:spcPct val="100000"/>
              </a:lnSpc>
            </a:pPr>
            <a:endParaRPr/>
          </a:p>
        </p:txBody>
      </p:sp>
      <p:sp>
        <p:nvSpPr>
          <p:cNvPr id="199" name="CustomShape 5"/>
          <p:cNvSpPr/>
          <p:nvPr/>
        </p:nvSpPr>
        <p:spPr>
          <a:xfrm>
            <a:off x="2428920" y="4286160"/>
            <a:ext cx="3071520" cy="577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ru-RU" sz="3200" b="1" strike="noStrike" spc="-1">
                <a:solidFill>
                  <a:srgbClr val="FF0000"/>
                </a:solidFill>
                <a:uFill>
                  <a:solidFill>
                    <a:srgbClr val="FFFFFF"/>
                  </a:solidFill>
                </a:uFill>
                <a:latin typeface="Times New Roman"/>
              </a:rPr>
              <a:t>Помни:</a:t>
            </a:r>
            <a:endParaRPr/>
          </a:p>
        </p:txBody>
      </p:sp>
      <p:sp>
        <p:nvSpPr>
          <p:cNvPr id="200" name="CustomShape 6"/>
          <p:cNvSpPr/>
          <p:nvPr/>
        </p:nvSpPr>
        <p:spPr>
          <a:xfrm>
            <a:off x="500040" y="4786200"/>
            <a:ext cx="7786440" cy="1553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indent="-216000">
              <a:lnSpc>
                <a:spcPct val="100000"/>
              </a:lnSpc>
              <a:buFont typeface="Wingdings" charset="2"/>
              <a:buChar char=""/>
            </a:pPr>
            <a:r>
              <a:rPr lang="ru-RU" sz="2400" strike="noStrike" spc="-1">
                <a:solidFill>
                  <a:srgbClr val="000000"/>
                </a:solidFill>
                <a:uFill>
                  <a:solidFill>
                    <a:srgbClr val="FFFFFF"/>
                  </a:solidFill>
                </a:uFill>
                <a:latin typeface="Times New Roman"/>
              </a:rPr>
              <a:t>Обязательно держись за поручни!</a:t>
            </a:r>
            <a:endParaRPr/>
          </a:p>
          <a:p>
            <a:pPr indent="-216000">
              <a:lnSpc>
                <a:spcPct val="100000"/>
              </a:lnSpc>
              <a:buFont typeface="Wingdings" charset="2"/>
              <a:buChar char=""/>
            </a:pPr>
            <a:r>
              <a:rPr lang="ru-RU" sz="2400" strike="noStrike" spc="-1">
                <a:solidFill>
                  <a:srgbClr val="000000"/>
                </a:solidFill>
                <a:uFill>
                  <a:solidFill>
                    <a:srgbClr val="FFFFFF"/>
                  </a:solidFill>
                </a:uFill>
                <a:latin typeface="Times New Roman"/>
              </a:rPr>
              <a:t>Не располагайся возле выхода!</a:t>
            </a:r>
            <a:endParaRPr/>
          </a:p>
          <a:p>
            <a:pPr indent="-216000">
              <a:lnSpc>
                <a:spcPct val="100000"/>
              </a:lnSpc>
              <a:buFont typeface="Wingdings" charset="2"/>
              <a:buChar char=""/>
            </a:pPr>
            <a:r>
              <a:rPr lang="ru-RU" sz="2400" strike="noStrike" spc="-1">
                <a:solidFill>
                  <a:srgbClr val="000000"/>
                </a:solidFill>
                <a:uFill>
                  <a:solidFill>
                    <a:srgbClr val="FFFFFF"/>
                  </a:solidFill>
                </a:uFill>
                <a:latin typeface="Times New Roman"/>
              </a:rPr>
              <a:t>Если увидел бесхозную сумку или пакет – </a:t>
            </a:r>
            <a:endParaRPr/>
          </a:p>
          <a:p>
            <a:pPr>
              <a:lnSpc>
                <a:spcPct val="100000"/>
              </a:lnSpc>
            </a:pPr>
            <a:r>
              <a:rPr lang="ru-RU" sz="2400" strike="noStrike" spc="-1">
                <a:solidFill>
                  <a:srgbClr val="000000"/>
                </a:solidFill>
                <a:uFill>
                  <a:solidFill>
                    <a:srgbClr val="FFFFFF"/>
                  </a:solidFill>
                </a:uFill>
                <a:latin typeface="Times New Roman"/>
              </a:rPr>
              <a:t>сообщи взрослым или кондуктору!</a:t>
            </a:r>
            <a:endParaRPr/>
          </a:p>
        </p:txBody>
      </p:sp>
      <p:pic>
        <p:nvPicPr>
          <p:cNvPr id="201" name="Picture 2"/>
          <p:cNvPicPr/>
          <p:nvPr/>
        </p:nvPicPr>
        <p:blipFill>
          <a:blip r:embed="rId2"/>
          <a:stretch/>
        </p:blipFill>
        <p:spPr>
          <a:xfrm>
            <a:off x="6286680" y="714240"/>
            <a:ext cx="2356920" cy="1642680"/>
          </a:xfrm>
          <a:prstGeom prst="rect">
            <a:avLst/>
          </a:prstGeom>
          <a:ln>
            <a:noFill/>
          </a:ln>
          <a:effectLst>
            <a:outerShdw blurRad="292100" dist="139700" dir="2700000" algn="tl" rotWithShape="0">
              <a:srgbClr val="333333">
                <a:alpha val="65000"/>
              </a:srgbClr>
            </a:outerShdw>
          </a:effectLst>
        </p:spPr>
      </p:pic>
      <p:pic>
        <p:nvPicPr>
          <p:cNvPr id="202" name="Picture 6"/>
          <p:cNvPicPr/>
          <p:nvPr/>
        </p:nvPicPr>
        <p:blipFill>
          <a:blip r:embed="rId3"/>
          <a:stretch/>
        </p:blipFill>
        <p:spPr>
          <a:xfrm>
            <a:off x="6715080" y="3786120"/>
            <a:ext cx="1999800" cy="2499840"/>
          </a:xfrm>
          <a:prstGeom prst="rect">
            <a:avLst/>
          </a:prstGeom>
          <a:ln>
            <a:noFill/>
          </a:ln>
        </p:spPr>
      </p:pic>
    </p:spTree>
  </p:cSld>
  <p:clrMapOvr>
    <a:masterClrMapping/>
  </p:clrMapOvr>
  <p:transition>
    <p:wheel/>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CustomShape 1"/>
          <p:cNvSpPr/>
          <p:nvPr/>
        </p:nvSpPr>
        <p:spPr>
          <a:xfrm>
            <a:off x="785880" y="142920"/>
            <a:ext cx="7214760" cy="577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ru-RU" sz="3200" b="1" strike="noStrike" spc="-1">
                <a:solidFill>
                  <a:srgbClr val="FF0000"/>
                </a:solidFill>
                <a:uFill>
                  <a:solidFill>
                    <a:srgbClr val="FFFFFF"/>
                  </a:solidFill>
                </a:uFill>
                <a:latin typeface="Times New Roman"/>
              </a:rPr>
              <a:t>Пожар в общественном транспорте.</a:t>
            </a:r>
            <a:endParaRPr/>
          </a:p>
        </p:txBody>
      </p:sp>
      <p:sp>
        <p:nvSpPr>
          <p:cNvPr id="204" name="CustomShape 2"/>
          <p:cNvSpPr/>
          <p:nvPr/>
        </p:nvSpPr>
        <p:spPr>
          <a:xfrm>
            <a:off x="142920" y="714240"/>
            <a:ext cx="8500680" cy="5942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ru-RU" sz="2400" b="1" u="sng" strike="noStrike" spc="-1">
                <a:solidFill>
                  <a:srgbClr val="000000"/>
                </a:solidFill>
                <a:uFill>
                  <a:solidFill>
                    <a:srgbClr val="FFFFFF"/>
                  </a:solidFill>
                </a:uFill>
                <a:latin typeface="Times New Roman"/>
              </a:rPr>
              <a:t>Алгоритм действия:</a:t>
            </a:r>
            <a:endParaRPr/>
          </a:p>
          <a:p>
            <a:pPr indent="-216000">
              <a:lnSpc>
                <a:spcPct val="100000"/>
              </a:lnSpc>
              <a:buFont typeface="Wingdings" charset="2"/>
              <a:buChar char=""/>
            </a:pPr>
            <a:r>
              <a:rPr lang="ru-RU" sz="2400" strike="noStrike" spc="-1">
                <a:solidFill>
                  <a:srgbClr val="000000"/>
                </a:solidFill>
                <a:uFill>
                  <a:solidFill>
                    <a:srgbClr val="FFFFFF"/>
                  </a:solidFill>
                </a:uFill>
                <a:latin typeface="Times New Roman"/>
              </a:rPr>
              <a:t>Немедленно сообщи о возгорании водителю или кондуктору.</a:t>
            </a:r>
            <a:endParaRPr/>
          </a:p>
          <a:p>
            <a:pPr indent="-216000">
              <a:lnSpc>
                <a:spcPct val="100000"/>
              </a:lnSpc>
              <a:buFont typeface="Wingdings" charset="2"/>
              <a:buChar char=""/>
            </a:pPr>
            <a:r>
              <a:rPr lang="ru-RU" sz="2400" strike="noStrike" spc="-1">
                <a:solidFill>
                  <a:srgbClr val="000000"/>
                </a:solidFill>
                <a:uFill>
                  <a:solidFill>
                    <a:srgbClr val="FFFFFF"/>
                  </a:solidFill>
                </a:uFill>
                <a:latin typeface="Times New Roman"/>
              </a:rPr>
              <a:t>Оповести пассажиров, разбуди спящих.</a:t>
            </a:r>
            <a:endParaRPr/>
          </a:p>
          <a:p>
            <a:pPr indent="-216000">
              <a:lnSpc>
                <a:spcPct val="100000"/>
              </a:lnSpc>
              <a:buFont typeface="Wingdings" charset="2"/>
              <a:buChar char=""/>
            </a:pPr>
            <a:r>
              <a:rPr lang="ru-RU" sz="2400" strike="noStrike" spc="-1">
                <a:solidFill>
                  <a:srgbClr val="000000"/>
                </a:solidFill>
                <a:uFill>
                  <a:solidFill>
                    <a:srgbClr val="FFFFFF"/>
                  </a:solidFill>
                </a:uFill>
                <a:latin typeface="Times New Roman"/>
              </a:rPr>
              <a:t>Защити рот и нос от дыма платком, рукавом.</a:t>
            </a:r>
            <a:endParaRPr/>
          </a:p>
          <a:p>
            <a:pPr indent="-216000">
              <a:lnSpc>
                <a:spcPct val="100000"/>
              </a:lnSpc>
              <a:buFont typeface="Wingdings" charset="2"/>
              <a:buChar char=""/>
            </a:pPr>
            <a:r>
              <a:rPr lang="ru-RU" sz="2400" strike="noStrike" spc="-1">
                <a:solidFill>
                  <a:srgbClr val="000000"/>
                </a:solidFill>
                <a:uFill>
                  <a:solidFill>
                    <a:srgbClr val="FFFFFF"/>
                  </a:solidFill>
                </a:uFill>
                <a:latin typeface="Times New Roman"/>
              </a:rPr>
              <a:t>Пригнись, выбираясь из салона, не касаясь металлических частей.</a:t>
            </a:r>
            <a:endParaRPr/>
          </a:p>
          <a:p>
            <a:pPr indent="-216000">
              <a:lnSpc>
                <a:spcPct val="100000"/>
              </a:lnSpc>
              <a:buFont typeface="Wingdings" charset="2"/>
              <a:buChar char=""/>
            </a:pPr>
            <a:r>
              <a:rPr lang="ru-RU" sz="2400" strike="noStrike" spc="-1">
                <a:solidFill>
                  <a:srgbClr val="000000"/>
                </a:solidFill>
                <a:uFill>
                  <a:solidFill>
                    <a:srgbClr val="FFFFFF"/>
                  </a:solidFill>
                </a:uFill>
                <a:latin typeface="Times New Roman"/>
              </a:rPr>
              <a:t>Закрой окна, чтобы ветер не раздувал пламя.</a:t>
            </a:r>
            <a:endParaRPr/>
          </a:p>
          <a:p>
            <a:pPr indent="-216000">
              <a:lnSpc>
                <a:spcPct val="100000"/>
              </a:lnSpc>
              <a:buFont typeface="Wingdings" charset="2"/>
              <a:buChar char=""/>
            </a:pPr>
            <a:r>
              <a:rPr lang="ru-RU" sz="2400" strike="noStrike" spc="-1">
                <a:solidFill>
                  <a:srgbClr val="000000"/>
                </a:solidFill>
                <a:uFill>
                  <a:solidFill>
                    <a:srgbClr val="FFFFFF"/>
                  </a:solidFill>
                </a:uFill>
                <a:latin typeface="Times New Roman"/>
              </a:rPr>
              <a:t>В поезде уходи от пламени в передние вагоны., плотно закрывая за собой двери.</a:t>
            </a:r>
            <a:endParaRPr/>
          </a:p>
          <a:p>
            <a:pPr indent="-216000">
              <a:lnSpc>
                <a:spcPct val="100000"/>
              </a:lnSpc>
              <a:buFont typeface="Wingdings" charset="2"/>
              <a:buChar char=""/>
            </a:pPr>
            <a:r>
              <a:rPr lang="ru-RU" sz="2400" strike="noStrike" spc="-1">
                <a:solidFill>
                  <a:srgbClr val="000000"/>
                </a:solidFill>
                <a:uFill>
                  <a:solidFill>
                    <a:srgbClr val="FFFFFF"/>
                  </a:solidFill>
                </a:uFill>
                <a:latin typeface="Times New Roman"/>
              </a:rPr>
              <a:t>Если есть угроза для жизни – не пытайся спасти багаж.</a:t>
            </a:r>
            <a:endParaRPr/>
          </a:p>
          <a:p>
            <a:pPr indent="-216000">
              <a:lnSpc>
                <a:spcPct val="100000"/>
              </a:lnSpc>
              <a:buFont typeface="Wingdings" charset="2"/>
              <a:buChar char=""/>
            </a:pPr>
            <a:r>
              <a:rPr lang="ru-RU" sz="2400" strike="noStrike" spc="-1">
                <a:solidFill>
                  <a:srgbClr val="000000"/>
                </a:solidFill>
                <a:uFill>
                  <a:solidFill>
                    <a:srgbClr val="FFFFFF"/>
                  </a:solidFill>
                </a:uFill>
                <a:latin typeface="Times New Roman"/>
              </a:rPr>
              <a:t>Из вагона выпрыгивай лишь в крайнем случае, при этом надев на себя для амортизации побольше одежды или вместе с матрасом.</a:t>
            </a:r>
            <a:endParaRPr/>
          </a:p>
          <a:p>
            <a:pPr>
              <a:lnSpc>
                <a:spcPct val="100000"/>
              </a:lnSpc>
            </a:pPr>
            <a:endParaRPr/>
          </a:p>
          <a:p>
            <a:pPr>
              <a:lnSpc>
                <a:spcPct val="100000"/>
              </a:lnSpc>
            </a:pPr>
            <a:endParaRPr/>
          </a:p>
          <a:p>
            <a:pPr>
              <a:lnSpc>
                <a:spcPct val="100000"/>
              </a:lnSpc>
            </a:pPr>
            <a:endParaRPr/>
          </a:p>
        </p:txBody>
      </p:sp>
      <p:pic>
        <p:nvPicPr>
          <p:cNvPr id="205" name="Picture 2"/>
          <p:cNvPicPr/>
          <p:nvPr/>
        </p:nvPicPr>
        <p:blipFill>
          <a:blip r:embed="rId2"/>
          <a:stretch/>
        </p:blipFill>
        <p:spPr>
          <a:xfrm>
            <a:off x="6357960" y="5214960"/>
            <a:ext cx="2323800" cy="1428480"/>
          </a:xfrm>
          <a:prstGeom prst="rect">
            <a:avLst/>
          </a:prstGeom>
          <a:ln>
            <a:noFill/>
          </a:ln>
          <a:effectLst>
            <a:outerShdw blurRad="292100" dist="139700" dir="2700000" algn="tl" rotWithShape="0">
              <a:srgbClr val="333333">
                <a:alpha val="65000"/>
              </a:srgbClr>
            </a:outerShdw>
          </a:effectLst>
        </p:spPr>
      </p:pic>
      <p:pic>
        <p:nvPicPr>
          <p:cNvPr id="206" name="Picture 4"/>
          <p:cNvPicPr/>
          <p:nvPr/>
        </p:nvPicPr>
        <p:blipFill>
          <a:blip r:embed="rId3"/>
          <a:stretch/>
        </p:blipFill>
        <p:spPr>
          <a:xfrm>
            <a:off x="1785960" y="5214960"/>
            <a:ext cx="2738160" cy="142848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wheel/>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CustomShape 1"/>
          <p:cNvSpPr/>
          <p:nvPr/>
        </p:nvSpPr>
        <p:spPr>
          <a:xfrm>
            <a:off x="1643040" y="285840"/>
            <a:ext cx="5192640" cy="577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ru-RU" sz="3200" b="1" strike="noStrike" spc="-1">
                <a:solidFill>
                  <a:srgbClr val="FF0000"/>
                </a:solidFill>
                <a:uFill>
                  <a:solidFill>
                    <a:srgbClr val="FFFFFF"/>
                  </a:solidFill>
                </a:uFill>
                <a:latin typeface="Times New Roman"/>
              </a:rPr>
              <a:t>Опасности в автомобиле</a:t>
            </a:r>
            <a:endParaRPr/>
          </a:p>
        </p:txBody>
      </p:sp>
      <p:sp>
        <p:nvSpPr>
          <p:cNvPr id="208" name="CustomShape 2"/>
          <p:cNvSpPr/>
          <p:nvPr/>
        </p:nvSpPr>
        <p:spPr>
          <a:xfrm>
            <a:off x="142920" y="857160"/>
            <a:ext cx="8715240" cy="2711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ru-RU" sz="2800" b="1" u="sng" strike="noStrike" spc="-1">
                <a:solidFill>
                  <a:srgbClr val="000000"/>
                </a:solidFill>
                <a:uFill>
                  <a:solidFill>
                    <a:srgbClr val="FFFFFF"/>
                  </a:solidFill>
                </a:uFill>
                <a:latin typeface="Times New Roman"/>
              </a:rPr>
              <a:t>Помни:</a:t>
            </a:r>
            <a:endParaRPr/>
          </a:p>
          <a:p>
            <a:pPr indent="-216000">
              <a:lnSpc>
                <a:spcPct val="100000"/>
              </a:lnSpc>
              <a:buFont typeface="Wingdings" charset="2"/>
              <a:buChar char=""/>
            </a:pPr>
            <a:r>
              <a:rPr lang="ru-RU" sz="2400" strike="noStrike" spc="-1">
                <a:solidFill>
                  <a:srgbClr val="000000"/>
                </a:solidFill>
                <a:uFill>
                  <a:solidFill>
                    <a:srgbClr val="FFFFFF"/>
                  </a:solidFill>
                </a:uFill>
                <a:latin typeface="Times New Roman"/>
              </a:rPr>
              <a:t>Самое опасное место в автомобиле – рядом с водителем!</a:t>
            </a:r>
            <a:endParaRPr/>
          </a:p>
          <a:p>
            <a:pPr indent="-216000">
              <a:lnSpc>
                <a:spcPct val="100000"/>
              </a:lnSpc>
              <a:buFont typeface="Wingdings" charset="2"/>
              <a:buChar char=""/>
            </a:pPr>
            <a:r>
              <a:rPr lang="ru-RU" sz="2400" strike="noStrike" spc="-1">
                <a:solidFill>
                  <a:srgbClr val="000000"/>
                </a:solidFill>
                <a:uFill>
                  <a:solidFill>
                    <a:srgbClr val="FFFFFF"/>
                  </a:solidFill>
                </a:uFill>
                <a:latin typeface="Times New Roman"/>
              </a:rPr>
              <a:t>Необходимо пользоваться ремнями безопасности!</a:t>
            </a:r>
            <a:endParaRPr/>
          </a:p>
          <a:p>
            <a:pPr indent="-216000">
              <a:lnSpc>
                <a:spcPct val="100000"/>
              </a:lnSpc>
              <a:buFont typeface="Wingdings" charset="2"/>
              <a:buChar char=""/>
            </a:pPr>
            <a:r>
              <a:rPr lang="ru-RU" sz="2400" strike="noStrike" spc="-1">
                <a:solidFill>
                  <a:srgbClr val="000000"/>
                </a:solidFill>
                <a:uFill>
                  <a:solidFill>
                    <a:srgbClr val="FFFFFF"/>
                  </a:solidFill>
                </a:uFill>
                <a:latin typeface="Times New Roman"/>
              </a:rPr>
              <a:t>Для детей – специальные кресла!</a:t>
            </a:r>
            <a:endParaRPr/>
          </a:p>
          <a:p>
            <a:pPr indent="-216000">
              <a:lnSpc>
                <a:spcPct val="100000"/>
              </a:lnSpc>
              <a:buFont typeface="Wingdings" charset="2"/>
              <a:buChar char=""/>
            </a:pPr>
            <a:r>
              <a:rPr lang="ru-RU" sz="2400" strike="noStrike" spc="-1">
                <a:solidFill>
                  <a:srgbClr val="000000"/>
                </a:solidFill>
                <a:uFill>
                  <a:solidFill>
                    <a:srgbClr val="FFFFFF"/>
                  </a:solidFill>
                </a:uFill>
                <a:latin typeface="Times New Roman"/>
              </a:rPr>
              <a:t>Если столкновение неизбежно – наклони голову к ногам, закрыв её руками!</a:t>
            </a:r>
            <a:endParaRPr/>
          </a:p>
          <a:p>
            <a:pPr indent="-216000">
              <a:lnSpc>
                <a:spcPct val="100000"/>
              </a:lnSpc>
              <a:buFont typeface="Wingdings" charset="2"/>
              <a:buChar char=""/>
            </a:pPr>
            <a:r>
              <a:rPr lang="ru-RU" sz="2400" strike="noStrike" spc="-1">
                <a:solidFill>
                  <a:srgbClr val="000000"/>
                </a:solidFill>
                <a:uFill>
                  <a:solidFill>
                    <a:srgbClr val="FFFFFF"/>
                  </a:solidFill>
                </a:uFill>
                <a:latin typeface="Times New Roman"/>
              </a:rPr>
              <a:t>Выбравшись из машины – отойди от неё на расстояние 15-20 м</a:t>
            </a:r>
            <a:endParaRPr/>
          </a:p>
        </p:txBody>
      </p:sp>
      <p:pic>
        <p:nvPicPr>
          <p:cNvPr id="209" name="Picture 2"/>
          <p:cNvPicPr/>
          <p:nvPr/>
        </p:nvPicPr>
        <p:blipFill>
          <a:blip r:embed="rId2"/>
          <a:stretch/>
        </p:blipFill>
        <p:spPr>
          <a:xfrm>
            <a:off x="214200" y="4500720"/>
            <a:ext cx="2928600" cy="2071440"/>
          </a:xfrm>
          <a:prstGeom prst="rect">
            <a:avLst/>
          </a:prstGeom>
          <a:ln>
            <a:noFill/>
          </a:ln>
          <a:effectLst>
            <a:outerShdw blurRad="292100" dist="139700" dir="2700000" algn="tl" rotWithShape="0">
              <a:srgbClr val="333333">
                <a:alpha val="65000"/>
              </a:srgbClr>
            </a:outerShdw>
          </a:effectLst>
        </p:spPr>
      </p:pic>
      <p:pic>
        <p:nvPicPr>
          <p:cNvPr id="210" name="Picture 4"/>
          <p:cNvPicPr/>
          <p:nvPr/>
        </p:nvPicPr>
        <p:blipFill>
          <a:blip r:embed="rId3"/>
          <a:stretch/>
        </p:blipFill>
        <p:spPr>
          <a:xfrm>
            <a:off x="3143160" y="3786120"/>
            <a:ext cx="3285720" cy="2356920"/>
          </a:xfrm>
          <a:prstGeom prst="rect">
            <a:avLst/>
          </a:prstGeom>
          <a:ln>
            <a:noFill/>
          </a:ln>
          <a:effectLst>
            <a:outerShdw blurRad="292100" dist="139700" dir="2700000" algn="tl" rotWithShape="0">
              <a:srgbClr val="333333">
                <a:alpha val="65000"/>
              </a:srgbClr>
            </a:outerShdw>
          </a:effectLst>
        </p:spPr>
      </p:pic>
      <p:pic>
        <p:nvPicPr>
          <p:cNvPr id="211" name="Picture 6"/>
          <p:cNvPicPr/>
          <p:nvPr/>
        </p:nvPicPr>
        <p:blipFill>
          <a:blip r:embed="rId4"/>
          <a:stretch/>
        </p:blipFill>
        <p:spPr>
          <a:xfrm>
            <a:off x="6357960" y="4143240"/>
            <a:ext cx="2356920" cy="228564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wheel/>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CustomShape 1"/>
          <p:cNvSpPr/>
          <p:nvPr/>
        </p:nvSpPr>
        <p:spPr>
          <a:xfrm>
            <a:off x="714240" y="571320"/>
            <a:ext cx="7857720" cy="943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ru-RU" sz="2400" b="1" u="sng" strike="noStrike" spc="-1">
                <a:solidFill>
                  <a:srgbClr val="000000"/>
                </a:solidFill>
                <a:uFill>
                  <a:solidFill>
                    <a:srgbClr val="FFFFFF"/>
                  </a:solidFill>
                </a:uFill>
                <a:latin typeface="Times New Roman"/>
              </a:rPr>
              <a:t>ЗАПОМНИ:</a:t>
            </a:r>
            <a:endParaRPr/>
          </a:p>
          <a:p>
            <a:pPr>
              <a:lnSpc>
                <a:spcPct val="100000"/>
              </a:lnSpc>
            </a:pPr>
            <a:r>
              <a:rPr lang="ru-RU" sz="3200" strike="noStrike" spc="-1">
                <a:solidFill>
                  <a:srgbClr val="FF0000"/>
                </a:solidFill>
                <a:uFill>
                  <a:solidFill>
                    <a:srgbClr val="FFFFFF"/>
                  </a:solidFill>
                </a:uFill>
                <a:latin typeface="Times New Roman"/>
              </a:rPr>
              <a:t>От твоих знаний ПДД зависит твоя жизнь!</a:t>
            </a:r>
            <a:endParaRPr/>
          </a:p>
        </p:txBody>
      </p:sp>
      <p:pic>
        <p:nvPicPr>
          <p:cNvPr id="113" name="Picture 2"/>
          <p:cNvPicPr/>
          <p:nvPr/>
        </p:nvPicPr>
        <p:blipFill>
          <a:blip r:embed="rId2"/>
          <a:srcRect l="4546" t="13259" r="4546" b="3870"/>
          <a:stretch/>
        </p:blipFill>
        <p:spPr>
          <a:xfrm>
            <a:off x="3071880" y="1785960"/>
            <a:ext cx="2857320" cy="3571560"/>
          </a:xfrm>
          <a:prstGeom prst="rect">
            <a:avLst/>
          </a:prstGeom>
          <a:ln>
            <a:noFill/>
          </a:ln>
        </p:spPr>
      </p:pic>
      <p:pic>
        <p:nvPicPr>
          <p:cNvPr id="114" name="Picture 4"/>
          <p:cNvPicPr/>
          <p:nvPr/>
        </p:nvPicPr>
        <p:blipFill>
          <a:blip r:embed="rId3"/>
          <a:stretch/>
        </p:blipFill>
        <p:spPr>
          <a:xfrm>
            <a:off x="6143760" y="1714320"/>
            <a:ext cx="2571480" cy="3952440"/>
          </a:xfrm>
          <a:prstGeom prst="rect">
            <a:avLst/>
          </a:prstGeom>
          <a:ln>
            <a:noFill/>
          </a:ln>
        </p:spPr>
      </p:pic>
      <p:pic>
        <p:nvPicPr>
          <p:cNvPr id="115" name="Picture 6"/>
          <p:cNvPicPr/>
          <p:nvPr/>
        </p:nvPicPr>
        <p:blipFill>
          <a:blip r:embed="rId4"/>
          <a:stretch/>
        </p:blipFill>
        <p:spPr>
          <a:xfrm>
            <a:off x="142920" y="2143080"/>
            <a:ext cx="2723760" cy="3809520"/>
          </a:xfrm>
          <a:prstGeom prst="rect">
            <a:avLst/>
          </a:prstGeom>
          <a:ln>
            <a:noFill/>
          </a:ln>
        </p:spPr>
      </p:pic>
      <p:sp>
        <p:nvSpPr>
          <p:cNvPr id="116" name="CustomShape 2"/>
          <p:cNvSpPr/>
          <p:nvPr/>
        </p:nvSpPr>
        <p:spPr>
          <a:xfrm>
            <a:off x="2357280" y="5715000"/>
            <a:ext cx="4214520" cy="821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ru-RU" sz="2400" b="1" strike="noStrike" spc="-1">
                <a:solidFill>
                  <a:srgbClr val="000000"/>
                </a:solidFill>
                <a:uFill>
                  <a:solidFill>
                    <a:srgbClr val="FFFFFF"/>
                  </a:solidFill>
                </a:uFill>
                <a:latin typeface="Times New Roman"/>
              </a:rPr>
              <a:t>А теперь - ОТГАДАЙ   ЗАГАДКИ!</a:t>
            </a:r>
            <a:endParaRPr/>
          </a:p>
        </p:txBody>
      </p:sp>
    </p:spTree>
  </p:cSld>
  <p:clrMapOvr>
    <a:masterClrMapping/>
  </p:clrMapOvr>
  <p:transition>
    <p:wheel/>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6">
                                            <p:txEl>
                                              <p:pRg st="0" end="30"/>
                                            </p:txEl>
                                          </p:spTgt>
                                        </p:tgtEl>
                                        <p:attrNameLst>
                                          <p:attrName>style.visibility</p:attrName>
                                        </p:attrNameLst>
                                      </p:cBhvr>
                                      <p:to>
                                        <p:strVal val="visible"/>
                                      </p:to>
                                    </p:set>
                                    <p:animEffect transition="out" filter="wipe(down)">
                                      <p:cBhvr additive="repl">
                                        <p:cTn id="7" dur="500"/>
                                        <p:tgtEl>
                                          <p:spTgt spid="116">
                                            <p:txEl>
                                              <p:pRg st="0" end="3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CustomShape 1"/>
          <p:cNvSpPr/>
          <p:nvPr/>
        </p:nvSpPr>
        <p:spPr>
          <a:xfrm>
            <a:off x="4857840" y="357120"/>
            <a:ext cx="3785760" cy="1553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ru-RU" sz="2400" strike="noStrike" spc="-1">
                <a:solidFill>
                  <a:srgbClr val="000000"/>
                </a:solidFill>
                <a:uFill>
                  <a:solidFill>
                    <a:srgbClr val="FFFFFF"/>
                  </a:solidFill>
                </a:uFill>
                <a:latin typeface="Times New Roman"/>
              </a:rPr>
              <a:t>У асфальтовой дороги 
Возмущались носороги: 
- Пешеходам нет пути! 
Как дорогу перейти?</a:t>
            </a:r>
            <a:endParaRPr/>
          </a:p>
        </p:txBody>
      </p:sp>
      <p:pic>
        <p:nvPicPr>
          <p:cNvPr id="118" name="Picture 3"/>
          <p:cNvPicPr/>
          <p:nvPr/>
        </p:nvPicPr>
        <p:blipFill>
          <a:blip r:embed="rId2"/>
          <a:stretch/>
        </p:blipFill>
        <p:spPr>
          <a:xfrm>
            <a:off x="500040" y="285840"/>
            <a:ext cx="3500280" cy="2366640"/>
          </a:xfrm>
          <a:prstGeom prst="rect">
            <a:avLst/>
          </a:prstGeom>
          <a:ln>
            <a:noFill/>
          </a:ln>
        </p:spPr>
      </p:pic>
      <p:sp>
        <p:nvSpPr>
          <p:cNvPr id="119" name="CustomShape 2"/>
          <p:cNvSpPr/>
          <p:nvPr/>
        </p:nvSpPr>
        <p:spPr>
          <a:xfrm>
            <a:off x="7072200" y="1857240"/>
            <a:ext cx="157140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ru-RU" sz="2400" strike="noStrike" spc="-1">
                <a:solidFill>
                  <a:srgbClr val="000000"/>
                </a:solidFill>
                <a:uFill>
                  <a:solidFill>
                    <a:srgbClr val="FFFFFF"/>
                  </a:solidFill>
                </a:uFill>
                <a:latin typeface="Times New Roman"/>
              </a:rPr>
              <a:t>(зебра)</a:t>
            </a:r>
            <a:endParaRPr/>
          </a:p>
        </p:txBody>
      </p:sp>
      <p:sp>
        <p:nvSpPr>
          <p:cNvPr id="120" name="CustomShape 3"/>
          <p:cNvSpPr/>
          <p:nvPr/>
        </p:nvSpPr>
        <p:spPr>
          <a:xfrm>
            <a:off x="500040" y="3571920"/>
            <a:ext cx="4228560" cy="2284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ru-RU" sz="2400" b="1" strike="noStrike" spc="-1">
                <a:solidFill>
                  <a:srgbClr val="000000"/>
                </a:solidFill>
                <a:uFill>
                  <a:solidFill>
                    <a:srgbClr val="FFFFFF"/>
                  </a:solidFill>
                </a:uFill>
                <a:latin typeface="Times New Roman"/>
              </a:rPr>
              <a:t>Здесь не катится автобус.</a:t>
            </a:r>
            <a:endParaRPr/>
          </a:p>
          <a:p>
            <a:pPr>
              <a:lnSpc>
                <a:spcPct val="100000"/>
              </a:lnSpc>
            </a:pPr>
            <a:r>
              <a:rPr lang="ru-RU" sz="2400" b="1" strike="noStrike" spc="-1">
                <a:solidFill>
                  <a:srgbClr val="000000"/>
                </a:solidFill>
                <a:uFill>
                  <a:solidFill>
                    <a:srgbClr val="FFFFFF"/>
                  </a:solidFill>
                </a:uFill>
                <a:latin typeface="Times New Roman"/>
              </a:rPr>
              <a:t>Здесь трамваи не пройдут.</a:t>
            </a:r>
            <a:endParaRPr/>
          </a:p>
          <a:p>
            <a:pPr>
              <a:lnSpc>
                <a:spcPct val="100000"/>
              </a:lnSpc>
            </a:pPr>
            <a:r>
              <a:rPr lang="ru-RU" sz="2400" b="1" strike="noStrike" spc="-1">
                <a:solidFill>
                  <a:srgbClr val="000000"/>
                </a:solidFill>
                <a:uFill>
                  <a:solidFill>
                    <a:srgbClr val="FFFFFF"/>
                  </a:solidFill>
                </a:uFill>
                <a:latin typeface="Times New Roman"/>
              </a:rPr>
              <a:t>Здесь спокойно пешеходы</a:t>
            </a:r>
            <a:endParaRPr/>
          </a:p>
          <a:p>
            <a:pPr>
              <a:lnSpc>
                <a:spcPct val="100000"/>
              </a:lnSpc>
            </a:pPr>
            <a:r>
              <a:rPr lang="ru-RU" sz="2400" b="1" strike="noStrike" spc="-1">
                <a:solidFill>
                  <a:srgbClr val="000000"/>
                </a:solidFill>
                <a:uFill>
                  <a:solidFill>
                    <a:srgbClr val="FFFFFF"/>
                  </a:solidFill>
                </a:uFill>
                <a:latin typeface="Times New Roman"/>
              </a:rPr>
              <a:t>Вдоль по улице идут.</a:t>
            </a:r>
            <a:endParaRPr/>
          </a:p>
          <a:p>
            <a:pPr>
              <a:lnSpc>
                <a:spcPct val="100000"/>
              </a:lnSpc>
            </a:pPr>
            <a:r>
              <a:rPr lang="ru-RU" sz="2400" b="1" strike="noStrike" spc="-1">
                <a:solidFill>
                  <a:srgbClr val="000000"/>
                </a:solidFill>
                <a:uFill>
                  <a:solidFill>
                    <a:srgbClr val="FFFFFF"/>
                  </a:solidFill>
                </a:uFill>
                <a:latin typeface="Times New Roman"/>
              </a:rPr>
              <a:t>Для машин и для трамвая</a:t>
            </a:r>
            <a:endParaRPr/>
          </a:p>
          <a:p>
            <a:pPr>
              <a:lnSpc>
                <a:spcPct val="100000"/>
              </a:lnSpc>
            </a:pPr>
            <a:r>
              <a:rPr lang="ru-RU" sz="2400" b="1" strike="noStrike" spc="-1">
                <a:solidFill>
                  <a:srgbClr val="000000"/>
                </a:solidFill>
                <a:uFill>
                  <a:solidFill>
                    <a:srgbClr val="FFFFFF"/>
                  </a:solidFill>
                </a:uFill>
                <a:latin typeface="Times New Roman"/>
              </a:rPr>
              <a:t>Путь-дорога есть другая</a:t>
            </a:r>
            <a:endParaRPr/>
          </a:p>
        </p:txBody>
      </p:sp>
      <p:pic>
        <p:nvPicPr>
          <p:cNvPr id="121" name="Picture 5"/>
          <p:cNvPicPr/>
          <p:nvPr/>
        </p:nvPicPr>
        <p:blipFill>
          <a:blip r:embed="rId3"/>
          <a:stretch/>
        </p:blipFill>
        <p:spPr>
          <a:xfrm>
            <a:off x="4572000" y="3571920"/>
            <a:ext cx="4214520" cy="2995200"/>
          </a:xfrm>
          <a:prstGeom prst="rect">
            <a:avLst/>
          </a:prstGeom>
          <a:ln>
            <a:noFill/>
          </a:ln>
        </p:spPr>
      </p:pic>
      <p:sp>
        <p:nvSpPr>
          <p:cNvPr id="122" name="CustomShape 4"/>
          <p:cNvSpPr/>
          <p:nvPr/>
        </p:nvSpPr>
        <p:spPr>
          <a:xfrm>
            <a:off x="2143080" y="5929200"/>
            <a:ext cx="140220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ru-RU" sz="2400" strike="noStrike" spc="-1">
                <a:solidFill>
                  <a:srgbClr val="000000"/>
                </a:solidFill>
                <a:uFill>
                  <a:solidFill>
                    <a:srgbClr val="FFFFFF"/>
                  </a:solidFill>
                </a:uFill>
                <a:latin typeface="Times New Roman"/>
              </a:rPr>
              <a:t>(тротуар)</a:t>
            </a:r>
            <a:endParaRPr/>
          </a:p>
        </p:txBody>
      </p:sp>
    </p:spTree>
  </p:cSld>
  <p:clrMapOvr>
    <a:masterClrMapping/>
  </p:clrMapOvr>
  <p:transition>
    <p:wheel/>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0" presetClass="entr" fill="hold" nodeType="clickEffect">
                                  <p:stCondLst>
                                    <p:cond delay="0"/>
                                  </p:stCondLst>
                                  <p:childTnLst>
                                    <p:set>
                                      <p:cBhvr>
                                        <p:cTn id="6" dur="1" fill="hold">
                                          <p:stCondLst>
                                            <p:cond delay="0"/>
                                          </p:stCondLst>
                                        </p:cTn>
                                        <p:tgtEl>
                                          <p:spTgt spid="117">
                                            <p:txEl>
                                              <p:pRg st="0" end="88"/>
                                            </p:txEl>
                                          </p:spTgt>
                                        </p:tgtEl>
                                        <p:attrNameLst>
                                          <p:attrName>style.visibility</p:attrName>
                                        </p:attrNameLst>
                                      </p:cBhvr>
                                      <p:to>
                                        <p:strVal val="visible"/>
                                      </p:to>
                                    </p:set>
                                    <p:animEffect transition="in" filter="fade">
                                      <p:cBhvr additive="repl">
                                        <p:cTn id="7" dur="2000"/>
                                        <p:tgtEl>
                                          <p:spTgt spid="117">
                                            <p:txEl>
                                              <p:pRg st="0" end="88"/>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8"/>
                                        </p:tgtEl>
                                        <p:attrNameLst>
                                          <p:attrName>style.visibility</p:attrName>
                                        </p:attrNameLst>
                                      </p:cBhvr>
                                      <p:to>
                                        <p:strVal val="visible"/>
                                      </p:to>
                                    </p:set>
                                    <p:animEffect transition="in" filter="wipe(left)">
                                      <p:cBhvr additive="repl">
                                        <p:cTn id="12" dur="500"/>
                                        <p:tgtEl>
                                          <p:spTgt spid="1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fill="hold" nodeType="clickEffect">
                                  <p:stCondLst>
                                    <p:cond delay="0"/>
                                  </p:stCondLst>
                                  <p:childTnLst>
                                    <p:set>
                                      <p:cBhvr>
                                        <p:cTn id="16" dur="1" fill="hold">
                                          <p:stCondLst>
                                            <p:cond delay="0"/>
                                          </p:stCondLst>
                                        </p:cTn>
                                        <p:tgtEl>
                                          <p:spTgt spid="119">
                                            <p:txEl>
                                              <p:pRg st="0" end="8"/>
                                            </p:txEl>
                                          </p:spTgt>
                                        </p:tgtEl>
                                        <p:attrNameLst>
                                          <p:attrName>style.visibility</p:attrName>
                                        </p:attrNameLst>
                                      </p:cBhvr>
                                      <p:to>
                                        <p:strVal val="visible"/>
                                      </p:to>
                                    </p:set>
                                    <p:animEffect transition="in" filter="fade">
                                      <p:cBhvr additive="repl">
                                        <p:cTn id="17" dur="2000"/>
                                        <p:tgtEl>
                                          <p:spTgt spid="119">
                                            <p:txEl>
                                              <p:pRg st="0" end="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fill="hold" nodeType="clickEffect">
                                  <p:stCondLst>
                                    <p:cond delay="0"/>
                                  </p:stCondLst>
                                  <p:childTnLst>
                                    <p:set>
                                      <p:cBhvr>
                                        <p:cTn id="21" dur="1" fill="hold">
                                          <p:stCondLst>
                                            <p:cond delay="0"/>
                                          </p:stCondLst>
                                        </p:cTn>
                                        <p:tgtEl>
                                          <p:spTgt spid="120">
                                            <p:txEl>
                                              <p:pRg st="0" end="26"/>
                                            </p:txEl>
                                          </p:spTgt>
                                        </p:tgtEl>
                                        <p:attrNameLst>
                                          <p:attrName>style.visibility</p:attrName>
                                        </p:attrNameLst>
                                      </p:cBhvr>
                                      <p:to>
                                        <p:strVal val="visible"/>
                                      </p:to>
                                    </p:set>
                                    <p:animEffect transition="in" filter="fade">
                                      <p:cBhvr additive="repl">
                                        <p:cTn id="22" dur="2000"/>
                                        <p:tgtEl>
                                          <p:spTgt spid="120">
                                            <p:txEl>
                                              <p:pRg st="0" end="26"/>
                                            </p:txEl>
                                          </p:spTgt>
                                        </p:tgtEl>
                                      </p:cBhvr>
                                    </p:animEffect>
                                  </p:childTnLst>
                                </p:cTn>
                              </p:par>
                              <p:par>
                                <p:cTn id="23" presetID="10" presetClass="entr" fill="hold" nodeType="withEffect">
                                  <p:stCondLst>
                                    <p:cond delay="0"/>
                                  </p:stCondLst>
                                  <p:childTnLst>
                                    <p:set>
                                      <p:cBhvr>
                                        <p:cTn id="24" dur="1" fill="hold">
                                          <p:stCondLst>
                                            <p:cond delay="0"/>
                                          </p:stCondLst>
                                        </p:cTn>
                                        <p:tgtEl>
                                          <p:spTgt spid="120">
                                            <p:txEl>
                                              <p:pRg st="26" end="52"/>
                                            </p:txEl>
                                          </p:spTgt>
                                        </p:tgtEl>
                                        <p:attrNameLst>
                                          <p:attrName>style.visibility</p:attrName>
                                        </p:attrNameLst>
                                      </p:cBhvr>
                                      <p:to>
                                        <p:strVal val="visible"/>
                                      </p:to>
                                    </p:set>
                                    <p:animEffect transition="in" filter="fade">
                                      <p:cBhvr additive="repl">
                                        <p:cTn id="25" dur="2000"/>
                                        <p:tgtEl>
                                          <p:spTgt spid="120">
                                            <p:txEl>
                                              <p:pRg st="26" end="52"/>
                                            </p:txEl>
                                          </p:spTgt>
                                        </p:tgtEl>
                                      </p:cBhvr>
                                    </p:animEffect>
                                  </p:childTnLst>
                                </p:cTn>
                              </p:par>
                              <p:par>
                                <p:cTn id="26" presetID="10" presetClass="entr" fill="hold" nodeType="withEffect">
                                  <p:stCondLst>
                                    <p:cond delay="0"/>
                                  </p:stCondLst>
                                  <p:childTnLst>
                                    <p:set>
                                      <p:cBhvr>
                                        <p:cTn id="27" dur="1" fill="hold">
                                          <p:stCondLst>
                                            <p:cond delay="0"/>
                                          </p:stCondLst>
                                        </p:cTn>
                                        <p:tgtEl>
                                          <p:spTgt spid="120">
                                            <p:txEl>
                                              <p:pRg st="52" end="76"/>
                                            </p:txEl>
                                          </p:spTgt>
                                        </p:tgtEl>
                                        <p:attrNameLst>
                                          <p:attrName>style.visibility</p:attrName>
                                        </p:attrNameLst>
                                      </p:cBhvr>
                                      <p:to>
                                        <p:strVal val="visible"/>
                                      </p:to>
                                    </p:set>
                                    <p:animEffect transition="in" filter="fade">
                                      <p:cBhvr additive="repl">
                                        <p:cTn id="28" dur="2000"/>
                                        <p:tgtEl>
                                          <p:spTgt spid="120">
                                            <p:txEl>
                                              <p:pRg st="52" end="76"/>
                                            </p:txEl>
                                          </p:spTgt>
                                        </p:tgtEl>
                                      </p:cBhvr>
                                    </p:animEffect>
                                  </p:childTnLst>
                                </p:cTn>
                              </p:par>
                              <p:par>
                                <p:cTn id="29" presetID="10" presetClass="entr" fill="hold" nodeType="withEffect">
                                  <p:stCondLst>
                                    <p:cond delay="0"/>
                                  </p:stCondLst>
                                  <p:childTnLst>
                                    <p:set>
                                      <p:cBhvr>
                                        <p:cTn id="30" dur="1" fill="hold">
                                          <p:stCondLst>
                                            <p:cond delay="0"/>
                                          </p:stCondLst>
                                        </p:cTn>
                                        <p:tgtEl>
                                          <p:spTgt spid="120">
                                            <p:txEl>
                                              <p:pRg st="76" end="97"/>
                                            </p:txEl>
                                          </p:spTgt>
                                        </p:tgtEl>
                                        <p:attrNameLst>
                                          <p:attrName>style.visibility</p:attrName>
                                        </p:attrNameLst>
                                      </p:cBhvr>
                                      <p:to>
                                        <p:strVal val="visible"/>
                                      </p:to>
                                    </p:set>
                                    <p:animEffect transition="in" filter="fade">
                                      <p:cBhvr additive="repl">
                                        <p:cTn id="31" dur="2000"/>
                                        <p:tgtEl>
                                          <p:spTgt spid="120">
                                            <p:txEl>
                                              <p:pRg st="76" end="97"/>
                                            </p:txEl>
                                          </p:spTgt>
                                        </p:tgtEl>
                                      </p:cBhvr>
                                    </p:animEffect>
                                  </p:childTnLst>
                                </p:cTn>
                              </p:par>
                              <p:par>
                                <p:cTn id="32" presetID="10" presetClass="entr" fill="hold" nodeType="withEffect">
                                  <p:stCondLst>
                                    <p:cond delay="0"/>
                                  </p:stCondLst>
                                  <p:childTnLst>
                                    <p:set>
                                      <p:cBhvr>
                                        <p:cTn id="33" dur="1" fill="hold">
                                          <p:stCondLst>
                                            <p:cond delay="0"/>
                                          </p:stCondLst>
                                        </p:cTn>
                                        <p:tgtEl>
                                          <p:spTgt spid="120">
                                            <p:txEl>
                                              <p:pRg st="97" end="121"/>
                                            </p:txEl>
                                          </p:spTgt>
                                        </p:tgtEl>
                                        <p:attrNameLst>
                                          <p:attrName>style.visibility</p:attrName>
                                        </p:attrNameLst>
                                      </p:cBhvr>
                                      <p:to>
                                        <p:strVal val="visible"/>
                                      </p:to>
                                    </p:set>
                                    <p:animEffect transition="in" filter="fade">
                                      <p:cBhvr additive="repl">
                                        <p:cTn id="34" dur="2000"/>
                                        <p:tgtEl>
                                          <p:spTgt spid="120">
                                            <p:txEl>
                                              <p:pRg st="97" end="121"/>
                                            </p:txEl>
                                          </p:spTgt>
                                        </p:tgtEl>
                                      </p:cBhvr>
                                    </p:animEffect>
                                  </p:childTnLst>
                                </p:cTn>
                              </p:par>
                              <p:par>
                                <p:cTn id="35" presetID="10" presetClass="entr" fill="hold" nodeType="withEffect">
                                  <p:stCondLst>
                                    <p:cond delay="0"/>
                                  </p:stCondLst>
                                  <p:childTnLst>
                                    <p:set>
                                      <p:cBhvr>
                                        <p:cTn id="36" dur="1" fill="hold">
                                          <p:stCondLst>
                                            <p:cond delay="0"/>
                                          </p:stCondLst>
                                        </p:cTn>
                                        <p:tgtEl>
                                          <p:spTgt spid="120">
                                            <p:txEl>
                                              <p:pRg st="121" end="145"/>
                                            </p:txEl>
                                          </p:spTgt>
                                        </p:tgtEl>
                                        <p:attrNameLst>
                                          <p:attrName>style.visibility</p:attrName>
                                        </p:attrNameLst>
                                      </p:cBhvr>
                                      <p:to>
                                        <p:strVal val="visible"/>
                                      </p:to>
                                    </p:set>
                                    <p:animEffect transition="in" filter="fade">
                                      <p:cBhvr additive="repl">
                                        <p:cTn id="37" dur="2000"/>
                                        <p:tgtEl>
                                          <p:spTgt spid="120">
                                            <p:txEl>
                                              <p:pRg st="121" end="14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nodeType="clickEffect">
                                  <p:stCondLst>
                                    <p:cond delay="0"/>
                                  </p:stCondLst>
                                  <p:childTnLst>
                                    <p:set>
                                      <p:cBhvr>
                                        <p:cTn id="41" dur="1" fill="hold">
                                          <p:stCondLst>
                                            <p:cond delay="0"/>
                                          </p:stCondLst>
                                        </p:cTn>
                                        <p:tgtEl>
                                          <p:spTgt spid="121"/>
                                        </p:tgtEl>
                                        <p:attrNameLst>
                                          <p:attrName>style.visibility</p:attrName>
                                        </p:attrNameLst>
                                      </p:cBhvr>
                                      <p:to>
                                        <p:strVal val="visible"/>
                                      </p:to>
                                    </p:set>
                                    <p:anim calcmode="lin" valueType="num">
                                      <p:cBhvr additive="repl">
                                        <p:cTn id="42" dur="500" fill="hold"/>
                                        <p:tgtEl>
                                          <p:spTgt spid="121"/>
                                        </p:tgtEl>
                                        <p:attrNameLst>
                                          <p:attrName>ppt_x</p:attrName>
                                        </p:attrNameLst>
                                      </p:cBhvr>
                                      <p:tavLst>
                                        <p:tav tm="0">
                                          <p:val>
                                            <p:strVal val="1+#ppt_w/2"/>
                                          </p:val>
                                        </p:tav>
                                        <p:tav tm="100000">
                                          <p:val>
                                            <p:strVal val="#ppt_x"/>
                                          </p:val>
                                        </p:tav>
                                      </p:tavLst>
                                    </p:anim>
                                    <p:anim calcmode="lin" valueType="num">
                                      <p:cBhvr additive="repl">
                                        <p:cTn id="43" dur="500" fill="hold"/>
                                        <p:tgtEl>
                                          <p:spTgt spid="121"/>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122">
                                            <p:txEl>
                                              <p:pRg st="0" end="10"/>
                                            </p:txEl>
                                          </p:spTgt>
                                        </p:tgtEl>
                                        <p:attrNameLst>
                                          <p:attrName>style.visibility</p:attrName>
                                        </p:attrNameLst>
                                      </p:cBhvr>
                                      <p:to>
                                        <p:strVal val="visible"/>
                                      </p:to>
                                    </p:set>
                                    <p:animEffect transition="out" filter="wipe(down)">
                                      <p:cBhvr additive="repl">
                                        <p:cTn id="48" dur="500"/>
                                        <p:tgtEl>
                                          <p:spTgt spid="122">
                                            <p:txEl>
                                              <p:pRg st="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CustomShape 1"/>
          <p:cNvSpPr/>
          <p:nvPr/>
        </p:nvSpPr>
        <p:spPr>
          <a:xfrm>
            <a:off x="357120" y="357120"/>
            <a:ext cx="5031360" cy="1553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ru-RU" sz="2400" b="1" strike="noStrike" spc="-1">
                <a:solidFill>
                  <a:srgbClr val="000000"/>
                </a:solidFill>
                <a:uFill>
                  <a:solidFill>
                    <a:srgbClr val="FFFFFF"/>
                  </a:solidFill>
                </a:uFill>
                <a:latin typeface="Times New Roman"/>
              </a:rPr>
              <a:t>Где ведут ступеньки вниз,</a:t>
            </a:r>
            <a:endParaRPr/>
          </a:p>
          <a:p>
            <a:pPr>
              <a:lnSpc>
                <a:spcPct val="100000"/>
              </a:lnSpc>
            </a:pPr>
            <a:r>
              <a:rPr lang="ru-RU" sz="2400" b="1" strike="noStrike" spc="-1">
                <a:solidFill>
                  <a:srgbClr val="000000"/>
                </a:solidFill>
                <a:uFill>
                  <a:solidFill>
                    <a:srgbClr val="FFFFFF"/>
                  </a:solidFill>
                </a:uFill>
                <a:latin typeface="Times New Roman"/>
              </a:rPr>
              <a:t>Ты спускайся, не ленись!</a:t>
            </a:r>
            <a:endParaRPr/>
          </a:p>
          <a:p>
            <a:pPr>
              <a:lnSpc>
                <a:spcPct val="100000"/>
              </a:lnSpc>
            </a:pPr>
            <a:r>
              <a:rPr lang="ru-RU" sz="2400" b="1" strike="noStrike" spc="-1">
                <a:solidFill>
                  <a:srgbClr val="000000"/>
                </a:solidFill>
                <a:uFill>
                  <a:solidFill>
                    <a:srgbClr val="FFFFFF"/>
                  </a:solidFill>
                </a:uFill>
                <a:latin typeface="Times New Roman"/>
              </a:rPr>
              <a:t>Знать обязан пешеход:</a:t>
            </a:r>
            <a:endParaRPr/>
          </a:p>
          <a:p>
            <a:pPr>
              <a:lnSpc>
                <a:spcPct val="100000"/>
              </a:lnSpc>
            </a:pPr>
            <a:r>
              <a:rPr lang="ru-RU" sz="2400" b="1" strike="noStrike" spc="-1">
                <a:solidFill>
                  <a:srgbClr val="000000"/>
                </a:solidFill>
                <a:uFill>
                  <a:solidFill>
                    <a:srgbClr val="FFFFFF"/>
                  </a:solidFill>
                </a:uFill>
                <a:latin typeface="Times New Roman"/>
              </a:rPr>
              <a:t>Тут …!</a:t>
            </a:r>
            <a:endParaRPr/>
          </a:p>
        </p:txBody>
      </p:sp>
      <p:pic>
        <p:nvPicPr>
          <p:cNvPr id="124" name="Picture 2"/>
          <p:cNvPicPr/>
          <p:nvPr/>
        </p:nvPicPr>
        <p:blipFill>
          <a:blip r:embed="rId2"/>
          <a:stretch/>
        </p:blipFill>
        <p:spPr>
          <a:xfrm>
            <a:off x="5715000" y="357120"/>
            <a:ext cx="2857320" cy="2114280"/>
          </a:xfrm>
          <a:prstGeom prst="rect">
            <a:avLst/>
          </a:prstGeom>
          <a:ln>
            <a:noFill/>
          </a:ln>
        </p:spPr>
      </p:pic>
      <p:sp>
        <p:nvSpPr>
          <p:cNvPr id="125" name="CustomShape 2"/>
          <p:cNvSpPr/>
          <p:nvPr/>
        </p:nvSpPr>
        <p:spPr>
          <a:xfrm flipH="1">
            <a:off x="1714320" y="1643040"/>
            <a:ext cx="335736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ru-RU" sz="2400" strike="noStrike" spc="-1">
                <a:solidFill>
                  <a:srgbClr val="000000"/>
                </a:solidFill>
                <a:uFill>
                  <a:solidFill>
                    <a:srgbClr val="FFFFFF"/>
                  </a:solidFill>
                </a:uFill>
                <a:latin typeface="Times New Roman"/>
              </a:rPr>
              <a:t>(подземный переход)</a:t>
            </a:r>
            <a:endParaRPr/>
          </a:p>
        </p:txBody>
      </p:sp>
      <p:sp>
        <p:nvSpPr>
          <p:cNvPr id="126" name="CustomShape 3"/>
          <p:cNvSpPr/>
          <p:nvPr/>
        </p:nvSpPr>
        <p:spPr>
          <a:xfrm>
            <a:off x="4357800" y="4286160"/>
            <a:ext cx="4214520" cy="1553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ru-RU" sz="2400" b="1" strike="noStrike" spc="-1">
                <a:solidFill>
                  <a:srgbClr val="000000"/>
                </a:solidFill>
                <a:uFill>
                  <a:solidFill>
                    <a:srgbClr val="FFFFFF"/>
                  </a:solidFill>
                </a:uFill>
                <a:latin typeface="Times New Roman"/>
              </a:rPr>
              <a:t>Чтоб тебе помочь </a:t>
            </a:r>
            <a:endParaRPr/>
          </a:p>
          <a:p>
            <a:pPr>
              <a:lnSpc>
                <a:spcPct val="100000"/>
              </a:lnSpc>
            </a:pPr>
            <a:r>
              <a:rPr lang="ru-RU" sz="2400" b="1" strike="noStrike" spc="-1">
                <a:solidFill>
                  <a:srgbClr val="000000"/>
                </a:solidFill>
                <a:uFill>
                  <a:solidFill>
                    <a:srgbClr val="FFFFFF"/>
                  </a:solidFill>
                </a:uFill>
                <a:latin typeface="Times New Roman"/>
              </a:rPr>
              <a:t>Путь пройти опасный, </a:t>
            </a:r>
            <a:endParaRPr/>
          </a:p>
          <a:p>
            <a:pPr>
              <a:lnSpc>
                <a:spcPct val="100000"/>
              </a:lnSpc>
            </a:pPr>
            <a:r>
              <a:rPr lang="ru-RU" sz="2400" b="1" strike="noStrike" spc="-1">
                <a:solidFill>
                  <a:srgbClr val="000000"/>
                </a:solidFill>
                <a:uFill>
                  <a:solidFill>
                    <a:srgbClr val="FFFFFF"/>
                  </a:solidFill>
                </a:uFill>
                <a:latin typeface="Times New Roman"/>
              </a:rPr>
              <a:t>Горит и день, и ночь – </a:t>
            </a:r>
            <a:endParaRPr/>
          </a:p>
          <a:p>
            <a:pPr>
              <a:lnSpc>
                <a:spcPct val="100000"/>
              </a:lnSpc>
            </a:pPr>
            <a:r>
              <a:rPr lang="ru-RU" sz="2400" b="1" strike="noStrike" spc="-1">
                <a:solidFill>
                  <a:srgbClr val="000000"/>
                </a:solidFill>
                <a:uFill>
                  <a:solidFill>
                    <a:srgbClr val="FFFFFF"/>
                  </a:solidFill>
                </a:uFill>
                <a:latin typeface="Times New Roman"/>
              </a:rPr>
              <a:t>Зелёный, жёлтый, красный</a:t>
            </a:r>
            <a:endParaRPr/>
          </a:p>
        </p:txBody>
      </p:sp>
      <p:pic>
        <p:nvPicPr>
          <p:cNvPr id="127" name="Picture 4"/>
          <p:cNvPicPr/>
          <p:nvPr/>
        </p:nvPicPr>
        <p:blipFill>
          <a:blip r:embed="rId3"/>
          <a:stretch/>
        </p:blipFill>
        <p:spPr>
          <a:xfrm>
            <a:off x="214200" y="2714760"/>
            <a:ext cx="3904920" cy="3809520"/>
          </a:xfrm>
          <a:prstGeom prst="rect">
            <a:avLst/>
          </a:prstGeom>
          <a:ln>
            <a:noFill/>
          </a:ln>
        </p:spPr>
      </p:pic>
      <p:sp>
        <p:nvSpPr>
          <p:cNvPr id="128" name="CustomShape 4"/>
          <p:cNvSpPr/>
          <p:nvPr/>
        </p:nvSpPr>
        <p:spPr>
          <a:xfrm>
            <a:off x="5500800" y="6072120"/>
            <a:ext cx="166608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ru-RU" sz="2400" strike="noStrike" spc="-1">
                <a:solidFill>
                  <a:srgbClr val="000000"/>
                </a:solidFill>
                <a:uFill>
                  <a:solidFill>
                    <a:srgbClr val="FFFFFF"/>
                  </a:solidFill>
                </a:uFill>
                <a:latin typeface="Times New Roman"/>
              </a:rPr>
              <a:t>(Светофор)</a:t>
            </a:r>
            <a:endParaRPr/>
          </a:p>
        </p:txBody>
      </p:sp>
    </p:spTree>
  </p:cSld>
  <p:clrMapOvr>
    <a:masterClrMapping/>
  </p:clrMapOvr>
  <p:transition>
    <p:wheel/>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3">
                                            <p:txEl>
                                              <p:pRg st="0" end="26"/>
                                            </p:txEl>
                                          </p:spTgt>
                                        </p:tgtEl>
                                        <p:attrNameLst>
                                          <p:attrName>style.visibility</p:attrName>
                                        </p:attrNameLst>
                                      </p:cBhvr>
                                      <p:to>
                                        <p:strVal val="visible"/>
                                      </p:to>
                                    </p:set>
                                    <p:animEffect transition="in" filter="wipe(left)">
                                      <p:cBhvr additive="repl">
                                        <p:cTn id="7" dur="500"/>
                                        <p:tgtEl>
                                          <p:spTgt spid="123">
                                            <p:txEl>
                                              <p:pRg st="0" end="26"/>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123">
                                            <p:txEl>
                                              <p:pRg st="26" end="51"/>
                                            </p:txEl>
                                          </p:spTgt>
                                        </p:tgtEl>
                                        <p:attrNameLst>
                                          <p:attrName>style.visibility</p:attrName>
                                        </p:attrNameLst>
                                      </p:cBhvr>
                                      <p:to>
                                        <p:strVal val="visible"/>
                                      </p:to>
                                    </p:set>
                                    <p:animEffect transition="in" filter="wipe(left)">
                                      <p:cBhvr additive="repl">
                                        <p:cTn id="10" dur="500"/>
                                        <p:tgtEl>
                                          <p:spTgt spid="123">
                                            <p:txEl>
                                              <p:pRg st="26" end="51"/>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123">
                                            <p:txEl>
                                              <p:pRg st="51" end="73"/>
                                            </p:txEl>
                                          </p:spTgt>
                                        </p:tgtEl>
                                        <p:attrNameLst>
                                          <p:attrName>style.visibility</p:attrName>
                                        </p:attrNameLst>
                                      </p:cBhvr>
                                      <p:to>
                                        <p:strVal val="visible"/>
                                      </p:to>
                                    </p:set>
                                    <p:animEffect transition="in" filter="wipe(left)">
                                      <p:cBhvr additive="repl">
                                        <p:cTn id="13" dur="500"/>
                                        <p:tgtEl>
                                          <p:spTgt spid="123">
                                            <p:txEl>
                                              <p:pRg st="51" end="73"/>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123">
                                            <p:txEl>
                                              <p:pRg st="73" end="80"/>
                                            </p:txEl>
                                          </p:spTgt>
                                        </p:tgtEl>
                                        <p:attrNameLst>
                                          <p:attrName>style.visibility</p:attrName>
                                        </p:attrNameLst>
                                      </p:cBhvr>
                                      <p:to>
                                        <p:strVal val="visible"/>
                                      </p:to>
                                    </p:set>
                                    <p:animEffect transition="in" filter="wipe(left)">
                                      <p:cBhvr additive="repl">
                                        <p:cTn id="16" dur="500"/>
                                        <p:tgtEl>
                                          <p:spTgt spid="123">
                                            <p:txEl>
                                              <p:pRg st="73" end="8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repl">
                                        <p:cTn id="21" dur="500" fill="hold"/>
                                        <p:tgtEl>
                                          <p:spTgt spid="124"/>
                                        </p:tgtEl>
                                        <p:attrNameLst>
                                          <p:attrName>ppt_x</p:attrName>
                                        </p:attrNameLst>
                                      </p:cBhvr>
                                      <p:tavLst>
                                        <p:tav tm="0">
                                          <p:val>
                                            <p:strVal val="1+#ppt_w/2"/>
                                          </p:val>
                                        </p:tav>
                                        <p:tav tm="100000">
                                          <p:val>
                                            <p:strVal val="#ppt_x"/>
                                          </p:val>
                                        </p:tav>
                                      </p:tavLst>
                                    </p:anim>
                                    <p:anim calcmode="lin" valueType="num">
                                      <p:cBhvr additive="repl">
                                        <p:cTn id="22" dur="500" fill="hold"/>
                                        <p:tgtEl>
                                          <p:spTgt spid="124"/>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25">
                                            <p:txEl>
                                              <p:pRg st="0" end="20"/>
                                            </p:txEl>
                                          </p:spTgt>
                                        </p:tgtEl>
                                        <p:attrNameLst>
                                          <p:attrName>style.visibility</p:attrName>
                                        </p:attrNameLst>
                                      </p:cBhvr>
                                      <p:to>
                                        <p:strVal val="visible"/>
                                      </p:to>
                                    </p:set>
                                    <p:animEffect transition="out" filter="wipe(down)">
                                      <p:cBhvr additive="repl">
                                        <p:cTn id="27" dur="500"/>
                                        <p:tgtEl>
                                          <p:spTgt spid="125">
                                            <p:txEl>
                                              <p:pRg st="0" end="2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nodeType="clickEffect">
                                  <p:stCondLst>
                                    <p:cond delay="0"/>
                                  </p:stCondLst>
                                  <p:childTnLst>
                                    <p:set>
                                      <p:cBhvr>
                                        <p:cTn id="31" dur="1" fill="hold">
                                          <p:stCondLst>
                                            <p:cond delay="0"/>
                                          </p:stCondLst>
                                        </p:cTn>
                                        <p:tgtEl>
                                          <p:spTgt spid="126">
                                            <p:txEl>
                                              <p:pRg st="0" end="18"/>
                                            </p:txEl>
                                          </p:spTgt>
                                        </p:tgtEl>
                                        <p:attrNameLst>
                                          <p:attrName>style.visibility</p:attrName>
                                        </p:attrNameLst>
                                      </p:cBhvr>
                                      <p:to>
                                        <p:strVal val="visible"/>
                                      </p:to>
                                    </p:set>
                                    <p:anim calcmode="lin" valueType="num">
                                      <p:cBhvr additive="repl">
                                        <p:cTn id="32" dur="500" fill="hold"/>
                                        <p:tgtEl>
                                          <p:spTgt spid="126">
                                            <p:txEl>
                                              <p:pRg st="0" end="18"/>
                                            </p:txEl>
                                          </p:spTgt>
                                        </p:tgtEl>
                                        <p:attrNameLst>
                                          <p:attrName>ppt_x</p:attrName>
                                        </p:attrNameLst>
                                      </p:cBhvr>
                                      <p:tavLst>
                                        <p:tav tm="0">
                                          <p:val>
                                            <p:strVal val="1+#ppt_w/2"/>
                                          </p:val>
                                        </p:tav>
                                        <p:tav tm="100000">
                                          <p:val>
                                            <p:strVal val="#ppt_x"/>
                                          </p:val>
                                        </p:tav>
                                      </p:tavLst>
                                    </p:anim>
                                    <p:anim calcmode="lin" valueType="num">
                                      <p:cBhvr additive="repl">
                                        <p:cTn id="33" dur="500" fill="hold"/>
                                        <p:tgtEl>
                                          <p:spTgt spid="126">
                                            <p:txEl>
                                              <p:pRg st="0" end="18"/>
                                            </p:txEl>
                                          </p:spTgt>
                                        </p:tgtEl>
                                        <p:attrNameLst>
                                          <p:attrName>ppt_y</p:attrName>
                                        </p:attrNameLst>
                                      </p:cBhvr>
                                      <p:tavLst>
                                        <p:tav tm="0">
                                          <p:val>
                                            <p:strVal val="#ppt_y"/>
                                          </p:val>
                                        </p:tav>
                                        <p:tav tm="100000">
                                          <p:val>
                                            <p:strVal val="#ppt_y"/>
                                          </p:val>
                                        </p:tav>
                                      </p:tavLst>
                                    </p:anim>
                                  </p:childTnLst>
                                </p:cTn>
                              </p:par>
                              <p:par>
                                <p:cTn id="34" presetID="2" presetClass="entr" presetSubtype="2" fill="hold" nodeType="withEffect">
                                  <p:stCondLst>
                                    <p:cond delay="0"/>
                                  </p:stCondLst>
                                  <p:childTnLst>
                                    <p:set>
                                      <p:cBhvr>
                                        <p:cTn id="35" dur="1" fill="hold">
                                          <p:stCondLst>
                                            <p:cond delay="0"/>
                                          </p:stCondLst>
                                        </p:cTn>
                                        <p:tgtEl>
                                          <p:spTgt spid="126">
                                            <p:txEl>
                                              <p:pRg st="18" end="40"/>
                                            </p:txEl>
                                          </p:spTgt>
                                        </p:tgtEl>
                                        <p:attrNameLst>
                                          <p:attrName>style.visibility</p:attrName>
                                        </p:attrNameLst>
                                      </p:cBhvr>
                                      <p:to>
                                        <p:strVal val="visible"/>
                                      </p:to>
                                    </p:set>
                                    <p:anim calcmode="lin" valueType="num">
                                      <p:cBhvr additive="repl">
                                        <p:cTn id="36" dur="500" fill="hold"/>
                                        <p:tgtEl>
                                          <p:spTgt spid="126">
                                            <p:txEl>
                                              <p:pRg st="18" end="40"/>
                                            </p:txEl>
                                          </p:spTgt>
                                        </p:tgtEl>
                                        <p:attrNameLst>
                                          <p:attrName>ppt_x</p:attrName>
                                        </p:attrNameLst>
                                      </p:cBhvr>
                                      <p:tavLst>
                                        <p:tav tm="0">
                                          <p:val>
                                            <p:strVal val="1+#ppt_w/2"/>
                                          </p:val>
                                        </p:tav>
                                        <p:tav tm="100000">
                                          <p:val>
                                            <p:strVal val="#ppt_x"/>
                                          </p:val>
                                        </p:tav>
                                      </p:tavLst>
                                    </p:anim>
                                    <p:anim calcmode="lin" valueType="num">
                                      <p:cBhvr additive="repl">
                                        <p:cTn id="37" dur="500" fill="hold"/>
                                        <p:tgtEl>
                                          <p:spTgt spid="126">
                                            <p:txEl>
                                              <p:pRg st="18" end="40"/>
                                            </p:txEl>
                                          </p:spTgt>
                                        </p:tgtEl>
                                        <p:attrNameLst>
                                          <p:attrName>ppt_y</p:attrName>
                                        </p:attrNameLst>
                                      </p:cBhvr>
                                      <p:tavLst>
                                        <p:tav tm="0">
                                          <p:val>
                                            <p:strVal val="#ppt_y"/>
                                          </p:val>
                                        </p:tav>
                                        <p:tav tm="100000">
                                          <p:val>
                                            <p:strVal val="#ppt_y"/>
                                          </p:val>
                                        </p:tav>
                                      </p:tavLst>
                                    </p:anim>
                                  </p:childTnLst>
                                </p:cTn>
                              </p:par>
                              <p:par>
                                <p:cTn id="38" presetID="2" presetClass="entr" presetSubtype="2" fill="hold" nodeType="withEffect">
                                  <p:stCondLst>
                                    <p:cond delay="0"/>
                                  </p:stCondLst>
                                  <p:childTnLst>
                                    <p:set>
                                      <p:cBhvr>
                                        <p:cTn id="39" dur="1" fill="hold">
                                          <p:stCondLst>
                                            <p:cond delay="0"/>
                                          </p:stCondLst>
                                        </p:cTn>
                                        <p:tgtEl>
                                          <p:spTgt spid="126">
                                            <p:txEl>
                                              <p:pRg st="40" end="64"/>
                                            </p:txEl>
                                          </p:spTgt>
                                        </p:tgtEl>
                                        <p:attrNameLst>
                                          <p:attrName>style.visibility</p:attrName>
                                        </p:attrNameLst>
                                      </p:cBhvr>
                                      <p:to>
                                        <p:strVal val="visible"/>
                                      </p:to>
                                    </p:set>
                                    <p:anim calcmode="lin" valueType="num">
                                      <p:cBhvr additive="repl">
                                        <p:cTn id="40" dur="500" fill="hold"/>
                                        <p:tgtEl>
                                          <p:spTgt spid="126">
                                            <p:txEl>
                                              <p:pRg st="40" end="64"/>
                                            </p:txEl>
                                          </p:spTgt>
                                        </p:tgtEl>
                                        <p:attrNameLst>
                                          <p:attrName>ppt_x</p:attrName>
                                        </p:attrNameLst>
                                      </p:cBhvr>
                                      <p:tavLst>
                                        <p:tav tm="0">
                                          <p:val>
                                            <p:strVal val="1+#ppt_w/2"/>
                                          </p:val>
                                        </p:tav>
                                        <p:tav tm="100000">
                                          <p:val>
                                            <p:strVal val="#ppt_x"/>
                                          </p:val>
                                        </p:tav>
                                      </p:tavLst>
                                    </p:anim>
                                    <p:anim calcmode="lin" valueType="num">
                                      <p:cBhvr additive="repl">
                                        <p:cTn id="41" dur="500" fill="hold"/>
                                        <p:tgtEl>
                                          <p:spTgt spid="126">
                                            <p:txEl>
                                              <p:pRg st="40" end="64"/>
                                            </p:txEl>
                                          </p:spTgt>
                                        </p:tgtEl>
                                        <p:attrNameLst>
                                          <p:attrName>ppt_y</p:attrName>
                                        </p:attrNameLst>
                                      </p:cBhvr>
                                      <p:tavLst>
                                        <p:tav tm="0">
                                          <p:val>
                                            <p:strVal val="#ppt_y"/>
                                          </p:val>
                                        </p:tav>
                                        <p:tav tm="100000">
                                          <p:val>
                                            <p:strVal val="#ppt_y"/>
                                          </p:val>
                                        </p:tav>
                                      </p:tavLst>
                                    </p:anim>
                                  </p:childTnLst>
                                </p:cTn>
                              </p:par>
                              <p:par>
                                <p:cTn id="42" presetID="2" presetClass="entr" presetSubtype="2" fill="hold" nodeType="withEffect">
                                  <p:stCondLst>
                                    <p:cond delay="0"/>
                                  </p:stCondLst>
                                  <p:childTnLst>
                                    <p:set>
                                      <p:cBhvr>
                                        <p:cTn id="43" dur="1" fill="hold">
                                          <p:stCondLst>
                                            <p:cond delay="0"/>
                                          </p:stCondLst>
                                        </p:cTn>
                                        <p:tgtEl>
                                          <p:spTgt spid="126">
                                            <p:txEl>
                                              <p:pRg st="64" end="89"/>
                                            </p:txEl>
                                          </p:spTgt>
                                        </p:tgtEl>
                                        <p:attrNameLst>
                                          <p:attrName>style.visibility</p:attrName>
                                        </p:attrNameLst>
                                      </p:cBhvr>
                                      <p:to>
                                        <p:strVal val="visible"/>
                                      </p:to>
                                    </p:set>
                                    <p:anim calcmode="lin" valueType="num">
                                      <p:cBhvr additive="repl">
                                        <p:cTn id="44" dur="500" fill="hold"/>
                                        <p:tgtEl>
                                          <p:spTgt spid="126">
                                            <p:txEl>
                                              <p:pRg st="64" end="89"/>
                                            </p:txEl>
                                          </p:spTgt>
                                        </p:tgtEl>
                                        <p:attrNameLst>
                                          <p:attrName>ppt_x</p:attrName>
                                        </p:attrNameLst>
                                      </p:cBhvr>
                                      <p:tavLst>
                                        <p:tav tm="0">
                                          <p:val>
                                            <p:strVal val="1+#ppt_w/2"/>
                                          </p:val>
                                        </p:tav>
                                        <p:tav tm="100000">
                                          <p:val>
                                            <p:strVal val="#ppt_x"/>
                                          </p:val>
                                        </p:tav>
                                      </p:tavLst>
                                    </p:anim>
                                    <p:anim calcmode="lin" valueType="num">
                                      <p:cBhvr additive="repl">
                                        <p:cTn id="45" dur="500" fill="hold"/>
                                        <p:tgtEl>
                                          <p:spTgt spid="126">
                                            <p:txEl>
                                              <p:pRg st="64" end="89"/>
                                            </p:txEl>
                                          </p:spTgt>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8" fill="hold" nodeType="click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additive="repl">
                                        <p:cTn id="50" dur="500" fill="hold"/>
                                        <p:tgtEl>
                                          <p:spTgt spid="127"/>
                                        </p:tgtEl>
                                        <p:attrNameLst>
                                          <p:attrName>ppt_x</p:attrName>
                                        </p:attrNameLst>
                                      </p:cBhvr>
                                      <p:tavLst>
                                        <p:tav tm="0">
                                          <p:val>
                                            <p:strVal val="0-#ppt_w/2"/>
                                          </p:val>
                                        </p:tav>
                                        <p:tav tm="100000">
                                          <p:val>
                                            <p:strVal val="#ppt_x"/>
                                          </p:val>
                                        </p:tav>
                                      </p:tavLst>
                                    </p:anim>
                                    <p:anim calcmode="lin" valueType="num">
                                      <p:cBhvr additive="repl">
                                        <p:cTn id="51" dur="500" fill="hold"/>
                                        <p:tgtEl>
                                          <p:spTgt spid="127"/>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128">
                                            <p:txEl>
                                              <p:pRg st="0" end="11"/>
                                            </p:txEl>
                                          </p:spTgt>
                                        </p:tgtEl>
                                        <p:attrNameLst>
                                          <p:attrName>style.visibility</p:attrName>
                                        </p:attrNameLst>
                                      </p:cBhvr>
                                      <p:to>
                                        <p:strVal val="visible"/>
                                      </p:to>
                                    </p:set>
                                    <p:animEffect transition="out" filter="wipe(down)">
                                      <p:cBhvr additive="repl">
                                        <p:cTn id="56" dur="500"/>
                                        <p:tgtEl>
                                          <p:spTgt spid="128">
                                            <p:txEl>
                                              <p:pRg st="0"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CustomShape 1"/>
          <p:cNvSpPr/>
          <p:nvPr/>
        </p:nvSpPr>
        <p:spPr>
          <a:xfrm>
            <a:off x="714240" y="285840"/>
            <a:ext cx="7714800" cy="516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ru-RU" sz="2800" b="1" u="sng" strike="noStrike" spc="-1">
                <a:solidFill>
                  <a:srgbClr val="FF0000"/>
                </a:solidFill>
                <a:uFill>
                  <a:solidFill>
                    <a:srgbClr val="FFFFFF"/>
                  </a:solidFill>
                </a:uFill>
                <a:latin typeface="Times New Roman"/>
              </a:rPr>
              <a:t>А как ты знаешь дорожные знаки?</a:t>
            </a:r>
            <a:endParaRPr/>
          </a:p>
        </p:txBody>
      </p:sp>
      <p:sp>
        <p:nvSpPr>
          <p:cNvPr id="130" name="CustomShape 2"/>
          <p:cNvSpPr/>
          <p:nvPr/>
        </p:nvSpPr>
        <p:spPr>
          <a:xfrm>
            <a:off x="857160" y="1143000"/>
            <a:ext cx="6000480" cy="1919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ru-RU" sz="2400" b="1" strike="noStrike" spc="-1">
                <a:solidFill>
                  <a:srgbClr val="000000"/>
                </a:solidFill>
                <a:uFill>
                  <a:solidFill>
                    <a:srgbClr val="FFFFFF"/>
                  </a:solidFill>
                </a:uFill>
                <a:latin typeface="Times New Roman"/>
              </a:rPr>
              <a:t>Посреди дороги дети,
Мы всегда за них в ответе.
Чтоб не плакал их родитель,
Будь внимательней, водитель!
</a:t>
            </a:r>
            <a:endParaRPr/>
          </a:p>
        </p:txBody>
      </p:sp>
      <p:pic>
        <p:nvPicPr>
          <p:cNvPr id="131" name="Picture 6"/>
          <p:cNvPicPr/>
          <p:nvPr/>
        </p:nvPicPr>
        <p:blipFill>
          <a:blip r:embed="rId2"/>
          <a:stretch/>
        </p:blipFill>
        <p:spPr>
          <a:xfrm>
            <a:off x="6215040" y="928800"/>
            <a:ext cx="2285640" cy="1928520"/>
          </a:xfrm>
          <a:prstGeom prst="rect">
            <a:avLst/>
          </a:prstGeom>
          <a:ln>
            <a:noFill/>
          </a:ln>
        </p:spPr>
      </p:pic>
      <p:sp>
        <p:nvSpPr>
          <p:cNvPr id="132" name="CustomShape 3"/>
          <p:cNvSpPr/>
          <p:nvPr/>
        </p:nvSpPr>
        <p:spPr>
          <a:xfrm>
            <a:off x="500040" y="4000680"/>
            <a:ext cx="4500360" cy="1919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ru-RU" sz="2400" b="1" strike="noStrike" spc="-1">
                <a:solidFill>
                  <a:srgbClr val="000000"/>
                </a:solidFill>
                <a:uFill>
                  <a:solidFill>
                    <a:srgbClr val="FFFFFF"/>
                  </a:solidFill>
                </a:uFill>
                <a:latin typeface="Century Schoolbook"/>
              </a:rPr>
              <a:t>В дождь и в ясную погоду
Здесь не ходят пешеходы.
Говорит им знак одно:
"Вам ходить запрещено!"
</a:t>
            </a:r>
            <a:endParaRPr/>
          </a:p>
        </p:txBody>
      </p:sp>
      <p:sp>
        <p:nvSpPr>
          <p:cNvPr id="133" name="CustomShape 4"/>
          <p:cNvSpPr/>
          <p:nvPr/>
        </p:nvSpPr>
        <p:spPr>
          <a:xfrm>
            <a:off x="6786720" y="2928960"/>
            <a:ext cx="118980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ru-RU" sz="1800" b="1" strike="noStrike" spc="-1">
                <a:solidFill>
                  <a:srgbClr val="000000"/>
                </a:solidFill>
                <a:uFill>
                  <a:solidFill>
                    <a:srgbClr val="FFFFFF"/>
                  </a:solidFill>
                </a:uFill>
                <a:latin typeface="Times New Roman"/>
              </a:rPr>
              <a:t>«Дети»</a:t>
            </a:r>
            <a:endParaRPr/>
          </a:p>
        </p:txBody>
      </p:sp>
      <p:pic>
        <p:nvPicPr>
          <p:cNvPr id="134" name="Picture 8"/>
          <p:cNvPicPr/>
          <p:nvPr/>
        </p:nvPicPr>
        <p:blipFill>
          <a:blip r:embed="rId3"/>
          <a:stretch/>
        </p:blipFill>
        <p:spPr>
          <a:xfrm>
            <a:off x="5214960" y="3929040"/>
            <a:ext cx="1928520" cy="1856880"/>
          </a:xfrm>
          <a:prstGeom prst="rect">
            <a:avLst/>
          </a:prstGeom>
          <a:ln>
            <a:noFill/>
          </a:ln>
        </p:spPr>
      </p:pic>
      <p:sp>
        <p:nvSpPr>
          <p:cNvPr id="135" name="CustomShape 5"/>
          <p:cNvSpPr/>
          <p:nvPr/>
        </p:nvSpPr>
        <p:spPr>
          <a:xfrm>
            <a:off x="4572000" y="5857920"/>
            <a:ext cx="421452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ru-RU" sz="1800" b="1" strike="noStrike" spc="-1">
                <a:solidFill>
                  <a:srgbClr val="000000"/>
                </a:solidFill>
                <a:uFill>
                  <a:solidFill>
                    <a:srgbClr val="FFFFFF"/>
                  </a:solidFill>
                </a:uFill>
                <a:latin typeface="Times New Roman"/>
              </a:rPr>
              <a:t>«Движение пешеходов запрещено»</a:t>
            </a:r>
            <a:endParaRPr/>
          </a:p>
        </p:txBody>
      </p:sp>
    </p:spTree>
  </p:cSld>
  <p:clrMapOvr>
    <a:masterClrMapping/>
  </p:clrMapOvr>
  <p:transition>
    <p:wheel/>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0">
                                            <p:txEl>
                                              <p:pRg st="0" end="106"/>
                                            </p:txEl>
                                          </p:spTgt>
                                        </p:tgtEl>
                                        <p:attrNameLst>
                                          <p:attrName>style.visibility</p:attrName>
                                        </p:attrNameLst>
                                      </p:cBhvr>
                                      <p:to>
                                        <p:strVal val="visible"/>
                                      </p:to>
                                    </p:set>
                                    <p:animEffect transition="in" filter="wipe(left)">
                                      <p:cBhvr additive="repl">
                                        <p:cTn id="7" dur="500"/>
                                        <p:tgtEl>
                                          <p:spTgt spid="130">
                                            <p:txEl>
                                              <p:pRg st="0" end="106"/>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31"/>
                                        </p:tgtEl>
                                        <p:attrNameLst>
                                          <p:attrName>style.visibility</p:attrName>
                                        </p:attrNameLst>
                                      </p:cBhvr>
                                      <p:to>
                                        <p:strVal val="visible"/>
                                      </p:to>
                                    </p:set>
                                    <p:anim calcmode="lin" valueType="num">
                                      <p:cBhvr additive="repl">
                                        <p:cTn id="12" dur="500" fill="hold"/>
                                        <p:tgtEl>
                                          <p:spTgt spid="131"/>
                                        </p:tgtEl>
                                        <p:attrNameLst>
                                          <p:attrName>ppt_x</p:attrName>
                                        </p:attrNameLst>
                                      </p:cBhvr>
                                      <p:tavLst>
                                        <p:tav tm="0">
                                          <p:val>
                                            <p:strVal val="0-#ppt_w/2"/>
                                          </p:val>
                                        </p:tav>
                                        <p:tav tm="100000">
                                          <p:val>
                                            <p:strVal val="#ppt_x"/>
                                          </p:val>
                                        </p:tav>
                                      </p:tavLst>
                                    </p:anim>
                                    <p:anim calcmode="lin" valueType="num">
                                      <p:cBhvr additive="repl">
                                        <p:cTn id="13" dur="500" fill="hold"/>
                                        <p:tgtEl>
                                          <p:spTgt spid="131"/>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fill="hold" nodeType="clickEffect">
                                  <p:stCondLst>
                                    <p:cond delay="0"/>
                                  </p:stCondLst>
                                  <p:childTnLst>
                                    <p:set>
                                      <p:cBhvr>
                                        <p:cTn id="17" dur="1" fill="hold">
                                          <p:stCondLst>
                                            <p:cond delay="0"/>
                                          </p:stCondLst>
                                        </p:cTn>
                                        <p:tgtEl>
                                          <p:spTgt spid="133">
                                            <p:txEl>
                                              <p:pRg st="0" end="7"/>
                                            </p:txEl>
                                          </p:spTgt>
                                        </p:tgtEl>
                                        <p:attrNameLst>
                                          <p:attrName>style.visibility</p:attrName>
                                        </p:attrNameLst>
                                      </p:cBhvr>
                                      <p:to>
                                        <p:strVal val="visible"/>
                                      </p:to>
                                    </p:set>
                                    <p:animEffect transition="in" filter="fade">
                                      <p:cBhvr additive="repl">
                                        <p:cTn id="18" dur="2000"/>
                                        <p:tgtEl>
                                          <p:spTgt spid="133">
                                            <p:txEl>
                                              <p:pRg st="0" end="7"/>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32">
                                            <p:txEl>
                                              <p:pRg st="0" end="97"/>
                                            </p:txEl>
                                          </p:spTgt>
                                        </p:tgtEl>
                                        <p:attrNameLst>
                                          <p:attrName>style.visibility</p:attrName>
                                        </p:attrNameLst>
                                      </p:cBhvr>
                                      <p:to>
                                        <p:strVal val="visible"/>
                                      </p:to>
                                    </p:set>
                                    <p:animEffect transition="in" filter="wipe(left)">
                                      <p:cBhvr additive="repl">
                                        <p:cTn id="23" dur="500"/>
                                        <p:tgtEl>
                                          <p:spTgt spid="132">
                                            <p:txEl>
                                              <p:pRg st="0" end="97"/>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nodeType="clickEffect">
                                  <p:stCondLst>
                                    <p:cond delay="0"/>
                                  </p:stCondLst>
                                  <p:childTnLst>
                                    <p:set>
                                      <p:cBhvr>
                                        <p:cTn id="27" dur="1" fill="hold">
                                          <p:stCondLst>
                                            <p:cond delay="0"/>
                                          </p:stCondLst>
                                        </p:cTn>
                                        <p:tgtEl>
                                          <p:spTgt spid="134"/>
                                        </p:tgtEl>
                                        <p:attrNameLst>
                                          <p:attrName>style.visibility</p:attrName>
                                        </p:attrNameLst>
                                      </p:cBhvr>
                                      <p:to>
                                        <p:strVal val="visible"/>
                                      </p:to>
                                    </p:set>
                                    <p:anim calcmode="lin" valueType="num">
                                      <p:cBhvr additive="repl">
                                        <p:cTn id="28" dur="500" fill="hold"/>
                                        <p:tgtEl>
                                          <p:spTgt spid="134"/>
                                        </p:tgtEl>
                                        <p:attrNameLst>
                                          <p:attrName>ppt_x</p:attrName>
                                        </p:attrNameLst>
                                      </p:cBhvr>
                                      <p:tavLst>
                                        <p:tav tm="0">
                                          <p:val>
                                            <p:strVal val="1+#ppt_w/2"/>
                                          </p:val>
                                        </p:tav>
                                        <p:tav tm="100000">
                                          <p:val>
                                            <p:strVal val="#ppt_x"/>
                                          </p:val>
                                        </p:tav>
                                      </p:tavLst>
                                    </p:anim>
                                    <p:anim calcmode="lin" valueType="num">
                                      <p:cBhvr additive="repl">
                                        <p:cTn id="29" dur="500" fill="hold"/>
                                        <p:tgtEl>
                                          <p:spTgt spid="134"/>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35">
                                            <p:txEl>
                                              <p:pRg st="0" end="31"/>
                                            </p:txEl>
                                          </p:spTgt>
                                        </p:tgtEl>
                                        <p:attrNameLst>
                                          <p:attrName>style.visibility</p:attrName>
                                        </p:attrNameLst>
                                      </p:cBhvr>
                                      <p:to>
                                        <p:strVal val="visible"/>
                                      </p:to>
                                    </p:set>
                                    <p:anim calcmode="lin" valueType="num">
                                      <p:cBhvr additive="repl">
                                        <p:cTn id="34" dur="500" fill="hold"/>
                                        <p:tgtEl>
                                          <p:spTgt spid="135">
                                            <p:txEl>
                                              <p:pRg st="0" end="31"/>
                                            </p:txEl>
                                          </p:spTgt>
                                        </p:tgtEl>
                                        <p:attrNameLst>
                                          <p:attrName>ppt_x</p:attrName>
                                        </p:attrNameLst>
                                      </p:cBhvr>
                                      <p:tavLst>
                                        <p:tav tm="0">
                                          <p:val>
                                            <p:strVal val="#ppt_x"/>
                                          </p:val>
                                        </p:tav>
                                        <p:tav tm="100000">
                                          <p:val>
                                            <p:strVal val="#ppt_x"/>
                                          </p:val>
                                        </p:tav>
                                      </p:tavLst>
                                    </p:anim>
                                    <p:anim calcmode="lin" valueType="num">
                                      <p:cBhvr additive="repl">
                                        <p:cTn id="35" dur="500" fill="hold"/>
                                        <p:tgtEl>
                                          <p:spTgt spid="135">
                                            <p:txEl>
                                              <p:pRg st="0" end="3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CustomShape 1"/>
          <p:cNvSpPr/>
          <p:nvPr/>
        </p:nvSpPr>
        <p:spPr>
          <a:xfrm>
            <a:off x="500040" y="285840"/>
            <a:ext cx="6357600" cy="1919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ru-RU" sz="2400" b="1" strike="noStrike" spc="-1">
                <a:solidFill>
                  <a:srgbClr val="000000"/>
                </a:solidFill>
                <a:uFill>
                  <a:solidFill>
                    <a:srgbClr val="FFFFFF"/>
                  </a:solidFill>
                </a:uFill>
                <a:latin typeface="Times New Roman"/>
              </a:rPr>
              <a:t>Если кто сломает ногу,
Здесь врачи всегда помогут.
Помощь первую окажут,
Где лечиться дальше, скажут.
</a:t>
            </a:r>
            <a:endParaRPr/>
          </a:p>
        </p:txBody>
      </p:sp>
      <p:pic>
        <p:nvPicPr>
          <p:cNvPr id="137" name="Picture 2"/>
          <p:cNvPicPr/>
          <p:nvPr/>
        </p:nvPicPr>
        <p:blipFill>
          <a:blip r:embed="rId2"/>
          <a:stretch/>
        </p:blipFill>
        <p:spPr>
          <a:xfrm>
            <a:off x="6215040" y="214200"/>
            <a:ext cx="1714320" cy="2361960"/>
          </a:xfrm>
          <a:prstGeom prst="rect">
            <a:avLst/>
          </a:prstGeom>
          <a:ln>
            <a:noFill/>
          </a:ln>
        </p:spPr>
      </p:pic>
      <p:sp>
        <p:nvSpPr>
          <p:cNvPr id="138" name="CustomShape 2"/>
          <p:cNvSpPr/>
          <p:nvPr/>
        </p:nvSpPr>
        <p:spPr>
          <a:xfrm>
            <a:off x="2786040" y="1857240"/>
            <a:ext cx="385092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ru-RU" sz="1800" strike="noStrike" spc="-1">
                <a:solidFill>
                  <a:srgbClr val="000000"/>
                </a:solidFill>
                <a:uFill>
                  <a:solidFill>
                    <a:srgbClr val="FFFFFF"/>
                  </a:solidFill>
                </a:uFill>
                <a:latin typeface="Times New Roman"/>
              </a:rPr>
              <a:t>«Пункт первой медпомощи»</a:t>
            </a:r>
            <a:endParaRPr/>
          </a:p>
        </p:txBody>
      </p:sp>
      <p:sp>
        <p:nvSpPr>
          <p:cNvPr id="139" name="CustomShape 3"/>
          <p:cNvSpPr/>
          <p:nvPr/>
        </p:nvSpPr>
        <p:spPr>
          <a:xfrm>
            <a:off x="2286000" y="3714840"/>
            <a:ext cx="5428800" cy="1919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ru-RU" sz="2400" b="1" strike="noStrike" spc="-1">
                <a:solidFill>
                  <a:srgbClr val="000000"/>
                </a:solidFill>
                <a:uFill>
                  <a:solidFill>
                    <a:srgbClr val="FFFFFF"/>
                  </a:solidFill>
                </a:uFill>
                <a:latin typeface="Times New Roman"/>
              </a:rPr>
              <a:t>Коль водитель вышел весь,
Ставит он машину здесь,
Чтоб, не нужная ему,
Не мешала никому. 
</a:t>
            </a:r>
            <a:endParaRPr/>
          </a:p>
        </p:txBody>
      </p:sp>
      <p:pic>
        <p:nvPicPr>
          <p:cNvPr id="140" name="Picture 4"/>
          <p:cNvPicPr/>
          <p:nvPr/>
        </p:nvPicPr>
        <p:blipFill>
          <a:blip r:embed="rId3"/>
          <a:stretch/>
        </p:blipFill>
        <p:spPr>
          <a:xfrm>
            <a:off x="500040" y="3929040"/>
            <a:ext cx="1428480" cy="1856880"/>
          </a:xfrm>
          <a:prstGeom prst="rect">
            <a:avLst/>
          </a:prstGeom>
          <a:ln>
            <a:noFill/>
          </a:ln>
        </p:spPr>
      </p:pic>
      <p:sp>
        <p:nvSpPr>
          <p:cNvPr id="141" name="CustomShape 4"/>
          <p:cNvSpPr/>
          <p:nvPr/>
        </p:nvSpPr>
        <p:spPr>
          <a:xfrm>
            <a:off x="3224880" y="5643720"/>
            <a:ext cx="185580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ru-RU" sz="1800" strike="noStrike" spc="-1">
                <a:solidFill>
                  <a:srgbClr val="000000"/>
                </a:solidFill>
                <a:uFill>
                  <a:solidFill>
                    <a:srgbClr val="FFFFFF"/>
                  </a:solidFill>
                </a:uFill>
                <a:latin typeface="Times New Roman"/>
              </a:rPr>
              <a:t>«Место стоянки»</a:t>
            </a:r>
            <a:endParaRPr/>
          </a:p>
        </p:txBody>
      </p:sp>
    </p:spTree>
  </p:cSld>
  <p:clrMapOvr>
    <a:masterClrMapping/>
  </p:clrMapOvr>
  <p:transition>
    <p:wheel/>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6">
                                            <p:txEl>
                                              <p:pRg st="0" end="103"/>
                                            </p:txEl>
                                          </p:spTgt>
                                        </p:tgtEl>
                                        <p:attrNameLst>
                                          <p:attrName>style.visibility</p:attrName>
                                        </p:attrNameLst>
                                      </p:cBhvr>
                                      <p:to>
                                        <p:strVal val="visible"/>
                                      </p:to>
                                    </p:set>
                                    <p:animEffect transition="in" filter="wipe(left)">
                                      <p:cBhvr additive="repl">
                                        <p:cTn id="7" dur="500"/>
                                        <p:tgtEl>
                                          <p:spTgt spid="136">
                                            <p:txEl>
                                              <p:pRg st="0" end="10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37"/>
                                        </p:tgtEl>
                                        <p:attrNameLst>
                                          <p:attrName>style.visibility</p:attrName>
                                        </p:attrNameLst>
                                      </p:cBhvr>
                                      <p:to>
                                        <p:strVal val="visible"/>
                                      </p:to>
                                    </p:set>
                                    <p:animEffect transition="out" filter="wipe(right)">
                                      <p:cBhvr additive="repl">
                                        <p:cTn id="12" dur="500"/>
                                        <p:tgtEl>
                                          <p:spTgt spid="13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138">
                                            <p:txEl>
                                              <p:pRg st="0" end="25"/>
                                            </p:txEl>
                                          </p:spTgt>
                                        </p:tgtEl>
                                        <p:attrNameLst>
                                          <p:attrName>style.visibility</p:attrName>
                                        </p:attrNameLst>
                                      </p:cBhvr>
                                      <p:to>
                                        <p:strVal val="visible"/>
                                      </p:to>
                                    </p:set>
                                    <p:animEffect transition="out" filter="wipe(right)">
                                      <p:cBhvr additive="repl">
                                        <p:cTn id="17" dur="500"/>
                                        <p:tgtEl>
                                          <p:spTgt spid="138">
                                            <p:txEl>
                                              <p:pRg st="0" end="2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139">
                                            <p:txEl>
                                              <p:pRg st="0" end="91"/>
                                            </p:txEl>
                                          </p:spTgt>
                                        </p:tgtEl>
                                        <p:attrNameLst>
                                          <p:attrName>style.visibility</p:attrName>
                                        </p:attrNameLst>
                                      </p:cBhvr>
                                      <p:to>
                                        <p:strVal val="visible"/>
                                      </p:to>
                                    </p:set>
                                    <p:animEffect transition="out" filter="wipe(right)">
                                      <p:cBhvr additive="repl">
                                        <p:cTn id="22" dur="500"/>
                                        <p:tgtEl>
                                          <p:spTgt spid="139">
                                            <p:txEl>
                                              <p:pRg st="0" end="9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140"/>
                                        </p:tgtEl>
                                        <p:attrNameLst>
                                          <p:attrName>style.visibility</p:attrName>
                                        </p:attrNameLst>
                                      </p:cBhvr>
                                      <p:to>
                                        <p:strVal val="visible"/>
                                      </p:to>
                                    </p:set>
                                    <p:anim calcmode="lin" valueType="num">
                                      <p:cBhvr additive="repl">
                                        <p:cTn id="27" dur="500" fill="hold"/>
                                        <p:tgtEl>
                                          <p:spTgt spid="140"/>
                                        </p:tgtEl>
                                        <p:attrNameLst>
                                          <p:attrName>ppt_x</p:attrName>
                                        </p:attrNameLst>
                                      </p:cBhvr>
                                      <p:tavLst>
                                        <p:tav tm="0">
                                          <p:val>
                                            <p:strVal val="0-#ppt_w/2"/>
                                          </p:val>
                                        </p:tav>
                                        <p:tav tm="100000">
                                          <p:val>
                                            <p:strVal val="#ppt_x"/>
                                          </p:val>
                                        </p:tav>
                                      </p:tavLst>
                                    </p:anim>
                                    <p:anim calcmode="lin" valueType="num">
                                      <p:cBhvr additive="repl">
                                        <p:cTn id="28" dur="500" fill="hold"/>
                                        <p:tgtEl>
                                          <p:spTgt spid="140"/>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nodeType="clickEffect">
                                  <p:stCondLst>
                                    <p:cond delay="0"/>
                                  </p:stCondLst>
                                  <p:childTnLst>
                                    <p:set>
                                      <p:cBhvr>
                                        <p:cTn id="32" dur="1" fill="hold">
                                          <p:stCondLst>
                                            <p:cond delay="0"/>
                                          </p:stCondLst>
                                        </p:cTn>
                                        <p:tgtEl>
                                          <p:spTgt spid="141">
                                            <p:txEl>
                                              <p:pRg st="0" end="16"/>
                                            </p:txEl>
                                          </p:spTgt>
                                        </p:tgtEl>
                                        <p:attrNameLst>
                                          <p:attrName>style.visibility</p:attrName>
                                        </p:attrNameLst>
                                      </p:cBhvr>
                                      <p:to>
                                        <p:strVal val="visible"/>
                                      </p:to>
                                    </p:set>
                                    <p:anim calcmode="lin" valueType="num">
                                      <p:cBhvr additive="repl">
                                        <p:cTn id="33" dur="500" fill="hold"/>
                                        <p:tgtEl>
                                          <p:spTgt spid="141">
                                            <p:txEl>
                                              <p:pRg st="0" end="16"/>
                                            </p:txEl>
                                          </p:spTgt>
                                        </p:tgtEl>
                                        <p:attrNameLst>
                                          <p:attrName>ppt_x</p:attrName>
                                        </p:attrNameLst>
                                      </p:cBhvr>
                                      <p:tavLst>
                                        <p:tav tm="0">
                                          <p:val>
                                            <p:strVal val="1+#ppt_w/2"/>
                                          </p:val>
                                        </p:tav>
                                        <p:tav tm="100000">
                                          <p:val>
                                            <p:strVal val="#ppt_x"/>
                                          </p:val>
                                        </p:tav>
                                      </p:tavLst>
                                    </p:anim>
                                    <p:anim calcmode="lin" valueType="num">
                                      <p:cBhvr additive="repl">
                                        <p:cTn id="34" dur="500" fill="hold"/>
                                        <p:tgtEl>
                                          <p:spTgt spid="141">
                                            <p:txEl>
                                              <p:pRg st="0" end="1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CustomShape 1"/>
          <p:cNvSpPr/>
          <p:nvPr/>
        </p:nvSpPr>
        <p:spPr>
          <a:xfrm>
            <a:off x="2428920" y="571320"/>
            <a:ext cx="4571640" cy="1919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ru-RU" sz="2400" b="1" strike="noStrike" spc="-1">
                <a:solidFill>
                  <a:srgbClr val="000000"/>
                </a:solidFill>
                <a:uFill>
                  <a:solidFill>
                    <a:srgbClr val="FFFFFF"/>
                  </a:solidFill>
                </a:uFill>
                <a:latin typeface="Times New Roman"/>
              </a:rPr>
              <a:t>В этом месте пешеход
Терпеливо транспорт ждет.
Он пешком устал шагать,
Хочет пассажиром стать.
</a:t>
            </a:r>
            <a:endParaRPr/>
          </a:p>
        </p:txBody>
      </p:sp>
      <p:pic>
        <p:nvPicPr>
          <p:cNvPr id="143" name="Picture 2"/>
          <p:cNvPicPr/>
          <p:nvPr/>
        </p:nvPicPr>
        <p:blipFill>
          <a:blip r:embed="rId2"/>
          <a:stretch/>
        </p:blipFill>
        <p:spPr>
          <a:xfrm>
            <a:off x="428760" y="0"/>
            <a:ext cx="1428480" cy="2381040"/>
          </a:xfrm>
          <a:prstGeom prst="rect">
            <a:avLst/>
          </a:prstGeom>
          <a:ln>
            <a:noFill/>
          </a:ln>
        </p:spPr>
      </p:pic>
      <p:pic>
        <p:nvPicPr>
          <p:cNvPr id="144" name="Picture 4"/>
          <p:cNvPicPr/>
          <p:nvPr/>
        </p:nvPicPr>
        <p:blipFill>
          <a:blip r:embed="rId3"/>
          <a:stretch/>
        </p:blipFill>
        <p:spPr>
          <a:xfrm>
            <a:off x="7143840" y="214200"/>
            <a:ext cx="1428480" cy="2028600"/>
          </a:xfrm>
          <a:prstGeom prst="rect">
            <a:avLst/>
          </a:prstGeom>
          <a:ln>
            <a:noFill/>
          </a:ln>
        </p:spPr>
      </p:pic>
      <p:sp>
        <p:nvSpPr>
          <p:cNvPr id="145" name="CustomShape 2"/>
          <p:cNvSpPr/>
          <p:nvPr/>
        </p:nvSpPr>
        <p:spPr>
          <a:xfrm>
            <a:off x="2857320" y="2214720"/>
            <a:ext cx="407160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ru-RU" sz="1800" strike="noStrike" spc="-1">
                <a:solidFill>
                  <a:srgbClr val="000000"/>
                </a:solidFill>
                <a:uFill>
                  <a:solidFill>
                    <a:srgbClr val="FFFFFF"/>
                  </a:solidFill>
                </a:uFill>
                <a:latin typeface="Times New Roman"/>
              </a:rPr>
              <a:t>«Место остановки автотранспорта»</a:t>
            </a:r>
            <a:endParaRPr/>
          </a:p>
        </p:txBody>
      </p:sp>
      <p:sp>
        <p:nvSpPr>
          <p:cNvPr id="146" name="CustomShape 3"/>
          <p:cNvSpPr/>
          <p:nvPr/>
        </p:nvSpPr>
        <p:spPr>
          <a:xfrm>
            <a:off x="714240" y="3929040"/>
            <a:ext cx="4142880" cy="1919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ru-RU" sz="2400" b="1" strike="noStrike" spc="-1">
                <a:solidFill>
                  <a:srgbClr val="000000"/>
                </a:solidFill>
                <a:uFill>
                  <a:solidFill>
                    <a:srgbClr val="FFFFFF"/>
                  </a:solidFill>
                </a:uFill>
                <a:latin typeface="Times New Roman"/>
              </a:rPr>
              <a:t>Не один здесь знак, а много:
Здесь железная дорога!
Рельсы, шпалы и пути –
С электричкой не шути. 
</a:t>
            </a:r>
            <a:endParaRPr/>
          </a:p>
        </p:txBody>
      </p:sp>
      <p:pic>
        <p:nvPicPr>
          <p:cNvPr id="147" name="Picture 6"/>
          <p:cNvPicPr/>
          <p:nvPr/>
        </p:nvPicPr>
        <p:blipFill>
          <a:blip r:embed="rId4"/>
          <a:stretch/>
        </p:blipFill>
        <p:spPr>
          <a:xfrm>
            <a:off x="5786280" y="3929040"/>
            <a:ext cx="1714320" cy="1999800"/>
          </a:xfrm>
          <a:prstGeom prst="rect">
            <a:avLst/>
          </a:prstGeom>
          <a:ln>
            <a:noFill/>
          </a:ln>
        </p:spPr>
      </p:pic>
      <p:sp>
        <p:nvSpPr>
          <p:cNvPr id="148" name="CustomShape 4"/>
          <p:cNvSpPr/>
          <p:nvPr/>
        </p:nvSpPr>
        <p:spPr>
          <a:xfrm>
            <a:off x="2286000" y="5643720"/>
            <a:ext cx="350028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ru-RU" sz="1800" strike="noStrike" spc="-1">
                <a:solidFill>
                  <a:srgbClr val="000000"/>
                </a:solidFill>
                <a:uFill>
                  <a:solidFill>
                    <a:srgbClr val="FFFFFF"/>
                  </a:solidFill>
                </a:uFill>
                <a:latin typeface="Times New Roman"/>
              </a:rPr>
              <a:t>«Железнодорожный переезд»</a:t>
            </a:r>
            <a:endParaRPr/>
          </a:p>
        </p:txBody>
      </p:sp>
    </p:spTree>
  </p:cSld>
  <p:clrMapOvr>
    <a:masterClrMapping/>
  </p:clrMapOvr>
  <p:transition>
    <p:wheel/>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42">
                                            <p:txEl>
                                              <p:pRg st="0" end="96"/>
                                            </p:txEl>
                                          </p:spTgt>
                                        </p:tgtEl>
                                        <p:attrNameLst>
                                          <p:attrName>style.visibility</p:attrName>
                                        </p:attrNameLst>
                                      </p:cBhvr>
                                      <p:to>
                                        <p:strVal val="visible"/>
                                      </p:to>
                                    </p:set>
                                    <p:anim calcmode="lin" valueType="num">
                                      <p:cBhvr additive="repl">
                                        <p:cTn id="7" dur="500" fill="hold"/>
                                        <p:tgtEl>
                                          <p:spTgt spid="142">
                                            <p:txEl>
                                              <p:pRg st="0" end="96"/>
                                            </p:txEl>
                                          </p:spTgt>
                                        </p:tgtEl>
                                        <p:attrNameLst>
                                          <p:attrName>ppt_x</p:attrName>
                                        </p:attrNameLst>
                                      </p:cBhvr>
                                      <p:tavLst>
                                        <p:tav tm="0">
                                          <p:val>
                                            <p:strVal val="#ppt_x"/>
                                          </p:val>
                                        </p:tav>
                                        <p:tav tm="100000">
                                          <p:val>
                                            <p:strVal val="#ppt_x"/>
                                          </p:val>
                                        </p:tav>
                                      </p:tavLst>
                                    </p:anim>
                                    <p:anim calcmode="lin" valueType="num">
                                      <p:cBhvr additive="repl">
                                        <p:cTn id="8" dur="500" fill="hold"/>
                                        <p:tgtEl>
                                          <p:spTgt spid="142">
                                            <p:txEl>
                                              <p:pRg st="0" end="96"/>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43"/>
                                        </p:tgtEl>
                                        <p:attrNameLst>
                                          <p:attrName>style.visibility</p:attrName>
                                        </p:attrNameLst>
                                      </p:cBhvr>
                                      <p:to>
                                        <p:strVal val="visible"/>
                                      </p:to>
                                    </p:set>
                                    <p:anim calcmode="lin" valueType="num">
                                      <p:cBhvr additive="repl">
                                        <p:cTn id="13" dur="500" fill="hold"/>
                                        <p:tgtEl>
                                          <p:spTgt spid="143"/>
                                        </p:tgtEl>
                                        <p:attrNameLst>
                                          <p:attrName>ppt_x</p:attrName>
                                        </p:attrNameLst>
                                      </p:cBhvr>
                                      <p:tavLst>
                                        <p:tav tm="0">
                                          <p:val>
                                            <p:strVal val="0-#ppt_w/2"/>
                                          </p:val>
                                        </p:tav>
                                        <p:tav tm="100000">
                                          <p:val>
                                            <p:strVal val="#ppt_x"/>
                                          </p:val>
                                        </p:tav>
                                      </p:tavLst>
                                    </p:anim>
                                    <p:anim calcmode="lin" valueType="num">
                                      <p:cBhvr additive="repl">
                                        <p:cTn id="14" dur="500" fill="hold"/>
                                        <p:tgtEl>
                                          <p:spTgt spid="14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44"/>
                                        </p:tgtEl>
                                        <p:attrNameLst>
                                          <p:attrName>style.visibility</p:attrName>
                                        </p:attrNameLst>
                                      </p:cBhvr>
                                      <p:to>
                                        <p:strVal val="visible"/>
                                      </p:to>
                                    </p:set>
                                    <p:anim calcmode="lin" valueType="num">
                                      <p:cBhvr additive="repl">
                                        <p:cTn id="19" dur="500" fill="hold"/>
                                        <p:tgtEl>
                                          <p:spTgt spid="144"/>
                                        </p:tgtEl>
                                        <p:attrNameLst>
                                          <p:attrName>ppt_x</p:attrName>
                                        </p:attrNameLst>
                                      </p:cBhvr>
                                      <p:tavLst>
                                        <p:tav tm="0">
                                          <p:val>
                                            <p:strVal val="1+#ppt_w/2"/>
                                          </p:val>
                                        </p:tav>
                                        <p:tav tm="100000">
                                          <p:val>
                                            <p:strVal val="#ppt_x"/>
                                          </p:val>
                                        </p:tav>
                                      </p:tavLst>
                                    </p:anim>
                                    <p:anim calcmode="lin" valueType="num">
                                      <p:cBhvr additive="repl">
                                        <p:cTn id="20" dur="500" fill="hold"/>
                                        <p:tgtEl>
                                          <p:spTgt spid="14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5">
                                            <p:txEl>
                                              <p:pRg st="0" end="33"/>
                                            </p:txEl>
                                          </p:spTgt>
                                        </p:tgtEl>
                                        <p:attrNameLst>
                                          <p:attrName>style.visibility</p:attrName>
                                        </p:attrNameLst>
                                      </p:cBhvr>
                                      <p:to>
                                        <p:strVal val="visible"/>
                                      </p:to>
                                    </p:set>
                                    <p:anim calcmode="lin" valueType="num">
                                      <p:cBhvr additive="repl">
                                        <p:cTn id="25" dur="500" fill="hold"/>
                                        <p:tgtEl>
                                          <p:spTgt spid="145">
                                            <p:txEl>
                                              <p:pRg st="0" end="33"/>
                                            </p:txEl>
                                          </p:spTgt>
                                        </p:tgtEl>
                                        <p:attrNameLst>
                                          <p:attrName>ppt_x</p:attrName>
                                        </p:attrNameLst>
                                      </p:cBhvr>
                                      <p:tavLst>
                                        <p:tav tm="0">
                                          <p:val>
                                            <p:strVal val="#ppt_x"/>
                                          </p:val>
                                        </p:tav>
                                        <p:tav tm="100000">
                                          <p:val>
                                            <p:strVal val="#ppt_x"/>
                                          </p:val>
                                        </p:tav>
                                      </p:tavLst>
                                    </p:anim>
                                    <p:anim calcmode="lin" valueType="num">
                                      <p:cBhvr additive="repl">
                                        <p:cTn id="26" dur="500" fill="hold"/>
                                        <p:tgtEl>
                                          <p:spTgt spid="145">
                                            <p:txEl>
                                              <p:pRg st="0" end="3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46">
                                            <p:txEl>
                                              <p:pRg st="0" end="100"/>
                                            </p:txEl>
                                          </p:spTgt>
                                        </p:tgtEl>
                                        <p:attrNameLst>
                                          <p:attrName>style.visibility</p:attrName>
                                        </p:attrNameLst>
                                      </p:cBhvr>
                                      <p:to>
                                        <p:strVal val="visible"/>
                                      </p:to>
                                    </p:set>
                                    <p:anim calcmode="lin" valueType="num">
                                      <p:cBhvr additive="repl">
                                        <p:cTn id="31" dur="500" fill="hold"/>
                                        <p:tgtEl>
                                          <p:spTgt spid="146">
                                            <p:txEl>
                                              <p:pRg st="0" end="100"/>
                                            </p:txEl>
                                          </p:spTgt>
                                        </p:tgtEl>
                                        <p:attrNameLst>
                                          <p:attrName>ppt_x</p:attrName>
                                        </p:attrNameLst>
                                      </p:cBhvr>
                                      <p:tavLst>
                                        <p:tav tm="0">
                                          <p:val>
                                            <p:strVal val="0-#ppt_w/2"/>
                                          </p:val>
                                        </p:tav>
                                        <p:tav tm="100000">
                                          <p:val>
                                            <p:strVal val="#ppt_x"/>
                                          </p:val>
                                        </p:tav>
                                      </p:tavLst>
                                    </p:anim>
                                    <p:anim calcmode="lin" valueType="num">
                                      <p:cBhvr additive="repl">
                                        <p:cTn id="32" dur="500" fill="hold"/>
                                        <p:tgtEl>
                                          <p:spTgt spid="146">
                                            <p:txEl>
                                              <p:pRg st="0" end="100"/>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147"/>
                                        </p:tgtEl>
                                        <p:attrNameLst>
                                          <p:attrName>style.visibility</p:attrName>
                                        </p:attrNameLst>
                                      </p:cBhvr>
                                      <p:to>
                                        <p:strVal val="visible"/>
                                      </p:to>
                                    </p:set>
                                    <p:anim calcmode="lin" valueType="num">
                                      <p:cBhvr additive="repl">
                                        <p:cTn id="37" dur="500" fill="hold"/>
                                        <p:tgtEl>
                                          <p:spTgt spid="147"/>
                                        </p:tgtEl>
                                        <p:attrNameLst>
                                          <p:attrName>ppt_x</p:attrName>
                                        </p:attrNameLst>
                                      </p:cBhvr>
                                      <p:tavLst>
                                        <p:tav tm="0">
                                          <p:val>
                                            <p:strVal val="1+#ppt_w/2"/>
                                          </p:val>
                                        </p:tav>
                                        <p:tav tm="100000">
                                          <p:val>
                                            <p:strVal val="#ppt_x"/>
                                          </p:val>
                                        </p:tav>
                                      </p:tavLst>
                                    </p:anim>
                                    <p:anim calcmode="lin" valueType="num">
                                      <p:cBhvr additive="repl">
                                        <p:cTn id="38" dur="500" fill="hold"/>
                                        <p:tgtEl>
                                          <p:spTgt spid="147"/>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48">
                                            <p:txEl>
                                              <p:pRg st="0" end="26"/>
                                            </p:txEl>
                                          </p:spTgt>
                                        </p:tgtEl>
                                        <p:attrNameLst>
                                          <p:attrName>style.visibility</p:attrName>
                                        </p:attrNameLst>
                                      </p:cBhvr>
                                      <p:to>
                                        <p:strVal val="visible"/>
                                      </p:to>
                                    </p:set>
                                    <p:anim calcmode="lin" valueType="num">
                                      <p:cBhvr additive="repl">
                                        <p:cTn id="43" dur="500" fill="hold"/>
                                        <p:tgtEl>
                                          <p:spTgt spid="148">
                                            <p:txEl>
                                              <p:pRg st="0" end="26"/>
                                            </p:txEl>
                                          </p:spTgt>
                                        </p:tgtEl>
                                        <p:attrNameLst>
                                          <p:attrName>ppt_x</p:attrName>
                                        </p:attrNameLst>
                                      </p:cBhvr>
                                      <p:tavLst>
                                        <p:tav tm="0">
                                          <p:val>
                                            <p:strVal val="#ppt_x"/>
                                          </p:val>
                                        </p:tav>
                                        <p:tav tm="100000">
                                          <p:val>
                                            <p:strVal val="#ppt_x"/>
                                          </p:val>
                                        </p:tav>
                                      </p:tavLst>
                                    </p:anim>
                                    <p:anim calcmode="lin" valueType="num">
                                      <p:cBhvr additive="repl">
                                        <p:cTn id="44" dur="500" fill="hold"/>
                                        <p:tgtEl>
                                          <p:spTgt spid="148">
                                            <p:txEl>
                                              <p:pRg st="0" end="2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CustomShape 1"/>
          <p:cNvSpPr/>
          <p:nvPr/>
        </p:nvSpPr>
        <p:spPr>
          <a:xfrm>
            <a:off x="571320" y="642960"/>
            <a:ext cx="4000320" cy="1919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ru-RU" sz="2400" b="1" strike="noStrike" spc="-1">
                <a:solidFill>
                  <a:srgbClr val="000000"/>
                </a:solidFill>
                <a:uFill>
                  <a:solidFill>
                    <a:srgbClr val="FFFFFF"/>
                  </a:solidFill>
                </a:uFill>
                <a:latin typeface="Times New Roman"/>
              </a:rPr>
              <a:t>Знает каждый пешеход
Про подземный этот ход.
Город он не украшает,
Но машинам не мешает!
</a:t>
            </a:r>
            <a:endParaRPr/>
          </a:p>
        </p:txBody>
      </p:sp>
      <p:pic>
        <p:nvPicPr>
          <p:cNvPr id="150" name="Picture 2"/>
          <p:cNvPicPr/>
          <p:nvPr/>
        </p:nvPicPr>
        <p:blipFill>
          <a:blip r:embed="rId2"/>
          <a:stretch/>
        </p:blipFill>
        <p:spPr>
          <a:xfrm>
            <a:off x="5429160" y="571320"/>
            <a:ext cx="1785600" cy="1928520"/>
          </a:xfrm>
          <a:prstGeom prst="rect">
            <a:avLst/>
          </a:prstGeom>
          <a:ln>
            <a:noFill/>
          </a:ln>
        </p:spPr>
      </p:pic>
      <p:sp>
        <p:nvSpPr>
          <p:cNvPr id="151" name="CustomShape 2"/>
          <p:cNvSpPr/>
          <p:nvPr/>
        </p:nvSpPr>
        <p:spPr>
          <a:xfrm>
            <a:off x="3786120" y="4357800"/>
            <a:ext cx="4428720" cy="1919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ru-RU" sz="2400" b="1" strike="noStrike" spc="-1">
                <a:solidFill>
                  <a:srgbClr val="000000"/>
                </a:solidFill>
                <a:uFill>
                  <a:solidFill>
                    <a:srgbClr val="FFFFFF"/>
                  </a:solidFill>
                </a:uFill>
                <a:latin typeface="Times New Roman"/>
              </a:rPr>
              <a:t>Здесь наземный переход,
Ходит целый день народ.
Ты, водитель, не грусти,
Пешехода пропусти!
</a:t>
            </a:r>
            <a:endParaRPr/>
          </a:p>
        </p:txBody>
      </p:sp>
      <p:pic>
        <p:nvPicPr>
          <p:cNvPr id="152" name="Picture 6"/>
          <p:cNvPicPr/>
          <p:nvPr/>
        </p:nvPicPr>
        <p:blipFill>
          <a:blip r:embed="rId3"/>
          <a:stretch/>
        </p:blipFill>
        <p:spPr>
          <a:xfrm>
            <a:off x="928800" y="3714840"/>
            <a:ext cx="1928520" cy="2071440"/>
          </a:xfrm>
          <a:prstGeom prst="rect">
            <a:avLst/>
          </a:prstGeom>
          <a:ln>
            <a:noFill/>
          </a:ln>
        </p:spPr>
      </p:pic>
      <p:sp>
        <p:nvSpPr>
          <p:cNvPr id="153" name="CustomShape 3"/>
          <p:cNvSpPr/>
          <p:nvPr/>
        </p:nvSpPr>
        <p:spPr>
          <a:xfrm>
            <a:off x="2143080" y="2286000"/>
            <a:ext cx="236304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ru-RU" sz="1800" strike="noStrike" spc="-1">
                <a:solidFill>
                  <a:srgbClr val="000000"/>
                </a:solidFill>
                <a:uFill>
                  <a:solidFill>
                    <a:srgbClr val="FFFFFF"/>
                  </a:solidFill>
                </a:uFill>
                <a:latin typeface="Times New Roman"/>
              </a:rPr>
              <a:t>«Подземный переход»</a:t>
            </a:r>
            <a:endParaRPr/>
          </a:p>
        </p:txBody>
      </p:sp>
      <p:sp>
        <p:nvSpPr>
          <p:cNvPr id="154" name="CustomShape 4"/>
          <p:cNvSpPr/>
          <p:nvPr/>
        </p:nvSpPr>
        <p:spPr>
          <a:xfrm>
            <a:off x="1071360" y="6143760"/>
            <a:ext cx="522180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ru-RU" sz="1800" strike="noStrike" spc="-1">
                <a:solidFill>
                  <a:srgbClr val="000000"/>
                </a:solidFill>
                <a:uFill>
                  <a:solidFill>
                    <a:srgbClr val="FFFFFF"/>
                  </a:solidFill>
                </a:uFill>
                <a:latin typeface="Times New Roman"/>
              </a:rPr>
              <a:t>«Пешеходный переход»</a:t>
            </a:r>
            <a:endParaRPr/>
          </a:p>
        </p:txBody>
      </p:sp>
    </p:spTree>
  </p:cSld>
  <p:clrMapOvr>
    <a:masterClrMapping/>
  </p:clrMapOvr>
  <p:transition>
    <p:wheel/>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49">
                                            <p:txEl>
                                              <p:pRg st="0" end="90"/>
                                            </p:txEl>
                                          </p:spTgt>
                                        </p:tgtEl>
                                        <p:attrNameLst>
                                          <p:attrName>style.visibility</p:attrName>
                                        </p:attrNameLst>
                                      </p:cBhvr>
                                      <p:to>
                                        <p:strVal val="visible"/>
                                      </p:to>
                                    </p:set>
                                    <p:anim calcmode="lin" valueType="num">
                                      <p:cBhvr additive="repl">
                                        <p:cTn id="7" dur="500" fill="hold"/>
                                        <p:tgtEl>
                                          <p:spTgt spid="149">
                                            <p:txEl>
                                              <p:pRg st="0" end="90"/>
                                            </p:txEl>
                                          </p:spTgt>
                                        </p:tgtEl>
                                        <p:attrNameLst>
                                          <p:attrName>ppt_x</p:attrName>
                                        </p:attrNameLst>
                                      </p:cBhvr>
                                      <p:tavLst>
                                        <p:tav tm="0">
                                          <p:val>
                                            <p:strVal val="0-#ppt_w/2"/>
                                          </p:val>
                                        </p:tav>
                                        <p:tav tm="100000">
                                          <p:val>
                                            <p:strVal val="#ppt_x"/>
                                          </p:val>
                                        </p:tav>
                                      </p:tavLst>
                                    </p:anim>
                                    <p:anim calcmode="lin" valueType="num">
                                      <p:cBhvr additive="repl">
                                        <p:cTn id="8" dur="500" fill="hold"/>
                                        <p:tgtEl>
                                          <p:spTgt spid="149">
                                            <p:txEl>
                                              <p:pRg st="0" end="9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50"/>
                                        </p:tgtEl>
                                        <p:attrNameLst>
                                          <p:attrName>style.visibility</p:attrName>
                                        </p:attrNameLst>
                                      </p:cBhvr>
                                      <p:to>
                                        <p:strVal val="visible"/>
                                      </p:to>
                                    </p:set>
                                    <p:anim calcmode="lin" valueType="num">
                                      <p:cBhvr additive="repl">
                                        <p:cTn id="13" dur="500" fill="hold"/>
                                        <p:tgtEl>
                                          <p:spTgt spid="150"/>
                                        </p:tgtEl>
                                        <p:attrNameLst>
                                          <p:attrName>ppt_x</p:attrName>
                                        </p:attrNameLst>
                                      </p:cBhvr>
                                      <p:tavLst>
                                        <p:tav tm="0">
                                          <p:val>
                                            <p:strVal val="1+#ppt_w/2"/>
                                          </p:val>
                                        </p:tav>
                                        <p:tav tm="100000">
                                          <p:val>
                                            <p:strVal val="#ppt_x"/>
                                          </p:val>
                                        </p:tav>
                                      </p:tavLst>
                                    </p:anim>
                                    <p:anim calcmode="lin" valueType="num">
                                      <p:cBhvr additive="repl">
                                        <p:cTn id="14"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153">
                                            <p:txEl>
                                              <p:pRg st="0" end="20"/>
                                            </p:txEl>
                                          </p:spTgt>
                                        </p:tgtEl>
                                        <p:attrNameLst>
                                          <p:attrName>style.visibility</p:attrName>
                                        </p:attrNameLst>
                                      </p:cBhvr>
                                      <p:to>
                                        <p:strVal val="visible"/>
                                      </p:to>
                                    </p:set>
                                    <p:anim calcmode="lin" valueType="num">
                                      <p:cBhvr additive="repl">
                                        <p:cTn id="19" dur="500" fill="hold"/>
                                        <p:tgtEl>
                                          <p:spTgt spid="153">
                                            <p:txEl>
                                              <p:pRg st="0" end="20"/>
                                            </p:txEl>
                                          </p:spTgt>
                                        </p:tgtEl>
                                        <p:attrNameLst>
                                          <p:attrName>ppt_x</p:attrName>
                                        </p:attrNameLst>
                                      </p:cBhvr>
                                      <p:tavLst>
                                        <p:tav tm="0">
                                          <p:val>
                                            <p:strVal val="#ppt_x"/>
                                          </p:val>
                                        </p:tav>
                                        <p:tav tm="100000">
                                          <p:val>
                                            <p:strVal val="#ppt_x"/>
                                          </p:val>
                                        </p:tav>
                                      </p:tavLst>
                                    </p:anim>
                                    <p:anim calcmode="lin" valueType="num">
                                      <p:cBhvr additive="repl">
                                        <p:cTn id="20" dur="500" fill="hold"/>
                                        <p:tgtEl>
                                          <p:spTgt spid="153">
                                            <p:txEl>
                                              <p:pRg st="0" end="20"/>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151">
                                            <p:txEl>
                                              <p:pRg st="0" end="93"/>
                                            </p:txEl>
                                          </p:spTgt>
                                        </p:tgtEl>
                                        <p:attrNameLst>
                                          <p:attrName>style.visibility</p:attrName>
                                        </p:attrNameLst>
                                      </p:cBhvr>
                                      <p:to>
                                        <p:strVal val="visible"/>
                                      </p:to>
                                    </p:set>
                                    <p:anim calcmode="lin" valueType="num">
                                      <p:cBhvr additive="repl">
                                        <p:cTn id="25" dur="500" fill="hold"/>
                                        <p:tgtEl>
                                          <p:spTgt spid="151">
                                            <p:txEl>
                                              <p:pRg st="0" end="93"/>
                                            </p:txEl>
                                          </p:spTgt>
                                        </p:tgtEl>
                                        <p:attrNameLst>
                                          <p:attrName>ppt_x</p:attrName>
                                        </p:attrNameLst>
                                      </p:cBhvr>
                                      <p:tavLst>
                                        <p:tav tm="0">
                                          <p:val>
                                            <p:strVal val="1+#ppt_w/2"/>
                                          </p:val>
                                        </p:tav>
                                        <p:tav tm="100000">
                                          <p:val>
                                            <p:strVal val="#ppt_x"/>
                                          </p:val>
                                        </p:tav>
                                      </p:tavLst>
                                    </p:anim>
                                    <p:anim calcmode="lin" valueType="num">
                                      <p:cBhvr additive="repl">
                                        <p:cTn id="26" dur="500" fill="hold"/>
                                        <p:tgtEl>
                                          <p:spTgt spid="151">
                                            <p:txEl>
                                              <p:pRg st="0" end="9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52"/>
                                        </p:tgtEl>
                                        <p:attrNameLst>
                                          <p:attrName>style.visibility</p:attrName>
                                        </p:attrNameLst>
                                      </p:cBhvr>
                                      <p:to>
                                        <p:strVal val="visible"/>
                                      </p:to>
                                    </p:set>
                                    <p:anim calcmode="lin" valueType="num">
                                      <p:cBhvr additive="repl">
                                        <p:cTn id="31" dur="500" fill="hold"/>
                                        <p:tgtEl>
                                          <p:spTgt spid="152"/>
                                        </p:tgtEl>
                                        <p:attrNameLst>
                                          <p:attrName>ppt_x</p:attrName>
                                        </p:attrNameLst>
                                      </p:cBhvr>
                                      <p:tavLst>
                                        <p:tav tm="0">
                                          <p:val>
                                            <p:strVal val="0-#ppt_w/2"/>
                                          </p:val>
                                        </p:tav>
                                        <p:tav tm="100000">
                                          <p:val>
                                            <p:strVal val="#ppt_x"/>
                                          </p:val>
                                        </p:tav>
                                      </p:tavLst>
                                    </p:anim>
                                    <p:anim calcmode="lin" valueType="num">
                                      <p:cBhvr additive="repl">
                                        <p:cTn id="32" dur="500" fill="hold"/>
                                        <p:tgtEl>
                                          <p:spTgt spid="152"/>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54">
                                            <p:txEl>
                                              <p:pRg st="0" end="21"/>
                                            </p:txEl>
                                          </p:spTgt>
                                        </p:tgtEl>
                                        <p:attrNameLst>
                                          <p:attrName>style.visibility</p:attrName>
                                        </p:attrNameLst>
                                      </p:cBhvr>
                                      <p:to>
                                        <p:strVal val="visible"/>
                                      </p:to>
                                    </p:set>
                                    <p:anim calcmode="lin" valueType="num">
                                      <p:cBhvr additive="repl">
                                        <p:cTn id="37" dur="500" fill="hold"/>
                                        <p:tgtEl>
                                          <p:spTgt spid="154">
                                            <p:txEl>
                                              <p:pRg st="0" end="21"/>
                                            </p:txEl>
                                          </p:spTgt>
                                        </p:tgtEl>
                                        <p:attrNameLst>
                                          <p:attrName>ppt_x</p:attrName>
                                        </p:attrNameLst>
                                      </p:cBhvr>
                                      <p:tavLst>
                                        <p:tav tm="0">
                                          <p:val>
                                            <p:strVal val="#ppt_x"/>
                                          </p:val>
                                        </p:tav>
                                        <p:tav tm="100000">
                                          <p:val>
                                            <p:strVal val="#ppt_x"/>
                                          </p:val>
                                        </p:tav>
                                      </p:tavLst>
                                    </p:anim>
                                    <p:anim calcmode="lin" valueType="num">
                                      <p:cBhvr additive="repl">
                                        <p:cTn id="38" dur="500" fill="hold"/>
                                        <p:tgtEl>
                                          <p:spTgt spid="154">
                                            <p:txEl>
                                              <p:pRg st="0" end="2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296</TotalTime>
  <Words>1181</Words>
  <Application>Microsoft Office PowerPoint</Application>
  <PresentationFormat>Экран (4:3)</PresentationFormat>
  <Paragraphs>124</Paragraphs>
  <Slides>29</Slides>
  <Notes>0</Notes>
  <HiddenSlides>0</HiddenSlides>
  <MMClips>0</MMClips>
  <ScaleCrop>false</ScaleCrop>
  <HeadingPairs>
    <vt:vector size="4" baseType="variant">
      <vt:variant>
        <vt:lpstr>Тема</vt:lpstr>
      </vt:variant>
      <vt:variant>
        <vt:i4>2</vt:i4>
      </vt:variant>
      <vt:variant>
        <vt:lpstr>Заголовки слайдов</vt:lpstr>
      </vt:variant>
      <vt:variant>
        <vt:i4>29</vt:i4>
      </vt:variant>
    </vt:vector>
  </HeadingPairs>
  <TitlesOfParts>
    <vt:vector size="31" baseType="lpstr">
      <vt:lpstr>Тема Office</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«ОПАСНЫЕ  СИТУАЦИИ  НА  ДОРОГАХ  И  ТРОТУАРАХ»</dc:title>
  <dc:creator>Admin</dc:creator>
  <cp:lastModifiedBy>USER</cp:lastModifiedBy>
  <cp:revision>40</cp:revision>
  <dcterms:created xsi:type="dcterms:W3CDTF">2012-12-01T12:25:36Z</dcterms:created>
  <dcterms:modified xsi:type="dcterms:W3CDTF">2020-04-05T13:22:07Z</dcterms:modified>
  <dc:language>ru-RU</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Экран (4:3)</vt:lpwstr>
  </property>
  <property fmtid="{D5CDD505-2E9C-101B-9397-08002B2CF9AE}" pid="9" name="ScaleCrop">
    <vt:bool>false</vt:bool>
  </property>
  <property fmtid="{D5CDD505-2E9C-101B-9397-08002B2CF9AE}" pid="10" name="ShareDoc">
    <vt:bool>false</vt:bool>
  </property>
  <property fmtid="{D5CDD505-2E9C-101B-9397-08002B2CF9AE}" pid="11" name="Slides">
    <vt:i4>35</vt:i4>
  </property>
</Properties>
</file>