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9" r:id="rId4"/>
    <p:sldId id="260" r:id="rId5"/>
    <p:sldId id="261" r:id="rId6"/>
    <p:sldId id="267" r:id="rId7"/>
    <p:sldId id="264" r:id="rId8"/>
    <p:sldId id="258" r:id="rId9"/>
    <p:sldId id="265" r:id="rId10"/>
    <p:sldId id="269" r:id="rId11"/>
    <p:sldId id="270" r:id="rId12"/>
    <p:sldId id="268" r:id="rId13"/>
    <p:sldId id="25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54032-677D-4070-A6D2-053A5A296FF1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F6A06-512E-415C-B17D-337824760B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931C2-CD25-42D7-BE70-A5084371B6F0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208D4-EB14-4380-BC1B-AC1D213210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B242F-42DE-4086-95DE-21539358382C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75F84-0FA3-4EDC-8E4E-5D3F77069B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75BAD-A4C8-412E-B538-E707F4E8BFDB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B285D-9CE1-4CD3-AE63-77FB337170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FC6EF-1C9C-4BC6-8181-310513293F75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99F35-99FD-448E-94EA-22FDDF22DD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B40A3-F04F-4CB1-A9EE-21886633AD46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D2E61-87C3-45BD-8DAC-F32291F580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DB55F-971F-444A-A492-C7A56A319144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9688A-6CE0-46C3-8F79-C55F6D9D95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8F02C-3866-4CB8-B27B-81AB2D1A6470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167F4-4F1E-4598-85A3-10F5EE49C3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400A0-EBCB-4B58-8770-1EE2A1F79224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3BA7D-C0E1-4713-A5CC-D05F233650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16C09-570C-45AB-B347-6F4A731EE7E8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60804-E402-471B-BF43-8CC31E0E34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A5A71-FD0D-4DAF-8482-CB0BD91F7DA2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FD052-9930-4740-8A22-1BAF115C7B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973B25-B505-4F4C-A19C-55543B9248F6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5ED33E-3E24-41B9-8485-89B1D21BE1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755650" y="404813"/>
            <a:ext cx="7772400" cy="1470025"/>
          </a:xfrm>
        </p:spPr>
        <p:txBody>
          <a:bodyPr/>
          <a:lstStyle/>
          <a:p>
            <a:pPr eaLnBrk="1" hangingPunct="1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>
                <a:latin typeface="Arial" charset="0"/>
              </a:rPr>
              <a:t/>
            </a:r>
            <a:br>
              <a:rPr lang="ru-RU" sz="4000" dirty="0" smtClean="0">
                <a:latin typeface="Arial" charset="0"/>
              </a:rPr>
            </a:br>
            <a:endParaRPr lang="ru-RU" sz="2400" dirty="0" smtClean="0">
              <a:latin typeface="Arial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913" y="40767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продолжение</a:t>
            </a:r>
            <a:endParaRPr lang="ru-RU" dirty="0"/>
          </a:p>
        </p:txBody>
      </p:sp>
      <p:pic>
        <p:nvPicPr>
          <p:cNvPr id="13315" name="Picture 2" descr="C:\Users\1\Desktop\Картинки\19510281_10209113018448092_4688051914013292374_n-e15122470707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1844675"/>
            <a:ext cx="4824412" cy="346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Заголовок 1"/>
          <p:cNvSpPr>
            <a:spLocks/>
          </p:cNvSpPr>
          <p:nvPr/>
        </p:nvSpPr>
        <p:spPr bwMode="auto">
          <a:xfrm>
            <a:off x="900113" y="47244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000" dirty="0"/>
              <a:t/>
            </a:r>
            <a:br>
              <a:rPr lang="ru-RU" sz="4000" dirty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Исправь ошибки </a:t>
            </a:r>
            <a:r>
              <a:rPr lang="en-US"/>
              <a:t>:</a:t>
            </a:r>
            <a:endParaRPr lang="ru-RU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900"/>
              <a:t>Они ждали него</a:t>
            </a:r>
          </a:p>
          <a:p>
            <a:pPr>
              <a:buFont typeface="Wingdings" pitchFamily="2" charset="2"/>
              <a:buNone/>
            </a:pPr>
            <a:r>
              <a:rPr lang="ru-RU" sz="3900"/>
              <a:t>Пользоваться нею</a:t>
            </a:r>
          </a:p>
          <a:p>
            <a:pPr>
              <a:buFont typeface="Wingdings" pitchFamily="2" charset="2"/>
              <a:buNone/>
            </a:pPr>
            <a:r>
              <a:rPr lang="ru-RU" sz="3900"/>
              <a:t>Он закричал на их</a:t>
            </a:r>
          </a:p>
          <a:p>
            <a:pPr>
              <a:buFont typeface="Wingdings" pitchFamily="2" charset="2"/>
              <a:buNone/>
            </a:pPr>
            <a:r>
              <a:rPr lang="ru-RU" sz="3900"/>
              <a:t>Мы с ими давно не виделись</a:t>
            </a:r>
          </a:p>
          <a:p>
            <a:pPr>
              <a:buFont typeface="Wingdings" pitchFamily="2" charset="2"/>
              <a:buNone/>
            </a:pPr>
            <a:r>
              <a:rPr lang="ru-RU" sz="3900"/>
              <a:t>Говорить с им</a:t>
            </a:r>
          </a:p>
          <a:p>
            <a:pPr>
              <a:buFont typeface="Wingdings" pitchFamily="2" charset="2"/>
              <a:buNone/>
            </a:pPr>
            <a:endParaRPr lang="ru-RU" sz="39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/>
      <p:bldP spid="12595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500063" y="457200"/>
            <a:ext cx="8143875" cy="557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3200">
                <a:latin typeface="Calibri" pitchFamily="34" charset="0"/>
                <a:cs typeface="Times New Roman" pitchFamily="18" charset="0"/>
              </a:rPr>
              <a:t>Найдите лишнее слово в каждом ряду и объясните, почему.</a:t>
            </a:r>
          </a:p>
          <a:p>
            <a:pPr eaLnBrk="0" hangingPunct="0"/>
            <a:endParaRPr lang="ru-RU" sz="3200">
              <a:latin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4400" b="1">
                <a:latin typeface="Calibri" pitchFamily="34" charset="0"/>
                <a:cs typeface="Times New Roman" pitchFamily="18" charset="0"/>
              </a:rPr>
              <a:t>я,  они,  на,  ты</a:t>
            </a:r>
          </a:p>
          <a:p>
            <a:pPr eaLnBrk="0" hangingPunct="0"/>
            <a:r>
              <a:rPr lang="ru-RU" sz="4400" b="1">
                <a:latin typeface="Calibri" pitchFamily="34" charset="0"/>
                <a:cs typeface="Times New Roman" pitchFamily="18" charset="0"/>
              </a:rPr>
              <a:t>но,  оно,  она,  они</a:t>
            </a:r>
          </a:p>
          <a:p>
            <a:pPr eaLnBrk="0" hangingPunct="0"/>
            <a:r>
              <a:rPr lang="ru-RU" sz="4400" b="1">
                <a:latin typeface="Calibri" pitchFamily="34" charset="0"/>
                <a:cs typeface="Times New Roman" pitchFamily="18" charset="0"/>
              </a:rPr>
              <a:t>я,  Яна,  ты,  вы</a:t>
            </a:r>
          </a:p>
          <a:p>
            <a:pPr eaLnBrk="0" hangingPunct="0"/>
            <a:r>
              <a:rPr lang="ru-RU" sz="4400" b="1">
                <a:latin typeface="Calibri" pitchFamily="34" charset="0"/>
                <a:cs typeface="Times New Roman" pitchFamily="18" charset="0"/>
              </a:rPr>
              <a:t>он,  она,  они,  оно</a:t>
            </a:r>
          </a:p>
          <a:p>
            <a:pPr eaLnBrk="0" hangingPunct="0"/>
            <a:r>
              <a:rPr lang="ru-RU" sz="4400" b="1">
                <a:latin typeface="Calibri" pitchFamily="34" charset="0"/>
                <a:cs typeface="Times New Roman" pitchFamily="18" charset="0"/>
              </a:rPr>
              <a:t>мы,  я,  вы,  они</a:t>
            </a:r>
          </a:p>
          <a:p>
            <a:pPr eaLnBrk="0" hangingPunct="0"/>
            <a:r>
              <a:rPr lang="ru-RU" sz="4400" b="1">
                <a:latin typeface="Calibri" pitchFamily="34" charset="0"/>
                <a:cs typeface="Times New Roman" pitchFamily="18" charset="0"/>
              </a:rPr>
              <a:t>он,  она,  они,  мы</a:t>
            </a:r>
            <a:endParaRPr lang="ru-RU" sz="4400" b="1">
              <a:latin typeface="Calibri" pitchFamily="34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2500313" y="1928813"/>
            <a:ext cx="7715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>
                <a:latin typeface="Calibri" pitchFamily="34" charset="0"/>
                <a:cs typeface="Times New Roman" pitchFamily="18" charset="0"/>
              </a:rPr>
              <a:t>на</a:t>
            </a:r>
            <a:endParaRPr lang="ru-RU" sz="4400">
              <a:latin typeface="Arial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500063" y="2571750"/>
            <a:ext cx="79533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>
                <a:latin typeface="Calibri" pitchFamily="34" charset="0"/>
                <a:cs typeface="Times New Roman" pitchFamily="18" charset="0"/>
              </a:rPr>
              <a:t>но</a:t>
            </a:r>
            <a:endParaRPr lang="ru-RU" sz="4400">
              <a:latin typeface="Arial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143000" y="3286125"/>
            <a:ext cx="10953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>
                <a:latin typeface="Calibri" pitchFamily="34" charset="0"/>
                <a:cs typeface="Times New Roman" pitchFamily="18" charset="0"/>
              </a:rPr>
              <a:t>Яна</a:t>
            </a:r>
            <a:endParaRPr lang="ru-RU" sz="4400">
              <a:latin typeface="Arial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786063" y="3929063"/>
            <a:ext cx="110966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>
                <a:latin typeface="Calibri" pitchFamily="34" charset="0"/>
                <a:cs typeface="Times New Roman" pitchFamily="18" charset="0"/>
              </a:rPr>
              <a:t>они</a:t>
            </a:r>
            <a:endParaRPr lang="ru-RU" sz="4400">
              <a:latin typeface="Arial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4071938" y="5214938"/>
            <a:ext cx="98901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>
                <a:latin typeface="Calibri" pitchFamily="34" charset="0"/>
                <a:cs typeface="Times New Roman" pitchFamily="18" charset="0"/>
              </a:rPr>
              <a:t>мы</a:t>
            </a:r>
            <a:endParaRPr lang="ru-RU" sz="4400">
              <a:latin typeface="Arial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714500" y="4572000"/>
            <a:ext cx="46513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>
                <a:latin typeface="Calibri" pitchFamily="34" charset="0"/>
                <a:cs typeface="Times New Roman" pitchFamily="18" charset="0"/>
              </a:rPr>
              <a:t>я</a:t>
            </a:r>
            <a:endParaRPr lang="ru-RU" sz="4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0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0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9" dur="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0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2" dur="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" dur="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0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5" dur="5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" dur="5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5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0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78" dur="5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5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0" dur="5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8" grpId="0"/>
      <p:bldP spid="8" grpId="1"/>
      <p:bldP spid="9" grpId="0"/>
      <p:bldP spid="9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577975"/>
          </a:xfrm>
        </p:spPr>
        <p:txBody>
          <a:bodyPr/>
          <a:lstStyle/>
          <a:p>
            <a:r>
              <a:rPr lang="ru-RU" sz="2400" b="0"/>
              <a:t>Прослушать отрывки из стихотворений и определить, к кому обращаются поэты? В каком значении употреблено местоимение ты Некрасовым, и в каком – Исаковским?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60851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100" b="1" i="1">
                <a:latin typeface="Tahoma" pitchFamily="34" charset="0"/>
              </a:rPr>
              <a:t>Памяти Добролюбова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100" b="1" i="1">
                <a:latin typeface="Tahoma" pitchFamily="34" charset="0"/>
              </a:rPr>
              <a:t>                        Суров </a:t>
            </a:r>
            <a:r>
              <a:rPr lang="ru-RU" sz="2100" b="1" i="1">
                <a:solidFill>
                  <a:srgbClr val="FF0000"/>
                </a:solidFill>
                <a:latin typeface="Tahoma" pitchFamily="34" charset="0"/>
              </a:rPr>
              <a:t>ты</a:t>
            </a:r>
            <a:r>
              <a:rPr lang="ru-RU" sz="2100" b="1" i="1">
                <a:latin typeface="Tahoma" pitchFamily="34" charset="0"/>
              </a:rPr>
              <a:t> был, </a:t>
            </a:r>
            <a:r>
              <a:rPr lang="ru-RU" sz="2100" b="1" i="1">
                <a:solidFill>
                  <a:srgbClr val="FF0000"/>
                </a:solidFill>
                <a:latin typeface="Tahoma" pitchFamily="34" charset="0"/>
              </a:rPr>
              <a:t>ты</a:t>
            </a:r>
            <a:r>
              <a:rPr lang="ru-RU" sz="2100" b="1" i="1">
                <a:latin typeface="Tahoma" pitchFamily="34" charset="0"/>
              </a:rPr>
              <a:t> в молодые годы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100" b="1" i="1">
                <a:latin typeface="Tahoma" pitchFamily="34" charset="0"/>
              </a:rPr>
              <a:t>                         Умел рассудку страсти подчинять.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100" b="1" i="1">
                <a:latin typeface="Tahoma" pitchFamily="34" charset="0"/>
              </a:rPr>
              <a:t>                       Учил </a:t>
            </a:r>
            <a:r>
              <a:rPr lang="ru-RU" sz="2100" b="1" i="1">
                <a:solidFill>
                  <a:srgbClr val="FF0000"/>
                </a:solidFill>
                <a:latin typeface="Tahoma" pitchFamily="34" charset="0"/>
              </a:rPr>
              <a:t>ты </a:t>
            </a:r>
            <a:r>
              <a:rPr lang="ru-RU" sz="2100" b="1" i="1">
                <a:latin typeface="Tahoma" pitchFamily="34" charset="0"/>
              </a:rPr>
              <a:t>жить для славы для свободы,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100" b="1" i="1">
                <a:latin typeface="Tahoma" pitchFamily="34" charset="0"/>
              </a:rPr>
              <a:t>                       Но более учил </a:t>
            </a:r>
            <a:r>
              <a:rPr lang="ru-RU" sz="2100" b="1" i="1">
                <a:solidFill>
                  <a:srgbClr val="FF0000"/>
                </a:solidFill>
                <a:latin typeface="Tahoma" pitchFamily="34" charset="0"/>
              </a:rPr>
              <a:t>ты </a:t>
            </a:r>
            <a:r>
              <a:rPr lang="ru-RU" sz="2100" b="1" i="1">
                <a:latin typeface="Tahoma" pitchFamily="34" charset="0"/>
              </a:rPr>
              <a:t>умирать. (Н.А.Некрасов.)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100" b="1" i="1">
                <a:latin typeface="Tahoma" pitchFamily="34" charset="0"/>
              </a:rPr>
              <a:t>                         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100" b="1" i="1">
                <a:solidFill>
                  <a:srgbClr val="FF0000"/>
                </a:solidFill>
                <a:latin typeface="Tahoma" pitchFamily="34" charset="0"/>
              </a:rPr>
              <a:t>Ты </a:t>
            </a:r>
            <a:r>
              <a:rPr lang="ru-RU" sz="2100" b="1" i="1">
                <a:latin typeface="Tahoma" pitchFamily="34" charset="0"/>
              </a:rPr>
              <a:t>по стране идёшь, и нет преграды,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100" b="1" i="1">
                <a:latin typeface="Tahoma" pitchFamily="34" charset="0"/>
              </a:rPr>
              <a:t>Чтобы </a:t>
            </a:r>
            <a:r>
              <a:rPr lang="ru-RU" sz="2100" b="1" i="1">
                <a:solidFill>
                  <a:srgbClr val="FF0000"/>
                </a:solidFill>
                <a:latin typeface="Tahoma" pitchFamily="34" charset="0"/>
              </a:rPr>
              <a:t>тебя </a:t>
            </a:r>
            <a:r>
              <a:rPr lang="ru-RU" sz="2100" b="1" i="1">
                <a:latin typeface="Tahoma" pitchFamily="34" charset="0"/>
              </a:rPr>
              <a:t>остановить могла.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100" b="1" i="1">
                <a:latin typeface="Tahoma" pitchFamily="34" charset="0"/>
              </a:rPr>
              <a:t>Перед </a:t>
            </a:r>
            <a:r>
              <a:rPr lang="ru-RU" sz="2100" b="1" i="1">
                <a:solidFill>
                  <a:srgbClr val="FF0000"/>
                </a:solidFill>
                <a:latin typeface="Tahoma" pitchFamily="34" charset="0"/>
              </a:rPr>
              <a:t>тобой </a:t>
            </a:r>
            <a:r>
              <a:rPr lang="ru-RU" sz="2100" b="1" i="1">
                <a:latin typeface="Tahoma" pitchFamily="34" charset="0"/>
              </a:rPr>
              <a:t>смолкают водопады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100" b="1" i="1">
                <a:latin typeface="Tahoma" pitchFamily="34" charset="0"/>
              </a:rPr>
              <a:t>И отступает ледяная мгла.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100" b="1" i="1">
                <a:solidFill>
                  <a:srgbClr val="FF0000"/>
                </a:solidFill>
                <a:latin typeface="Tahoma" pitchFamily="34" charset="0"/>
              </a:rPr>
              <a:t>Ты</a:t>
            </a:r>
            <a:r>
              <a:rPr lang="ru-RU" sz="2100" b="1" i="1">
                <a:latin typeface="Tahoma" pitchFamily="34" charset="0"/>
              </a:rPr>
              <a:t> по стране идёшь. И все </a:t>
            </a:r>
            <a:r>
              <a:rPr lang="ru-RU" sz="2100" b="1" i="1">
                <a:solidFill>
                  <a:srgbClr val="FF0000"/>
                </a:solidFill>
                <a:latin typeface="Tahoma" pitchFamily="34" charset="0"/>
              </a:rPr>
              <a:t>твои</a:t>
            </a:r>
            <a:r>
              <a:rPr lang="ru-RU" sz="2100" b="1" i="1">
                <a:latin typeface="Tahoma" pitchFamily="34" charset="0"/>
              </a:rPr>
              <a:t> дороги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100" b="1" i="1">
                <a:latin typeface="Tahoma" pitchFamily="34" charset="0"/>
              </a:rPr>
              <a:t>Перед тобой раскрыла мать-земля.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100" b="1" i="1">
                <a:solidFill>
                  <a:srgbClr val="FF0000"/>
                </a:solidFill>
                <a:latin typeface="Tahoma" pitchFamily="34" charset="0"/>
              </a:rPr>
              <a:t>Тебе </a:t>
            </a:r>
            <a:r>
              <a:rPr lang="ru-RU" sz="2100" b="1" i="1">
                <a:latin typeface="Tahoma" pitchFamily="34" charset="0"/>
              </a:rPr>
              <a:t>коврами стелются под ноги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100" b="1" i="1">
                <a:latin typeface="Tahoma" pitchFamily="34" charset="0"/>
              </a:rPr>
              <a:t>Широкие колхозные поля… (М.Исаковский.)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3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3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3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3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3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3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39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39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39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39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39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239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39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239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/>
      <p:bldP spid="12390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Заключение</a:t>
            </a:r>
          </a:p>
        </p:txBody>
      </p:sp>
      <p:sp>
        <p:nvSpPr>
          <p:cNvPr id="22530" name="Объект 2"/>
          <p:cNvSpPr>
            <a:spLocks noGrp="1"/>
          </p:cNvSpPr>
          <p:nvPr>
            <p:ph idx="1"/>
          </p:nvPr>
        </p:nvSpPr>
        <p:spPr>
          <a:xfrm>
            <a:off x="611188" y="2349500"/>
            <a:ext cx="8229600" cy="34845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dirty="0" smtClean="0"/>
              <a:t>Какая была тема нашего занятия?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dirty="0" smtClean="0"/>
              <a:t>Может </a:t>
            </a:r>
            <a:r>
              <a:rPr lang="ru-RU" dirty="0" smtClean="0"/>
              <a:t>ли местоимение изменяться по падежам?</a:t>
            </a:r>
          </a:p>
        </p:txBody>
      </p:sp>
      <p:pic>
        <p:nvPicPr>
          <p:cNvPr id="22531" name="Picture 2" descr="C:\Users\1\Desktop\Картинки\Без названия (1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025" y="765175"/>
            <a:ext cx="189547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Заголовок 1"/>
          <p:cNvSpPr>
            <a:spLocks/>
          </p:cNvSpPr>
          <p:nvPr/>
        </p:nvSpPr>
        <p:spPr bwMode="auto">
          <a:xfrm>
            <a:off x="900113" y="5084763"/>
            <a:ext cx="7416800" cy="110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000" dirty="0"/>
              <a:t/>
            </a:r>
            <a:br>
              <a:rPr lang="ru-RU" sz="4000" dirty="0"/>
            </a:b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33375"/>
            <a:ext cx="8229600" cy="59578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400">
                <a:solidFill>
                  <a:srgbClr val="FF0000"/>
                </a:solidFill>
              </a:rPr>
              <a:t>Я</a:t>
            </a:r>
            <a:r>
              <a:rPr lang="ru-RU" sz="3400"/>
              <a:t>, </a:t>
            </a:r>
            <a:r>
              <a:rPr lang="ru-RU" sz="3400">
                <a:solidFill>
                  <a:srgbClr val="FF0000"/>
                </a:solidFill>
              </a:rPr>
              <a:t>ты</a:t>
            </a:r>
            <a:r>
              <a:rPr lang="ru-RU" sz="3400"/>
              <a:t>, </a:t>
            </a:r>
            <a:r>
              <a:rPr lang="ru-RU" sz="3400">
                <a:solidFill>
                  <a:srgbClr val="FF0000"/>
                </a:solidFill>
              </a:rPr>
              <a:t>он</a:t>
            </a:r>
            <a:r>
              <a:rPr lang="ru-RU" sz="3400"/>
              <a:t>, </a:t>
            </a:r>
            <a:r>
              <a:rPr lang="ru-RU" sz="3400">
                <a:solidFill>
                  <a:srgbClr val="FF0000"/>
                </a:solidFill>
              </a:rPr>
              <a:t>она</a:t>
            </a:r>
            <a:r>
              <a:rPr lang="ru-RU" sz="3400"/>
              <a:t>.</a:t>
            </a:r>
          </a:p>
          <a:p>
            <a:pPr>
              <a:buFont typeface="Wingdings" pitchFamily="2" charset="2"/>
              <a:buNone/>
            </a:pPr>
            <a:r>
              <a:rPr lang="ru-RU" sz="3400"/>
              <a:t>Вместе – целая страна.</a:t>
            </a:r>
          </a:p>
          <a:p>
            <a:pPr>
              <a:buFont typeface="Wingdings" pitchFamily="2" charset="2"/>
              <a:buNone/>
            </a:pPr>
            <a:r>
              <a:rPr lang="ru-RU" sz="3400"/>
              <a:t>Вместе – дружная семья.</a:t>
            </a:r>
          </a:p>
          <a:p>
            <a:pPr>
              <a:buFont typeface="Wingdings" pitchFamily="2" charset="2"/>
              <a:buNone/>
            </a:pPr>
            <a:r>
              <a:rPr lang="ru-RU" sz="3400"/>
              <a:t>В слове «</a:t>
            </a:r>
            <a:r>
              <a:rPr lang="ru-RU" sz="3400">
                <a:solidFill>
                  <a:srgbClr val="FF0000"/>
                </a:solidFill>
              </a:rPr>
              <a:t>мы</a:t>
            </a:r>
            <a:r>
              <a:rPr lang="ru-RU" sz="3400"/>
              <a:t>» - сто тысяч «</a:t>
            </a:r>
            <a:r>
              <a:rPr lang="ru-RU" sz="3400">
                <a:solidFill>
                  <a:srgbClr val="FF0000"/>
                </a:solidFill>
              </a:rPr>
              <a:t>я</a:t>
            </a:r>
            <a:r>
              <a:rPr lang="ru-RU" sz="3400"/>
              <a:t>»</a:t>
            </a:r>
          </a:p>
          <a:p>
            <a:pPr>
              <a:buFont typeface="Wingdings" pitchFamily="2" charset="2"/>
              <a:buNone/>
            </a:pPr>
            <a:r>
              <a:rPr lang="ru-RU" sz="3400"/>
              <a:t>                              (Р. Рождественский)</a:t>
            </a:r>
          </a:p>
          <a:p>
            <a:pPr>
              <a:buFont typeface="Wingdings" pitchFamily="2" charset="2"/>
              <a:buNone/>
            </a:pPr>
            <a:endParaRPr lang="ru-RU" sz="3400"/>
          </a:p>
          <a:p>
            <a:pPr>
              <a:buFont typeface="Wingdings" pitchFamily="2" charset="2"/>
              <a:buNone/>
            </a:pPr>
            <a:r>
              <a:rPr lang="ru-RU" sz="2800">
                <a:solidFill>
                  <a:srgbClr val="000099"/>
                </a:solidFill>
              </a:rPr>
              <a:t>Слов какой части речи больше всего в этом четверостишии?</a:t>
            </a:r>
          </a:p>
          <a:p>
            <a:pPr>
              <a:buFont typeface="Wingdings" pitchFamily="2" charset="2"/>
              <a:buNone/>
            </a:pPr>
            <a:r>
              <a:rPr lang="ru-RU" sz="2800">
                <a:solidFill>
                  <a:srgbClr val="000099"/>
                </a:solidFill>
              </a:rPr>
              <a:t>Когда руки бывают местоимениями?</a:t>
            </a:r>
          </a:p>
          <a:p>
            <a:pPr>
              <a:buFont typeface="Wingdings" pitchFamily="2" charset="2"/>
              <a:buNone/>
            </a:pPr>
            <a:endParaRPr lang="ru-RU" sz="280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4338" name="Picture 3" descr="C:\Users\1\Documents\img7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333375"/>
            <a:ext cx="8050212" cy="616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У всех местоимений есть число.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252095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Единственное число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Множественное число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15363" name="Picture 2" descr="C:\Users\1\Desktop\Картинки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363" y="3789363"/>
            <a:ext cx="3598862" cy="202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3" descr="C:\Users\1\Desktop\Картинки\cand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3789363"/>
            <a:ext cx="3049588" cy="202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6387" name="Picture 2" descr="C:\Users\1\Documents\img1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763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7705725" cy="1008063"/>
          </a:xfrm>
        </p:spPr>
        <p:txBody>
          <a:bodyPr/>
          <a:lstStyle/>
          <a:p>
            <a:pPr algn="ctr"/>
            <a:r>
              <a:rPr lang="ru-RU" sz="3500"/>
              <a:t>Склонение личного местоимения</a:t>
            </a:r>
            <a:br>
              <a:rPr lang="ru-RU" sz="3500"/>
            </a:br>
            <a:r>
              <a:rPr lang="ru-RU" sz="3500"/>
              <a:t>«</a:t>
            </a:r>
            <a:r>
              <a:rPr lang="ru-RU" sz="3500">
                <a:solidFill>
                  <a:srgbClr val="FF0000"/>
                </a:solidFill>
              </a:rPr>
              <a:t>Я</a:t>
            </a:r>
            <a:r>
              <a:rPr lang="ru-RU" sz="3500"/>
              <a:t>»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04250" y="5500688"/>
            <a:ext cx="82550" cy="63023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100"/>
              <a:t/>
            </a:r>
            <a:br>
              <a:rPr lang="ru-RU" sz="2100"/>
            </a:br>
            <a:endParaRPr lang="ru-RU" sz="2100"/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468313" y="1196975"/>
            <a:ext cx="3959225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800" b="1">
                <a:solidFill>
                  <a:srgbClr val="FF0000"/>
                </a:solidFill>
                <a:latin typeface="Times New Roman" pitchFamily="18" charset="0"/>
              </a:rPr>
              <a:t>Я</a:t>
            </a:r>
            <a:r>
              <a:rPr lang="ru-RU" sz="1800" b="1">
                <a:latin typeface="Times New Roman" pitchFamily="18" charset="0"/>
              </a:rPr>
              <a:t> талантлив от рождения!</a:t>
            </a:r>
          </a:p>
          <a:p>
            <a:r>
              <a:rPr lang="ru-RU" sz="1800" b="1">
                <a:latin typeface="Times New Roman" pitchFamily="18" charset="0"/>
              </a:rPr>
              <a:t>Не дурак и не простак!</a:t>
            </a:r>
          </a:p>
          <a:p>
            <a:r>
              <a:rPr lang="ru-RU" sz="1800" b="1">
                <a:latin typeface="Times New Roman" pitchFamily="18" charset="0"/>
              </a:rPr>
              <a:t>И </a:t>
            </a:r>
            <a:r>
              <a:rPr lang="ru-RU" sz="1800" b="1">
                <a:solidFill>
                  <a:srgbClr val="FF0000"/>
                </a:solidFill>
                <a:latin typeface="Times New Roman" pitchFamily="18" charset="0"/>
              </a:rPr>
              <a:t>мое</a:t>
            </a:r>
            <a:r>
              <a:rPr lang="ru-RU" sz="1800" b="1">
                <a:latin typeface="Times New Roman" pitchFamily="18" charset="0"/>
              </a:rPr>
              <a:t> местоимение</a:t>
            </a:r>
          </a:p>
          <a:p>
            <a:r>
              <a:rPr lang="ru-RU" sz="1800" b="1">
                <a:latin typeface="Times New Roman" pitchFamily="18" charset="0"/>
              </a:rPr>
              <a:t>Все вокруг склоняют так,</a:t>
            </a:r>
          </a:p>
          <a:p>
            <a:r>
              <a:rPr lang="ru-RU" sz="1800" b="1">
                <a:latin typeface="Times New Roman" pitchFamily="18" charset="0"/>
              </a:rPr>
              <a:t>Перво-наперво решительно</a:t>
            </a:r>
          </a:p>
          <a:p>
            <a:r>
              <a:rPr lang="ru-RU" sz="1800" b="1">
                <a:latin typeface="Times New Roman" pitchFamily="18" charset="0"/>
              </a:rPr>
              <a:t>Скажет </a:t>
            </a:r>
            <a:r>
              <a:rPr lang="ru-RU" sz="1800" b="1">
                <a:solidFill>
                  <a:srgbClr val="FF0000"/>
                </a:solidFill>
                <a:latin typeface="Times New Roman" pitchFamily="18" charset="0"/>
              </a:rPr>
              <a:t>вам</a:t>
            </a:r>
            <a:r>
              <a:rPr lang="ru-RU" sz="1800" b="1">
                <a:latin typeface="Times New Roman" pitchFamily="18" charset="0"/>
              </a:rPr>
              <a:t> семья </a:t>
            </a:r>
            <a:r>
              <a:rPr lang="ru-RU" sz="1800" b="1">
                <a:solidFill>
                  <a:srgbClr val="FF0000"/>
                </a:solidFill>
                <a:latin typeface="Times New Roman" pitchFamily="18" charset="0"/>
              </a:rPr>
              <a:t>моя</a:t>
            </a:r>
            <a:r>
              <a:rPr lang="ru-RU" sz="1800" b="1">
                <a:latin typeface="Times New Roman" pitchFamily="18" charset="0"/>
              </a:rPr>
              <a:t>,</a:t>
            </a:r>
          </a:p>
          <a:p>
            <a:r>
              <a:rPr lang="ru-RU" sz="1800" b="1">
                <a:latin typeface="Times New Roman" pitchFamily="18" charset="0"/>
              </a:rPr>
              <a:t>Что, конечно,</a:t>
            </a:r>
          </a:p>
          <a:p>
            <a:r>
              <a:rPr lang="ru-RU" sz="1800" b="1">
                <a:latin typeface="Times New Roman" pitchFamily="18" charset="0"/>
              </a:rPr>
              <a:t>Именительный –</a:t>
            </a:r>
          </a:p>
          <a:p>
            <a:r>
              <a:rPr lang="ru-RU" sz="1800" b="1">
                <a:latin typeface="Times New Roman" pitchFamily="18" charset="0"/>
              </a:rPr>
              <a:t>Это </a:t>
            </a:r>
            <a:r>
              <a:rPr lang="ru-RU" sz="1800" b="1">
                <a:solidFill>
                  <a:srgbClr val="FF0000"/>
                </a:solidFill>
                <a:latin typeface="Times New Roman" pitchFamily="18" charset="0"/>
              </a:rPr>
              <a:t>Я</a:t>
            </a:r>
            <a:r>
              <a:rPr lang="ru-RU" sz="1800" b="1">
                <a:latin typeface="Times New Roman" pitchFamily="18" charset="0"/>
              </a:rPr>
              <a:t> и только </a:t>
            </a:r>
            <a:r>
              <a:rPr lang="ru-RU" sz="1800" b="1">
                <a:solidFill>
                  <a:srgbClr val="FF0000"/>
                </a:solidFill>
                <a:latin typeface="Times New Roman" pitchFamily="18" charset="0"/>
              </a:rPr>
              <a:t>Я</a:t>
            </a:r>
            <a:r>
              <a:rPr lang="ru-RU" sz="1800" b="1">
                <a:latin typeface="Times New Roman" pitchFamily="18" charset="0"/>
              </a:rPr>
              <a:t>!</a:t>
            </a:r>
          </a:p>
          <a:p>
            <a:r>
              <a:rPr lang="ru-RU" sz="1800" b="1">
                <a:latin typeface="Times New Roman" pitchFamily="18" charset="0"/>
              </a:rPr>
              <a:t>Мать склонилась умилительно,</a:t>
            </a:r>
          </a:p>
          <a:p>
            <a:r>
              <a:rPr lang="ru-RU" sz="1800" b="1">
                <a:latin typeface="Times New Roman" pitchFamily="18" charset="0"/>
              </a:rPr>
              <a:t>А за </a:t>
            </a:r>
            <a:r>
              <a:rPr lang="ru-RU" sz="1800" b="1">
                <a:solidFill>
                  <a:srgbClr val="FF0000"/>
                </a:solidFill>
                <a:latin typeface="Times New Roman" pitchFamily="18" charset="0"/>
              </a:rPr>
              <a:t>ней</a:t>
            </a:r>
            <a:r>
              <a:rPr lang="ru-RU" sz="1800" b="1">
                <a:latin typeface="Times New Roman" pitchFamily="18" charset="0"/>
              </a:rPr>
              <a:t> и вся родня.</a:t>
            </a:r>
          </a:p>
          <a:p>
            <a:r>
              <a:rPr lang="ru-RU" sz="1800" b="1">
                <a:latin typeface="Times New Roman" pitchFamily="18" charset="0"/>
              </a:rPr>
              <a:t>И не зря. Падеж </a:t>
            </a:r>
          </a:p>
          <a:p>
            <a:r>
              <a:rPr lang="ru-RU" sz="1800" b="1">
                <a:latin typeface="Times New Roman" pitchFamily="18" charset="0"/>
              </a:rPr>
              <a:t>Родительный</a:t>
            </a:r>
          </a:p>
          <a:p>
            <a:r>
              <a:rPr lang="ru-RU" sz="1800" b="1">
                <a:latin typeface="Times New Roman" pitchFamily="18" charset="0"/>
              </a:rPr>
              <a:t>Для кого? А для </a:t>
            </a:r>
            <a:r>
              <a:rPr lang="ru-RU" sz="1800" b="1">
                <a:solidFill>
                  <a:srgbClr val="FF0000"/>
                </a:solidFill>
                <a:latin typeface="Times New Roman" pitchFamily="18" charset="0"/>
              </a:rPr>
              <a:t>Меня</a:t>
            </a:r>
            <a:r>
              <a:rPr lang="ru-RU" sz="1800" b="1">
                <a:latin typeface="Times New Roman" pitchFamily="18" charset="0"/>
              </a:rPr>
              <a:t>;</a:t>
            </a:r>
          </a:p>
          <a:p>
            <a:r>
              <a:rPr lang="ru-RU" sz="1800" b="1">
                <a:latin typeface="Times New Roman" pitchFamily="18" charset="0"/>
              </a:rPr>
              <a:t>Все заботятся старательно</a:t>
            </a:r>
          </a:p>
          <a:p>
            <a:r>
              <a:rPr lang="ru-RU" sz="1800" b="1">
                <a:latin typeface="Times New Roman" pitchFamily="18" charset="0"/>
              </a:rPr>
              <a:t>И заслуженно вполне</a:t>
            </a:r>
          </a:p>
          <a:p>
            <a:r>
              <a:rPr lang="ru-RU" sz="1800" b="1">
                <a:latin typeface="Times New Roman" pitchFamily="18" charset="0"/>
              </a:rPr>
              <a:t>И дают подарки.</a:t>
            </a:r>
          </a:p>
          <a:p>
            <a:r>
              <a:rPr lang="ru-RU" sz="1800" b="1">
                <a:latin typeface="Times New Roman" pitchFamily="18" charset="0"/>
              </a:rPr>
              <a:t>Дательный –</a:t>
            </a:r>
          </a:p>
        </p:txBody>
      </p:sp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4427538" y="1268413"/>
            <a:ext cx="4321175" cy="476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800" b="1">
                <a:latin typeface="Times New Roman" pitchFamily="18" charset="0"/>
              </a:rPr>
              <a:t>Это значит – только </a:t>
            </a:r>
            <a:r>
              <a:rPr lang="ru-RU" sz="1800" b="1">
                <a:solidFill>
                  <a:srgbClr val="FF0000"/>
                </a:solidFill>
                <a:latin typeface="Times New Roman" pitchFamily="18" charset="0"/>
              </a:rPr>
              <a:t>Мне</a:t>
            </a:r>
            <a:r>
              <a:rPr lang="ru-RU" sz="1800" b="1">
                <a:latin typeface="Times New Roman" pitchFamily="18" charset="0"/>
              </a:rPr>
              <a:t>!</a:t>
            </a:r>
          </a:p>
          <a:p>
            <a:r>
              <a:rPr lang="ru-RU" sz="1800" b="1">
                <a:latin typeface="Times New Roman" pitchFamily="18" charset="0"/>
              </a:rPr>
              <a:t>Не смотрите подозрительно,</a:t>
            </a:r>
          </a:p>
          <a:p>
            <a:r>
              <a:rPr lang="ru-RU" sz="1800" b="1">
                <a:latin typeface="Times New Roman" pitchFamily="18" charset="0"/>
              </a:rPr>
              <a:t>У </a:t>
            </a:r>
            <a:r>
              <a:rPr lang="ru-RU" sz="1800" b="1">
                <a:solidFill>
                  <a:srgbClr val="FF0000"/>
                </a:solidFill>
                <a:latin typeface="Times New Roman" pitchFamily="18" charset="0"/>
              </a:rPr>
              <a:t>меня</a:t>
            </a:r>
            <a:r>
              <a:rPr lang="ru-RU" sz="1800" b="1">
                <a:latin typeface="Times New Roman" pitchFamily="18" charset="0"/>
              </a:rPr>
              <a:t> родня – броня!</a:t>
            </a:r>
          </a:p>
          <a:p>
            <a:r>
              <a:rPr lang="ru-RU" sz="1800" b="1">
                <a:latin typeface="Times New Roman" pitchFamily="18" charset="0"/>
              </a:rPr>
              <a:t>И запомните:</a:t>
            </a:r>
          </a:p>
          <a:p>
            <a:r>
              <a:rPr lang="ru-RU" sz="1800" b="1">
                <a:latin typeface="Times New Roman" pitchFamily="18" charset="0"/>
              </a:rPr>
              <a:t>Винительный</a:t>
            </a:r>
          </a:p>
          <a:p>
            <a:r>
              <a:rPr lang="ru-RU" sz="1800" b="1">
                <a:latin typeface="Times New Roman" pitchFamily="18" charset="0"/>
              </a:rPr>
              <a:t>Не касается </a:t>
            </a:r>
            <a:r>
              <a:rPr lang="ru-RU" sz="1800" b="1">
                <a:solidFill>
                  <a:srgbClr val="FF0000"/>
                </a:solidFill>
                <a:latin typeface="Times New Roman" pitchFamily="18" charset="0"/>
              </a:rPr>
              <a:t>Меня</a:t>
            </a:r>
            <a:r>
              <a:rPr lang="ru-RU" sz="1800" b="1">
                <a:latin typeface="Times New Roman" pitchFamily="18" charset="0"/>
              </a:rPr>
              <a:t>!</a:t>
            </a:r>
          </a:p>
          <a:p>
            <a:r>
              <a:rPr lang="ru-RU" sz="1800" b="1">
                <a:latin typeface="Times New Roman" pitchFamily="18" charset="0"/>
              </a:rPr>
              <a:t>Жизнь легка и упоительна</a:t>
            </a:r>
          </a:p>
          <a:p>
            <a:r>
              <a:rPr lang="ru-RU" sz="1800" b="1">
                <a:latin typeface="Times New Roman" pitchFamily="18" charset="0"/>
              </a:rPr>
              <a:t>За родительской спиной!..</a:t>
            </a:r>
          </a:p>
          <a:p>
            <a:r>
              <a:rPr lang="ru-RU" sz="1800" b="1">
                <a:latin typeface="Times New Roman" pitchFamily="18" charset="0"/>
              </a:rPr>
              <a:t>Нет, друзья, падеж</a:t>
            </a:r>
          </a:p>
          <a:p>
            <a:r>
              <a:rPr lang="ru-RU" sz="1800" b="1">
                <a:latin typeface="Times New Roman" pitchFamily="18" charset="0"/>
              </a:rPr>
              <a:t>Творительный</a:t>
            </a:r>
          </a:p>
          <a:p>
            <a:r>
              <a:rPr lang="ru-RU" sz="1800" b="1">
                <a:latin typeface="Times New Roman" pitchFamily="18" charset="0"/>
              </a:rPr>
              <a:t>Сотворен совсем не </a:t>
            </a:r>
            <a:r>
              <a:rPr lang="ru-RU" sz="1800" b="1">
                <a:solidFill>
                  <a:srgbClr val="FF0000"/>
                </a:solidFill>
                <a:latin typeface="Times New Roman" pitchFamily="18" charset="0"/>
              </a:rPr>
              <a:t>Мной</a:t>
            </a:r>
            <a:r>
              <a:rPr lang="ru-RU" sz="1800" b="1">
                <a:latin typeface="Times New Roman" pitchFamily="18" charset="0"/>
              </a:rPr>
              <a:t>!</a:t>
            </a:r>
          </a:p>
          <a:p>
            <a:r>
              <a:rPr lang="ru-RU" sz="1800" b="1">
                <a:latin typeface="Times New Roman" pitchFamily="18" charset="0"/>
              </a:rPr>
              <a:t>Ждете, видимо,</a:t>
            </a:r>
          </a:p>
          <a:p>
            <a:r>
              <a:rPr lang="ru-RU" sz="1800" b="1">
                <a:latin typeface="Times New Roman" pitchFamily="18" charset="0"/>
              </a:rPr>
              <a:t>Предложного?</a:t>
            </a:r>
          </a:p>
          <a:p>
            <a:r>
              <a:rPr lang="ru-RU" sz="1800" b="1">
                <a:latin typeface="Times New Roman" pitchFamily="18" charset="0"/>
              </a:rPr>
              <a:t>Новых данных обо </a:t>
            </a:r>
            <a:r>
              <a:rPr lang="ru-RU" sz="1800" b="1">
                <a:solidFill>
                  <a:srgbClr val="FF0000"/>
                </a:solidFill>
                <a:latin typeface="Times New Roman" pitchFamily="18" charset="0"/>
              </a:rPr>
              <a:t>Мне</a:t>
            </a:r>
            <a:r>
              <a:rPr lang="ru-RU" sz="1800" b="1">
                <a:latin typeface="Times New Roman" pitchFamily="18" charset="0"/>
              </a:rPr>
              <a:t>?</a:t>
            </a:r>
          </a:p>
          <a:p>
            <a:r>
              <a:rPr lang="ru-RU" sz="1800" b="1">
                <a:latin typeface="Times New Roman" pitchFamily="18" charset="0"/>
              </a:rPr>
              <a:t>Не просите невозможного,</a:t>
            </a:r>
          </a:p>
          <a:p>
            <a:r>
              <a:rPr lang="ru-RU" sz="1800" b="1">
                <a:latin typeface="Times New Roman" pitchFamily="18" charset="0"/>
              </a:rPr>
              <a:t>Хватит с вас и так вполне.</a:t>
            </a:r>
          </a:p>
          <a:p>
            <a:r>
              <a:rPr lang="ru-RU" sz="1800" b="1">
                <a:latin typeface="Times New Roman" pitchFamily="18" charset="0"/>
              </a:rPr>
              <a:t>                                           (М. Раскатов.)</a:t>
            </a:r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519113" y="6329363"/>
            <a:ext cx="7292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800" b="1"/>
              <a:t>Выпиши местоимения вместе с падежом.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/>
      <p:bldP spid="1136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0788" cy="1143000"/>
          </a:xfrm>
        </p:spPr>
        <p:txBody>
          <a:bodyPr/>
          <a:lstStyle/>
          <a:p>
            <a:pPr eaLnBrk="1" hangingPunct="1"/>
            <a:r>
              <a:rPr lang="ru-RU" sz="2800" smtClean="0"/>
              <a:t>Найди в тексте местоимения 1го лица</a:t>
            </a:r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z="3600" smtClean="0"/>
              <a:t>Я сижу на речке, ловлю рыб. Вокруг меня носятся комары. Ко мне на удочку присела стрекоза. Стрекоза повела глазищами и смотрит на меня. Вдруг сорвалась стрекоза, скользнула надо мной. Послышался какой-то щелчок, и на мне оказалось блестящее комариное крылышко. Это стрекоза на лету комара сцапала.</a:t>
            </a:r>
          </a:p>
        </p:txBody>
      </p:sp>
      <p:pic>
        <p:nvPicPr>
          <p:cNvPr id="19459" name="Picture 3" descr="C:\Users\1\Desktop\Картинки\Без названия (1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333375"/>
            <a:ext cx="1584325" cy="105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Соедини слова в предложение</a:t>
            </a:r>
          </a:p>
        </p:txBody>
      </p:sp>
      <p:sp>
        <p:nvSpPr>
          <p:cNvPr id="2048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Пошли, с, гулять, нами.</a:t>
            </a:r>
          </a:p>
          <a:p>
            <a:pPr eaLnBrk="1" hangingPunct="1"/>
            <a:r>
              <a:rPr lang="ru-RU" sz="4000" smtClean="0"/>
              <a:t>Я, столовую, сходил, уже, в.</a:t>
            </a:r>
          </a:p>
          <a:p>
            <a:pPr eaLnBrk="1" hangingPunct="1"/>
            <a:r>
              <a:rPr lang="ru-RU" sz="4000" smtClean="0"/>
              <a:t>Хотят, со, дружить, мной, все.</a:t>
            </a:r>
          </a:p>
          <a:p>
            <a:pPr eaLnBrk="1" hangingPunct="1"/>
            <a:r>
              <a:rPr lang="ru-RU" sz="4000" smtClean="0"/>
              <a:t>Вечером, с, гулять, пойдём, сестрой, мы.</a:t>
            </a:r>
          </a:p>
          <a:p>
            <a:pPr eaLnBrk="1" hangingPunct="1"/>
            <a:r>
              <a:rPr lang="ru-RU" sz="4000" smtClean="0"/>
              <a:t>Видел, на, вчера, вас, остановке, я.</a:t>
            </a:r>
          </a:p>
        </p:txBody>
      </p:sp>
      <p:pic>
        <p:nvPicPr>
          <p:cNvPr id="20483" name="Picture 2" descr="C:\Users\1\Desktop\Картинки\19510281_10209113018448092_4688051914013292374_n-e15122470707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1146175"/>
            <a:ext cx="1871662" cy="134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Найди в предложениях местоимения, назови лицо</a:t>
            </a:r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3633787"/>
          </a:xfrm>
        </p:spPr>
        <p:txBody>
          <a:bodyPr/>
          <a:lstStyle/>
          <a:p>
            <a:pPr eaLnBrk="1" hangingPunct="1"/>
            <a:r>
              <a:rPr lang="ru-RU" sz="4400" smtClean="0"/>
              <a:t>Ты скажешь курице, а она всей улице.</a:t>
            </a:r>
          </a:p>
          <a:p>
            <a:pPr eaLnBrk="1" hangingPunct="1"/>
            <a:r>
              <a:rPr lang="ru-RU" sz="4400" smtClean="0"/>
              <a:t>Не хвали себя сам, пусть тебя народ похвалит.</a:t>
            </a:r>
          </a:p>
          <a:p>
            <a:pPr eaLnBrk="1" hangingPunct="1"/>
            <a:r>
              <a:rPr lang="ru-RU" sz="4400" smtClean="0"/>
              <a:t>Мы бьём исправно каждый час, а вы, друзья, не бейте нас. (ч_с_)</a:t>
            </a:r>
          </a:p>
        </p:txBody>
      </p:sp>
      <p:pic>
        <p:nvPicPr>
          <p:cNvPr id="21507" name="Picture 2" descr="C:\Users\1\Desktop\Картинки\Безымянный_3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5300663"/>
            <a:ext cx="1736725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498</Words>
  <Application>Microsoft Office PowerPoint</Application>
  <PresentationFormat>Экран (4:3)</PresentationFormat>
  <Paragraphs>103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 </vt:lpstr>
      <vt:lpstr>Слайд 2</vt:lpstr>
      <vt:lpstr>Слайд 3</vt:lpstr>
      <vt:lpstr>У всех местоимений есть число.</vt:lpstr>
      <vt:lpstr>Слайд 5</vt:lpstr>
      <vt:lpstr>Склонение личного местоимения «Я»</vt:lpstr>
      <vt:lpstr>Найди в тексте местоимения 1го лица</vt:lpstr>
      <vt:lpstr>Соедини слова в предложение</vt:lpstr>
      <vt:lpstr>Найди в предложениях местоимения, назови лицо</vt:lpstr>
      <vt:lpstr>Исправь ошибки :</vt:lpstr>
      <vt:lpstr>Слайд 11</vt:lpstr>
      <vt:lpstr>Прослушать отрывки из стихотворений и определить, к кому обращаются поэты? В каком значении употреблено местоимение ты Некрасовым, и в каком – Исаковским?</vt:lpstr>
      <vt:lpstr>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эж</dc:title>
  <dc:creator>1</dc:creator>
  <cp:lastModifiedBy>Пользователь</cp:lastModifiedBy>
  <cp:revision>8</cp:revision>
  <dcterms:created xsi:type="dcterms:W3CDTF">2019-01-20T21:53:31Z</dcterms:created>
  <dcterms:modified xsi:type="dcterms:W3CDTF">2020-04-09T17:28:11Z</dcterms:modified>
</cp:coreProperties>
</file>