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857" r:id="rId3"/>
    <p:sldId id="828" r:id="rId4"/>
    <p:sldId id="916" r:id="rId5"/>
    <p:sldId id="917" r:id="rId6"/>
    <p:sldId id="918" r:id="rId7"/>
    <p:sldId id="265" r:id="rId8"/>
    <p:sldId id="919" r:id="rId9"/>
    <p:sldId id="914" r:id="rId10"/>
    <p:sldId id="920" r:id="rId11"/>
    <p:sldId id="921" r:id="rId12"/>
    <p:sldId id="900" r:id="rId13"/>
    <p:sldId id="922" r:id="rId14"/>
    <p:sldId id="923" r:id="rId15"/>
    <p:sldId id="901" r:id="rId16"/>
    <p:sldId id="924" r:id="rId17"/>
    <p:sldId id="887" r:id="rId18"/>
    <p:sldId id="425" r:id="rId19"/>
    <p:sldId id="3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FFCCFF"/>
    <a:srgbClr val="00FF00"/>
    <a:srgbClr val="00CCFF"/>
    <a:srgbClr val="FFFFAB"/>
    <a:srgbClr val="FF00FF"/>
    <a:srgbClr val="009900"/>
    <a:srgbClr val="FF33CC"/>
    <a:srgbClr val="A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364E6-2324-4C3D-805A-381A8292971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A5751-4FA7-4881-BBD8-640A0A4F0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79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5751-4FA7-4881-BBD8-640A0A4F029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22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8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22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15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9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55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35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1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32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8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7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09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7C27-C916-4B31-A8B2-0DA97D257EE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35CE-6092-4F18-9826-F31ADFD5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истратор\Desktop\pora_v_shkolu-shablon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13285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mtClean="0"/>
              <a:t>Приём </a:t>
            </a:r>
            <a:r>
              <a:rPr lang="ru-RU" sz="4800" dirty="0" smtClean="0"/>
              <a:t>сложения однозначных чисел с переходом через десяток.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2051" y="1052736"/>
            <a:ext cx="33343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Урок </a:t>
            </a:r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1</a:t>
            </a:r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05</a:t>
            </a:r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  <a:endParaRPr lang="ru-RU" sz="6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4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en\Desktop\схемы\сканир\сканир\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0" t="15022" r="2377" b="45930"/>
          <a:stretch/>
        </p:blipFill>
        <p:spPr bwMode="auto">
          <a:xfrm>
            <a:off x="323528" y="301425"/>
            <a:ext cx="8496944" cy="627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http://cdn5.dibujos.net/dibujos/pintados/201311/numero-5-letras-y-numeros-numeros-pintado-por-johananita-98060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9" r="18829"/>
          <a:stretch/>
        </p:blipFill>
        <p:spPr bwMode="auto">
          <a:xfrm>
            <a:off x="7092280" y="4570246"/>
            <a:ext cx="1835696" cy="218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5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9235" y="260648"/>
            <a:ext cx="2637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Вывод.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323" y="1181546"/>
            <a:ext cx="82641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A8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Чтобы </a:t>
            </a:r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A8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прибавить с переходом через десяток –</a:t>
            </a:r>
            <a:endParaRPr lang="ru-RU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A8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A8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sydologie.com/wp-content/uploads/2014/05/diversifier-pedagogie-cafe-du-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50216" y1="20563" x2="55195" y2="49134"/>
                        <a14:foregroundMark x1="68182" y1="24459" x2="50649" y2="39827"/>
                        <a14:foregroundMark x1="47403" y1="21429" x2="50649" y2="30519"/>
                        <a14:foregroundMark x1="3247" y1="5628" x2="3247" y2="5628"/>
                        <a14:foregroundMark x1="1948" y1="4113" x2="1948" y2="4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522" y="4797152"/>
            <a:ext cx="2067966" cy="206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3" y="2472747"/>
            <a:ext cx="8369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1.Сначала прибавим столько,</a:t>
            </a:r>
          </a:p>
          <a:p>
            <a:r>
              <a:rPr lang="ru-RU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чтобы получилось 10</a:t>
            </a:r>
            <a:r>
              <a:rPr lang="ru-RU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A8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3717032"/>
            <a:ext cx="8434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2. Вспомним состав второго </a:t>
            </a:r>
          </a:p>
          <a:p>
            <a:r>
              <a:rPr lang="ru-RU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слагаемого и прибавим остальное.</a:t>
            </a:r>
          </a:p>
        </p:txBody>
      </p:sp>
    </p:spTree>
    <p:extLst>
      <p:ext uri="{BB962C8B-B14F-4D97-AF65-F5344CB8AC3E}">
        <p14:creationId xmlns:p14="http://schemas.microsoft.com/office/powerpoint/2010/main" xmlns="" val="22310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9775" y="692696"/>
            <a:ext cx="60195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в тетради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4" name="Picture 4" descr="http://www.gradebook.org/images/englishparagra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42568" y1="23374" x2="55405" y2="15650"/>
                        <a14:foregroundMark x1="28885" y1="44309" x2="65034" y2="59756"/>
                        <a14:foregroundMark x1="22804" y1="50407" x2="70946" y2="75407"/>
                        <a14:foregroundMark x1="44932" y1="72154" x2="77196" y2="79065"/>
                        <a14:foregroundMark x1="96115" y1="63211" x2="67399" y2="92886"/>
                        <a14:foregroundMark x1="71115" y1="63211" x2="59966" y2="84553"/>
                        <a14:foregroundMark x1="94257" y1="74593" x2="61318" y2="98577"/>
                        <a14:foregroundMark x1="66047" y1="88211" x2="5236" y2="94919"/>
                        <a14:foregroundMark x1="31081" y1="94512" x2="64189" y2="93496"/>
                        <a14:foregroundMark x1="30236" y1="56707" x2="30068" y2="73171"/>
                        <a14:foregroundMark x1="50676" y1="1829" x2="67399" y2="22154"/>
                        <a14:foregroundMark x1="46284" y1="7317" x2="60642" y2="17683"/>
                        <a14:foregroundMark x1="71453" y1="96748" x2="71453" y2="96748"/>
                        <a14:backgroundMark x1="99155" y1="71138" x2="99155" y2="71138"/>
                        <a14:backgroundMark x1="2534" y1="98780" x2="70439" y2="98374"/>
                        <a14:backgroundMark x1="61993" y1="97154" x2="61993" y2="97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16026"/>
            <a:ext cx="6096571" cy="505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84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6912768" cy="707886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Первичное закрепление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076" y="1412776"/>
            <a:ext cx="4601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9 + 5 = 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076" y="2619597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9 + 1 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4320" y="2619596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+ 4 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611732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= 14 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65340" y="1412775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14 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7975" y="3861048"/>
            <a:ext cx="4601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8 + 4 = </a:t>
            </a:r>
            <a:endParaRPr lang="ru-RU" sz="8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7975" y="5013176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80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2 </a:t>
            </a:r>
            <a:endParaRPr lang="ru-RU" sz="8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11720" y="5013176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+ 2 </a:t>
            </a:r>
            <a:endParaRPr lang="ru-RU" sz="8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5013175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= 12 </a:t>
            </a:r>
            <a:endParaRPr lang="ru-RU" sz="8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65340" y="3868439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12 </a:t>
            </a:r>
            <a:endParaRPr lang="ru-RU" sz="8000" dirty="0"/>
          </a:p>
        </p:txBody>
      </p:sp>
      <p:pic>
        <p:nvPicPr>
          <p:cNvPr id="13" name="Picture 5" descr="http://cdn5.dibujos.net/dibujos/pintados/201311/numero-5-letras-y-numeros-numeros-pintado-por-johananita-9806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9" r="18829"/>
          <a:stretch/>
        </p:blipFill>
        <p:spPr bwMode="auto">
          <a:xfrm>
            <a:off x="6469192" y="3157466"/>
            <a:ext cx="2674808" cy="3178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9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6912768" cy="707886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Первичное закрепление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076" y="1412776"/>
            <a:ext cx="4601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7 + 4 = 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076" y="2619597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80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3 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4320" y="2619596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+ 1 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611732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= 11 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65340" y="1412775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11 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7975" y="3861048"/>
            <a:ext cx="4601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80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80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= </a:t>
            </a:r>
            <a:endParaRPr lang="ru-RU" sz="8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7975" y="5013176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80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+ 4</a:t>
            </a:r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11720" y="5013176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+ 4 </a:t>
            </a:r>
            <a:endParaRPr lang="ru-RU" sz="8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5013175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= 14 </a:t>
            </a:r>
            <a:endParaRPr lang="ru-RU" sz="8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65340" y="3868439"/>
            <a:ext cx="434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14 </a:t>
            </a:r>
            <a:endParaRPr lang="ru-RU" sz="8000" dirty="0"/>
          </a:p>
        </p:txBody>
      </p:sp>
      <p:pic>
        <p:nvPicPr>
          <p:cNvPr id="13" name="Picture 5" descr="http://cdn5.dibujos.net/dibujos/pintados/201311/numero-5-letras-y-numeros-numeros-pintado-por-johananita-9806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9" r="18829"/>
          <a:stretch/>
        </p:blipFill>
        <p:spPr bwMode="auto">
          <a:xfrm>
            <a:off x="6469192" y="3157466"/>
            <a:ext cx="2674808" cy="3178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0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diza-74.ucoz.ru/_bl/203/09311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9352"/>
            <a:ext cx="6480720" cy="46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.depositphotos.com/1001009/4500/v/950/depositphotos_45007825-Schoolgirl-writes-on-the-blackboa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7917" y1="94135" x2="67917" y2="94135"/>
                        <a14:foregroundMark x1="73021" y1="94428" x2="73021" y2="94428"/>
                        <a14:foregroundMark x1="66042" y1="16716" x2="66042" y2="16716"/>
                        <a14:foregroundMark x1="65000" y1="19062" x2="65000" y2="19062"/>
                        <a14:backgroundMark x1="41875" y1="7136" x2="20625" y2="72239"/>
                        <a14:backgroundMark x1="36979" y1="62757" x2="49375" y2="69306"/>
                        <a14:backgroundMark x1="56979" y1="10948" x2="31146" y2="55718"/>
                        <a14:backgroundMark x1="49792" y1="31476" x2="35625" y2="63148"/>
                        <a14:backgroundMark x1="47813" y1="61486" x2="58854" y2="65298"/>
                        <a14:backgroundMark x1="51354" y1="34604" x2="56042" y2="44184"/>
                        <a14:backgroundMark x1="56771" y1="45650" x2="58542" y2="50342"/>
                        <a14:backgroundMark x1="44375" y1="56403" x2="49375" y2="60313"/>
                        <a14:backgroundMark x1="53333" y1="61584" x2="58750" y2="64027"/>
                        <a14:backgroundMark x1="62083" y1="50733" x2="62083" y2="50733"/>
                        <a14:backgroundMark x1="61250" y1="13685" x2="61250" y2="13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72" t="13952"/>
          <a:stretch/>
        </p:blipFill>
        <p:spPr bwMode="auto">
          <a:xfrm>
            <a:off x="5508104" y="1132643"/>
            <a:ext cx="3497595" cy="573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1484784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Стр.64,</a:t>
            </a:r>
          </a:p>
          <a:p>
            <a:pPr algn="ctr"/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№3.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413" y="260648"/>
            <a:ext cx="4113571" cy="707886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Работа у доски.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8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332656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№3. 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34839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Кольца – 10б.  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823" y="1513859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Турник – ? на 1б. м.  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171636" y="2061357"/>
            <a:ext cx="360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84076" y="1777135"/>
            <a:ext cx="360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016496" y="1340768"/>
            <a:ext cx="0" cy="4363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995936" y="1340768"/>
            <a:ext cx="10481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/>
          <p:cNvSpPr/>
          <p:nvPr/>
        </p:nvSpPr>
        <p:spPr>
          <a:xfrm>
            <a:off x="5220072" y="917431"/>
            <a:ext cx="360040" cy="1071409"/>
          </a:xfrm>
          <a:prstGeom prst="rightBrace">
            <a:avLst>
              <a:gd name="adj1" fmla="val 2989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02543" y="1149682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55776" y="2040872"/>
            <a:ext cx="360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671520" y="1700808"/>
            <a:ext cx="360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71520" y="1806246"/>
            <a:ext cx="360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56756" y="234888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1). 10 – 1  = 9 (б.)  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756" y="2933655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2). 10 + 9 = 19 (б.)  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89937" y="3428998"/>
            <a:ext cx="618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Ответ: 19 баллов всего.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dutsadok.com.ua/clipart/ljudi/229852-Royalty-Fr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537176"/>
            <a:ext cx="2596551" cy="30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://cdn5.dibujos.net/dibujos/pintados/201311/numero-5-letras-y-numeros-numeros-pintado-por-johananita-98060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9" r="18829"/>
          <a:stretch/>
        </p:blipFill>
        <p:spPr bwMode="auto">
          <a:xfrm>
            <a:off x="6876256" y="4032982"/>
            <a:ext cx="2267744" cy="269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7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5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2808312" cy="707886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Рефлексия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310" y="1196752"/>
            <a:ext cx="5231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18 – 10 + 2 =</a:t>
            </a:r>
            <a:endParaRPr lang="ru-RU" sz="6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52750" y="1182988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2270" y="1106045"/>
            <a:ext cx="370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931" y="2171787"/>
            <a:ext cx="5231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16 – 6 + 7 =</a:t>
            </a:r>
            <a:endParaRPr lang="ru-RU" sz="6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67644" y="2066131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2143074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17</a:t>
            </a:r>
            <a:endParaRPr lang="ru-RU" sz="6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5931" y="3158737"/>
            <a:ext cx="5231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8 + 4 – 2  =</a:t>
            </a:r>
            <a:endParaRPr lang="ru-RU" sz="6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07736" y="2895062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3158736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dirty="0"/>
          </a:p>
        </p:txBody>
      </p:sp>
      <p:pic>
        <p:nvPicPr>
          <p:cNvPr id="22" name="Picture 5" descr="http://cdn5.dibujos.net/dibujos/pintados/201311/numero-5-letras-y-numeros-numeros-pintado-por-johananita-9806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9" r="18829"/>
          <a:stretch/>
        </p:blipFill>
        <p:spPr bwMode="auto">
          <a:xfrm>
            <a:off x="6804248" y="3861048"/>
            <a:ext cx="2267744" cy="269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49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5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nachalo4ka.ru/wp-content/uploads/2014/08/shkolnaya-doska-zelena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819" y="188639"/>
            <a:ext cx="7795344" cy="501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115" y="570906"/>
            <a:ext cx="6768752" cy="424847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http://s4.pic4you.ru/y2014/08-13/12216/45439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449" y="1074266"/>
            <a:ext cx="3600400" cy="565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63688" y="476672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Какие примеры мы учились сегодня решать?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Какое правило применяли при вычислении?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830417"/>
            <a:ext cx="4957280" cy="707886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Подведение итогов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1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2.bp.blogspot.com/-fQpwEc3cgbw/TWKDsdKOsSI/AAAAAAAAA7Q/ztxJedtw62c/s1600/clas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17" y="332656"/>
            <a:ext cx="6108910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лыбающееся лицо 2"/>
          <p:cNvSpPr/>
          <p:nvPr/>
        </p:nvSpPr>
        <p:spPr bwMode="auto">
          <a:xfrm>
            <a:off x="4932040" y="1340768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23C90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600">
              <a:latin typeface="Arial" charset="0"/>
              <a:ea typeface="MS Gothic" charset="-128"/>
            </a:endParaRPr>
          </a:p>
        </p:txBody>
      </p:sp>
      <p:sp>
        <p:nvSpPr>
          <p:cNvPr id="4" name="Улыбающееся лицо 3"/>
          <p:cNvSpPr/>
          <p:nvPr/>
        </p:nvSpPr>
        <p:spPr bwMode="auto">
          <a:xfrm>
            <a:off x="3563888" y="188640"/>
            <a:ext cx="576064" cy="51476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600">
              <a:latin typeface="Arial" charset="0"/>
              <a:ea typeface="MS Gothic" charset="-128"/>
            </a:endParaRPr>
          </a:p>
        </p:txBody>
      </p:sp>
      <p:sp>
        <p:nvSpPr>
          <p:cNvPr id="5" name="Улыбающееся лицо 4"/>
          <p:cNvSpPr/>
          <p:nvPr/>
        </p:nvSpPr>
        <p:spPr bwMode="auto">
          <a:xfrm>
            <a:off x="2915816" y="1835575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600">
              <a:latin typeface="Arial" charset="0"/>
              <a:ea typeface="MS Gothic" charset="-128"/>
            </a:endParaRPr>
          </a:p>
        </p:txBody>
      </p:sp>
      <p:sp>
        <p:nvSpPr>
          <p:cNvPr id="6" name="Улыбающееся лицо 5"/>
          <p:cNvSpPr/>
          <p:nvPr/>
        </p:nvSpPr>
        <p:spPr bwMode="auto">
          <a:xfrm>
            <a:off x="1801674" y="332656"/>
            <a:ext cx="576064" cy="576064"/>
          </a:xfrm>
          <a:prstGeom prst="smileyFace">
            <a:avLst>
              <a:gd name="adj" fmla="val 4653"/>
            </a:avLst>
          </a:prstGeom>
          <a:solidFill>
            <a:srgbClr val="23C90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600">
              <a:latin typeface="Arial" charset="0"/>
              <a:ea typeface="MS Gothic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332656"/>
            <a:ext cx="3131639" cy="707886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Самооценка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1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http://2.bp.blogspot.com/-fQpwEc3cgbw/TWKDsdKOsSI/AAAAAAAAA7Q/ztxJedtw62c/s1600/clas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44" y="980728"/>
            <a:ext cx="5365500" cy="562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3529" y="260648"/>
            <a:ext cx="4104456" cy="584775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Актуализация знаний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3977" y="845423"/>
            <a:ext cx="4132429" cy="69930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Устный счет. 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4257" y="1844824"/>
            <a:ext cx="3844395" cy="94553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Уменьшаемое 18, вычитаемое 10.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772816"/>
            <a:ext cx="3844395" cy="137641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Назови </a:t>
            </a: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число, которое на 3 меньше, чем 15.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5988" y="1988260"/>
            <a:ext cx="3844395" cy="94553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Найди разность чисел 19 и 10.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3977" y="1844824"/>
            <a:ext cx="4345036" cy="94553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Первое слагаемое </a:t>
            </a: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10. </a:t>
            </a: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Второе слагаемое 2.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05653" y="1966315"/>
            <a:ext cx="4345036" cy="94553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Уменьшаемое </a:t>
            </a: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13, вычитаемое </a:t>
            </a: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13977" y="1629380"/>
            <a:ext cx="4345036" cy="137641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Назови </a:t>
            </a: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число, которое при счёте идёт за числом 15.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13977" y="1779789"/>
            <a:ext cx="4345036" cy="137641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Назови число, которое предшествует числу 14. </a:t>
            </a:r>
          </a:p>
        </p:txBody>
      </p:sp>
    </p:spTree>
    <p:extLst>
      <p:ext uri="{BB962C8B-B14F-4D97-AF65-F5344CB8AC3E}">
        <p14:creationId xmlns:p14="http://schemas.microsoft.com/office/powerpoint/2010/main" xmlns="" val="32102735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776864" cy="1007086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Масса ящика 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помидоров 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 кг, а масса ящика с </a:t>
            </a:r>
          </a:p>
          <a:p>
            <a:pPr algn="ctr">
              <a:defRPr/>
            </a:pP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перцами 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кг. На сколько кг больше масса ящика </a:t>
            </a:r>
          </a:p>
          <a:p>
            <a:pPr algn="ctr">
              <a:defRPr/>
            </a:pP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помидорами, 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чем с 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перцами?</a:t>
            </a:r>
            <a:endParaRPr lang="ru-RU" sz="20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3933056"/>
            <a:ext cx="2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12кг. </a:t>
            </a:r>
          </a:p>
        </p:txBody>
      </p:sp>
      <p:pic>
        <p:nvPicPr>
          <p:cNvPr id="1026" name="Picture 2" descr="http://fishki.lv/uploads/posts/2014-08/thumbs/1407260970_pomid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333" b="89815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55050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imart.kz/uploads/posts/2015-08/1440857488_0fg8ohlxxwew5m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backgroundMark x1="66279" y1="93538" x2="85814" y2="88615"/>
                        <a14:backgroundMark x1="82093" y1="87692" x2="86744" y2="82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357" y="1192511"/>
            <a:ext cx="3822107" cy="288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690266" y="3933055"/>
            <a:ext cx="2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10кг.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4653136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2кг больше.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48352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 – 10 = 2(кг.) </a:t>
            </a:r>
          </a:p>
        </p:txBody>
      </p:sp>
    </p:spTree>
    <p:extLst>
      <p:ext uri="{BB962C8B-B14F-4D97-AF65-F5344CB8AC3E}">
        <p14:creationId xmlns:p14="http://schemas.microsoft.com/office/powerpoint/2010/main" xmlns="" val="13148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920880" cy="1007086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Всего в  двух бидонах и 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кувшине 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 литров 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молока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000" b="1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литров молока в маленьком 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бидоне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endParaRPr lang="ru-RU" sz="2000" b="1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кастрюле 3 л, а в большом бидоне 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 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 молока?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816238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л. </a:t>
            </a:r>
            <a:endParaRPr lang="ru-RU" sz="4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638599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 – 3 – 4 = </a:t>
            </a: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(л.)</a:t>
            </a: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mtdata.ru/u9/photo9A1E/20925253472-0/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00" b="97250" l="10000" r="95667">
                        <a14:backgroundMark x1="49833" y1="6500" x2="49833" y2="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09" r="29697"/>
          <a:stretch/>
        </p:blipFill>
        <p:spPr bwMode="auto">
          <a:xfrm>
            <a:off x="971600" y="1445964"/>
            <a:ext cx="17803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astrylki.ru/wa-data/public/shop/products/03/66/6603/images/11608/11608.750x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backgroundMark x1="53333" y1="20933" x2="53333" y2="20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59" t="16949" r="25733" b="14978"/>
          <a:stretch/>
        </p:blipFill>
        <p:spPr bwMode="auto">
          <a:xfrm>
            <a:off x="2751963" y="1988840"/>
            <a:ext cx="135883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03648" y="2691986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4л.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2916847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?л. </a:t>
            </a:r>
          </a:p>
        </p:txBody>
      </p:sp>
      <p:pic>
        <p:nvPicPr>
          <p:cNvPr id="2054" name="Picture 6" descr="http://www.alladdons.ru/img/picture/Aug/18/8c8a2ecf2063fe376995da7231f250f0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7" y="1752775"/>
            <a:ext cx="2160240" cy="20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292080" y="2691985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3л. </a:t>
            </a:r>
          </a:p>
        </p:txBody>
      </p:sp>
    </p:spTree>
    <p:extLst>
      <p:ext uri="{BB962C8B-B14F-4D97-AF65-F5344CB8AC3E}">
        <p14:creationId xmlns:p14="http://schemas.microsoft.com/office/powerpoint/2010/main" xmlns="" val="1376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36904" cy="69930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Персиков собрали 10 кг, а смородины на 4 кг 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меньше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Сколько всего кг персиков и смородины 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собрали </a:t>
            </a:r>
            <a:r>
              <a:rPr lang="ru-RU" sz="20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3933056"/>
            <a:ext cx="2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10кг.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6092" y="3933055"/>
            <a:ext cx="4996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 на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4кг. 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154250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16кг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8129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– 4 = 6(кг.) – смородины. </a:t>
            </a:r>
          </a:p>
        </p:txBody>
      </p:sp>
      <p:pic>
        <p:nvPicPr>
          <p:cNvPr id="9" name="Picture 8" descr="http://media.vorotila.ru/ru/items/t1@1e0fd749-6e23-4a45-873e-7425f9b0ebba/Persik--vkusno-i-polez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35" y="1159276"/>
            <a:ext cx="3598416" cy="277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4607/valenta-mog.13c/0_6e13f_c10af5aa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96707"/>
            <a:ext cx="3553801" cy="30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5536" y="548918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+ 6 = 16(кг.) – всего.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524328" y="4581128"/>
            <a:ext cx="576064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260648"/>
            <a:ext cx="6264695" cy="584775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Самоопределение к деятельности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138" y="1916832"/>
            <a:ext cx="941761" cy="6993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8+2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916831"/>
            <a:ext cx="941761" cy="6993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7+3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916832"/>
            <a:ext cx="941761" cy="6993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8+3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916829"/>
            <a:ext cx="941761" cy="6993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+4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6402" y="1916828"/>
            <a:ext cx="941761" cy="6993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9+1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5968" y="1916827"/>
            <a:ext cx="941761" cy="6993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9+2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980728"/>
            <a:ext cx="8424935" cy="69930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Распредели в два столбика. 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9" y="5013176"/>
            <a:ext cx="6048671" cy="156108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Решение примеров какого столбика не вызовет у вас проблем?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5" descr="http://cdn5.dibujos.net/dibujos/pintados/201311/numero-5-letras-y-numeros-numeros-pintado-por-johananita-98060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9" r="18829"/>
          <a:stretch/>
        </p:blipFill>
        <p:spPr bwMode="auto">
          <a:xfrm>
            <a:off x="6332634" y="3753035"/>
            <a:ext cx="2523334" cy="299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8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3802 0.1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13819 0.1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5658 0.337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41423 0.337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78487" y="347397"/>
            <a:ext cx="6531749" cy="82242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endParaRPr lang="ru-RU" sz="4800" dirty="0">
              <a:ln>
                <a:solidFill>
                  <a:schemeClr val="bg1"/>
                </a:solidFill>
              </a:ln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1" name="Picture 2" descr="http://img1.liveinternet.ru/images/attach/c/6/91/828/91828509_2418775_klipart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6167" y1="43489" x2="21833" y2="49140"/>
                        <a14:foregroundMark x1="49667" y1="56020" x2="48333" y2="66093"/>
                        <a14:foregroundMark x1="76833" y1="32187" x2="77000" y2="40049"/>
                        <a14:foregroundMark x1="28833" y1="76904" x2="30333" y2="99509"/>
                        <a14:foregroundMark x1="64500" y1="87469" x2="73167" y2="90418"/>
                        <a14:foregroundMark x1="12167" y1="78378" x2="14500" y2="76904"/>
                        <a14:foregroundMark x1="18000" y1="75676" x2="18000" y2="75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2552844"/>
            <a:ext cx="6301984" cy="405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0241" y="404664"/>
            <a:ext cx="4427783" cy="707886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Сегодня на уроке: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240" y="1412776"/>
            <a:ext cx="8568242" cy="106864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Будем учиться складывать числа с переходом через десяток.</a:t>
            </a:r>
          </a:p>
        </p:txBody>
      </p:sp>
    </p:spTree>
    <p:extLst>
      <p:ext uri="{BB962C8B-B14F-4D97-AF65-F5344CB8AC3E}">
        <p14:creationId xmlns:p14="http://schemas.microsoft.com/office/powerpoint/2010/main" xmlns="" val="42578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3674784" cy="707886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Новые знания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2504145"/>
              </p:ext>
            </p:extLst>
          </p:nvPr>
        </p:nvGraphicFramePr>
        <p:xfrm>
          <a:off x="395540" y="1397000"/>
          <a:ext cx="8424930" cy="1743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493"/>
                <a:gridCol w="842493"/>
                <a:gridCol w="842493"/>
                <a:gridCol w="842493"/>
                <a:gridCol w="842493"/>
                <a:gridCol w="842493"/>
                <a:gridCol w="842493"/>
                <a:gridCol w="842493"/>
                <a:gridCol w="842493"/>
                <a:gridCol w="842493"/>
              </a:tblGrid>
              <a:tr h="871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446743" y="1484784"/>
            <a:ext cx="689894" cy="7200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32" y="3284984"/>
            <a:ext cx="29883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8 + 5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7659" y="6198029"/>
            <a:ext cx="7400056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Прочитайте этот пример разными способами.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89037" y="1484784"/>
            <a:ext cx="689894" cy="7200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439" y="1484784"/>
            <a:ext cx="689894" cy="7200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97841" y="1484784"/>
            <a:ext cx="689894" cy="7200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2243" y="1484784"/>
            <a:ext cx="689894" cy="7200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06645" y="1484784"/>
            <a:ext cx="689894" cy="7200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61047" y="1484784"/>
            <a:ext cx="689894" cy="7200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15449" y="1484784"/>
            <a:ext cx="689894" cy="7200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00059" y="6173688"/>
            <a:ext cx="7400056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надо прибавить к 8? 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828697"/>
            <a:ext cx="8184971" cy="82242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Обозначим число 5 красными кругами. Сколько красных кругов надо добавить к синим?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5156" y="5808863"/>
            <a:ext cx="7752559" cy="82242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еще красных кругов поместится в верхний ряд?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36296" y="1484784"/>
            <a:ext cx="689894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034619" y="1484784"/>
            <a:ext cx="689894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9970" y="6093296"/>
            <a:ext cx="7752559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кругов стало в верхнем ряду?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705" y="5762478"/>
            <a:ext cx="7752559" cy="82242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красных кругов нам осталось прибавить? Поставим их в нижний ряд.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8371" y="2357264"/>
            <a:ext cx="689894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288532" y="2357264"/>
            <a:ext cx="689894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43439" y="2357264"/>
            <a:ext cx="689894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5598" y="5993529"/>
            <a:ext cx="7752559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мы к 8 прибавили 5?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3632" y="4204722"/>
            <a:ext cx="7613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8 + 2 + 3 = 13</a:t>
            </a:r>
            <a:endParaRPr lang="ru-RU" sz="8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11832" y="3286505"/>
            <a:ext cx="2170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= 13</a:t>
            </a:r>
            <a:endParaRPr lang="ru-RU" sz="8000" dirty="0"/>
          </a:p>
        </p:txBody>
      </p:sp>
      <p:pic>
        <p:nvPicPr>
          <p:cNvPr id="27" name="Picture 5" descr="http://cdn5.dibujos.net/dibujos/pintados/201311/numero-5-letras-y-numeros-numeros-pintado-por-johananita-9806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9" r="18829"/>
          <a:stretch/>
        </p:blipFill>
        <p:spPr bwMode="auto">
          <a:xfrm>
            <a:off x="7614975" y="4163182"/>
            <a:ext cx="1529181" cy="181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25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8" grpId="0" animBg="1"/>
      <p:bldP spid="19" grpId="0"/>
      <p:bldP spid="19" grpId="1"/>
      <p:bldP spid="20" grpId="0"/>
      <p:bldP spid="20" grpId="1"/>
      <p:bldP spid="21" grpId="0" animBg="1"/>
      <p:bldP spid="22" grpId="0" animBg="1"/>
      <p:bldP spid="23" grpId="0" animBg="1"/>
      <p:bldP spid="24" grpId="0"/>
      <p:bldP spid="24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kb156nach.ucoz.ru/novaya_5/pora_v_shkolu-shablon_2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4" t="8653" r="6539" b="831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241" y="404664"/>
            <a:ext cx="4427783" cy="707886"/>
          </a:xfrm>
          <a:prstGeom prst="rect">
            <a:avLst/>
          </a:prstGeom>
          <a:solidFill>
            <a:srgbClr val="FF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Работа в учебнике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5" name="Picture 4" descr="http://us.123rf.com/450wm/AlexBannykh/AlexBannykh1404/AlexBannykh140400097/27711066-%D0%A8%D0%BA%D0%BE%D0%BB%D1%8C%D0%BD%D0%B8%D0%BA%D0%B8-%D1%87%D0%B8%D1%82%D0%B0%D1%8E%D1%82-%D0%BD%D0%B0-%D1%83%D1%80%D0%BE%D0%BA%D0%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4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5"/>
            <a:ext cx="5955101" cy="492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2276872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B0F0"/>
                  </a:solidFill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Стр.64.</a:t>
            </a:r>
          </a:p>
        </p:txBody>
      </p:sp>
    </p:spTree>
    <p:extLst>
      <p:ext uri="{BB962C8B-B14F-4D97-AF65-F5344CB8AC3E}">
        <p14:creationId xmlns:p14="http://schemas.microsoft.com/office/powerpoint/2010/main" xmlns="" val="36318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5460</TotalTime>
  <Words>508</Words>
  <Application>Microsoft Office PowerPoint</Application>
  <PresentationFormat>Экран (4:3)</PresentationFormat>
  <Paragraphs>111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Пользователь</cp:lastModifiedBy>
  <cp:revision>568</cp:revision>
  <dcterms:created xsi:type="dcterms:W3CDTF">2015-07-17T11:04:44Z</dcterms:created>
  <dcterms:modified xsi:type="dcterms:W3CDTF">2020-03-24T10:29:49Z</dcterms:modified>
</cp:coreProperties>
</file>