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44" r:id="rId8"/>
    <p:sldMasterId id="2147483756" r:id="rId9"/>
  </p:sldMasterIdLst>
  <p:notesMasterIdLst>
    <p:notesMasterId r:id="rId38"/>
  </p:notesMasterIdLst>
  <p:sldIdLst>
    <p:sldId id="321" r:id="rId10"/>
    <p:sldId id="257" r:id="rId11"/>
    <p:sldId id="258" r:id="rId12"/>
    <p:sldId id="260" r:id="rId13"/>
    <p:sldId id="263" r:id="rId14"/>
    <p:sldId id="293" r:id="rId15"/>
    <p:sldId id="294" r:id="rId16"/>
    <p:sldId id="296" r:id="rId17"/>
    <p:sldId id="295" r:id="rId18"/>
    <p:sldId id="298" r:id="rId19"/>
    <p:sldId id="299" r:id="rId20"/>
    <p:sldId id="302" r:id="rId21"/>
    <p:sldId id="303" r:id="rId22"/>
    <p:sldId id="304" r:id="rId23"/>
    <p:sldId id="305" r:id="rId24"/>
    <p:sldId id="307" r:id="rId25"/>
    <p:sldId id="308" r:id="rId26"/>
    <p:sldId id="306" r:id="rId27"/>
    <p:sldId id="313" r:id="rId28"/>
    <p:sldId id="310" r:id="rId29"/>
    <p:sldId id="311" r:id="rId30"/>
    <p:sldId id="316" r:id="rId31"/>
    <p:sldId id="312" r:id="rId32"/>
    <p:sldId id="314" r:id="rId33"/>
    <p:sldId id="317" r:id="rId34"/>
    <p:sldId id="318" r:id="rId35"/>
    <p:sldId id="320" r:id="rId36"/>
    <p:sldId id="25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5323"/>
    <a:srgbClr val="489EC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4660"/>
  </p:normalViewPr>
  <p:slideViewPr>
    <p:cSldViewPr>
      <p:cViewPr>
        <p:scale>
          <a:sx n="50" d="100"/>
          <a:sy n="50" d="100"/>
        </p:scale>
        <p:origin x="-9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47DF7-5238-4274-BC5F-C4E44E0F4551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BD1C8-C3B2-4DE7-B834-DD45A92122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40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E5CE-D184-4A68-99E7-06CB22F25A3B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87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294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472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1388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601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71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7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28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01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530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278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56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820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39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58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63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258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650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583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68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268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121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87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0800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936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458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8132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697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094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904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092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473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16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23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3628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871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600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001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201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967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920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532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840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574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4135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24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090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000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806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062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016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712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967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6468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78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34219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045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4463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1563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1613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3181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024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708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8432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873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01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0137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8080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0644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772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263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378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9290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1473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790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58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88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5659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4276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155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1565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1990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40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110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4016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8646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3892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75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1191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627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7051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5340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0875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541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4359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2472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6748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787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83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732B-D2B0-4887-BD1C-42D737F3078B}" type="datetimeFigureOut">
              <a:rPr lang="ru-RU" smtClean="0"/>
              <a:pPr/>
              <a:t>25.03.2020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8299-6D98-47F6-94D4-0E6226F68F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462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10"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1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30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fld id="{2C121DF3-D8DC-4816-8491-359FFCF462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10"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fld id="{7334EC2A-02ED-457C-A36F-C9FA78D3DA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1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70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8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81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4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631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30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732B-D2B0-4887-BD1C-42D737F30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8299-6D98-47F6-94D4-0E6226F68F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41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2.xml"/><Relationship Id="rId1" Type="http://schemas.openxmlformats.org/officeDocument/2006/relationships/audio" Target="../media/media1.wav"/><Relationship Id="rId5" Type="http://schemas.openxmlformats.org/officeDocument/2006/relationships/image" Target="../media/image26.png"/><Relationship Id="rId4" Type="http://schemas.microsoft.com/office/2007/relationships/media" Target="../media/media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35406" y="260648"/>
            <a:ext cx="880789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Презентация к уроку </a:t>
            </a:r>
            <a:r>
              <a:rPr lang="ru-RU" alt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литературного чтения</a:t>
            </a:r>
            <a:endParaRPr lang="ru-RU" alt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в </a:t>
            </a: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1</a:t>
            </a:r>
            <a:r>
              <a:rPr lang="ru-RU" altLang="ru-R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классе </a:t>
            </a:r>
            <a:endParaRPr lang="ru-RU" alt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«Урок-обобщение по разделу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«Сказки, загадки, небылицы»  </a:t>
            </a:r>
            <a:endParaRPr lang="ru-RU" alt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по системе «Школа России».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7519010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9865"/>
            <a:ext cx="91276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Устное народное творчество</a:t>
            </a:r>
          </a:p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(фольклор)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752" y="1933922"/>
            <a:ext cx="43272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4800" dirty="0" smtClean="0">
                <a:solidFill>
                  <a:prstClr val="black"/>
                </a:solidFill>
              </a:rPr>
              <a:t>Сказки</a:t>
            </a:r>
          </a:p>
          <a:p>
            <a:pPr marL="342900" indent="-342900">
              <a:buFontTx/>
              <a:buAutoNum type="arabicPeriod"/>
            </a:pPr>
            <a:r>
              <a:rPr lang="ru-RU" sz="4800" dirty="0" smtClean="0">
                <a:solidFill>
                  <a:prstClr val="black"/>
                </a:solidFill>
              </a:rPr>
              <a:t>Скороговорки</a:t>
            </a:r>
          </a:p>
          <a:p>
            <a:pPr marL="342900" indent="-342900">
              <a:buFontTx/>
              <a:buAutoNum type="arabicPeriod"/>
            </a:pPr>
            <a:r>
              <a:rPr lang="ru-RU" sz="4800" dirty="0" smtClean="0">
                <a:solidFill>
                  <a:prstClr val="black"/>
                </a:solidFill>
              </a:rPr>
              <a:t>Пословицы</a:t>
            </a:r>
          </a:p>
          <a:p>
            <a:pPr marL="342900" indent="-342900">
              <a:buFontTx/>
              <a:buAutoNum type="arabicPeriod"/>
            </a:pPr>
            <a:r>
              <a:rPr lang="ru-RU" sz="4800" dirty="0" smtClean="0">
                <a:solidFill>
                  <a:prstClr val="black"/>
                </a:solidFill>
              </a:rPr>
              <a:t>Загадки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1924298"/>
            <a:ext cx="361188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prstClr val="black"/>
                </a:solidFill>
              </a:rPr>
              <a:t>5. Песни</a:t>
            </a:r>
          </a:p>
          <a:p>
            <a:r>
              <a:rPr lang="ru-RU" sz="4800" dirty="0" smtClean="0">
                <a:solidFill>
                  <a:prstClr val="black"/>
                </a:solidFill>
              </a:rPr>
              <a:t>6. Частушки</a:t>
            </a:r>
          </a:p>
          <a:p>
            <a:r>
              <a:rPr lang="ru-RU" sz="4800" dirty="0" smtClean="0">
                <a:solidFill>
                  <a:prstClr val="black"/>
                </a:solidFill>
              </a:rPr>
              <a:t>7. </a:t>
            </a:r>
            <a:r>
              <a:rPr lang="ru-RU" sz="4800" dirty="0" err="1" smtClean="0">
                <a:solidFill>
                  <a:prstClr val="black"/>
                </a:solidFill>
              </a:rPr>
              <a:t>Потешки</a:t>
            </a:r>
            <a:r>
              <a:rPr lang="ru-RU" sz="4800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4800" dirty="0" smtClean="0">
                <a:solidFill>
                  <a:prstClr val="black"/>
                </a:solidFill>
              </a:rPr>
              <a:t>8. Небылицы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008" y="1876524"/>
            <a:ext cx="220784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6008" y="2576180"/>
            <a:ext cx="374695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3692" y="3400266"/>
            <a:ext cx="324625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6008" y="4305240"/>
            <a:ext cx="242386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78079" y="1838622"/>
            <a:ext cx="220784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78078" y="2576180"/>
            <a:ext cx="253833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78077" y="3362612"/>
            <a:ext cx="253833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60514" y="4267328"/>
            <a:ext cx="292742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2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0" y="620688"/>
            <a:ext cx="3179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Сказки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народные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http://vmirepozitiva.ru/wp-content/uploads/2010/10/Kurochka_rya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2657" y="117890"/>
            <a:ext cx="2691176" cy="3014118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hitalnya.ru/upload2/436/26ca813eb0caccb0db73c768f8a772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844" y="117889"/>
            <a:ext cx="3056317" cy="3014119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age.buy45.ru/images/887575/0/7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5" t="6534" r="15540" b="9891"/>
          <a:stretch/>
        </p:blipFill>
        <p:spPr bwMode="auto">
          <a:xfrm>
            <a:off x="307202" y="3341722"/>
            <a:ext cx="2690902" cy="313938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nimal-store.ru/img/2015/050306/58106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242" y="3463618"/>
            <a:ext cx="2253439" cy="3101509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deepweb.ru/img/books_covers/1005776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0988" y="3463618"/>
            <a:ext cx="2334993" cy="3101509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88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33" y="0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Сказки литературные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33" y="1140137"/>
            <a:ext cx="2604716" cy="256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444721" y="1127431"/>
            <a:ext cx="2520280" cy="2724321"/>
            <a:chOff x="1289730" y="2951212"/>
            <a:chExt cx="4434398" cy="3672408"/>
          </a:xfrm>
        </p:grpSpPr>
        <p:pic>
          <p:nvPicPr>
            <p:cNvPr id="5" name="Picture 11" descr="http://www.visitmildenhall.co.uk/communities/1/004/005/917/621/images/452860524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51720" y="2951212"/>
              <a:ext cx="3672408" cy="367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http://0.tqn.com/d/webclipart/1/G/E/s/4/goos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730" y="4499756"/>
              <a:ext cx="1523979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ttp://fablesofaesop.com/wp-content/uploads/2013/12/i037_th_hares_fro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3805" y="1209206"/>
            <a:ext cx="2503143" cy="243183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941" y="3851752"/>
            <a:ext cx="2956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Е. </a:t>
            </a:r>
            <a:r>
              <a:rPr lang="ru-RU" sz="4400" b="1" dirty="0" err="1" smtClean="0">
                <a:solidFill>
                  <a:srgbClr val="0070C0"/>
                </a:solidFill>
              </a:rPr>
              <a:t>Чарушин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8834" y="4628565"/>
            <a:ext cx="2708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Л. Толстой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7979" y="1140136"/>
            <a:ext cx="2520280" cy="254136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826948" y="3859124"/>
            <a:ext cx="3266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К. Ушинский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9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izit-ka.ucoz.net/_ld/49/73187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844" y="3656812"/>
            <a:ext cx="2187064" cy="291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images.viaway.com/6836853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5910"/>
            <a:ext cx="2232248" cy="30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landtoy.ru/image/cache/data/342e3cc6-579f-11e1-bf3a-000423c1865a-900x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9458" y="3729520"/>
            <a:ext cx="2920888" cy="29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llu.ru/published/publicdata/SWAN51WA/attachments/SC/products_pictures/05401-6_en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911" y="3630587"/>
            <a:ext cx="3019821" cy="30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etizdat.ucoz.org/_ph/26/5315061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11" y="514378"/>
            <a:ext cx="2153361" cy="28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92" y="514378"/>
            <a:ext cx="39337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Сказки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А. С. Пушкина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0"/>
            <a:ext cx="3456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err="1" smtClean="0">
                <a:solidFill>
                  <a:srgbClr val="C00000"/>
                </a:solidFill>
              </a:rPr>
              <a:t>Потешки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6876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prstClr val="black"/>
                </a:solidFill>
              </a:rPr>
              <a:t>Развлекают и развивают малыша,</a:t>
            </a:r>
          </a:p>
          <a:p>
            <a:pPr algn="ctr"/>
            <a:r>
              <a:rPr lang="ru-RU" sz="4800" dirty="0" smtClean="0">
                <a:solidFill>
                  <a:prstClr val="black"/>
                </a:solidFill>
              </a:rPr>
              <a:t>учат понимать речь, </a:t>
            </a:r>
          </a:p>
          <a:p>
            <a:pPr algn="ctr"/>
            <a:r>
              <a:rPr lang="ru-RU" sz="4800" dirty="0" smtClean="0">
                <a:solidFill>
                  <a:prstClr val="black"/>
                </a:solidFill>
              </a:rPr>
              <a:t>выполнять движения.</a:t>
            </a:r>
            <a:endParaRPr lang="ru-RU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5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lavna.ucoz.ru/_ph/13/6803416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42" b="7932"/>
          <a:stretch/>
        </p:blipFill>
        <p:spPr bwMode="auto">
          <a:xfrm>
            <a:off x="276504" y="1188000"/>
            <a:ext cx="8447499" cy="47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0"/>
            <a:ext cx="3456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err="1" smtClean="0">
                <a:solidFill>
                  <a:srgbClr val="C00000"/>
                </a:solidFill>
              </a:rPr>
              <a:t>Потешки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4" name="08 Потешки. Кисонька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3370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11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hop-paradise.com/media/product/413/matushka-gusynya-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343275" cy="47625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record-music.ru/img/2015/063008/26201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6" b="11395"/>
          <a:stretch/>
        </p:blipFill>
        <p:spPr bwMode="auto">
          <a:xfrm>
            <a:off x="539552" y="1341366"/>
            <a:ext cx="3865380" cy="50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>
            <a:off x="539552" y="5391886"/>
            <a:ext cx="2141905" cy="998816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01586" y="38234"/>
            <a:ext cx="43043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Песенки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0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1586" y="38234"/>
            <a:ext cx="43043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Песенки</a:t>
            </a:r>
            <a:endParaRPr lang="ru-RU" sz="88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http://netsoc.com/images/56b1844fd5f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1429" y="1484784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148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111" y="57150"/>
            <a:ext cx="41937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Небылицы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3850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prstClr val="black"/>
                </a:solidFill>
              </a:rPr>
              <a:t>Стишки или рассказы,</a:t>
            </a:r>
          </a:p>
          <a:p>
            <a:pPr algn="ctr"/>
            <a:r>
              <a:rPr lang="ru-RU" sz="4800" dirty="0" smtClean="0">
                <a:solidFill>
                  <a:prstClr val="black"/>
                </a:solidFill>
              </a:rPr>
              <a:t>в которых говорится о том,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6786" y="2838420"/>
            <a:ext cx="64704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solidFill>
                  <a:prstClr val="black"/>
                </a:solidFill>
              </a:rPr>
              <a:t>ч</a:t>
            </a:r>
            <a:r>
              <a:rPr lang="ru-RU" sz="4800" dirty="0" smtClean="0">
                <a:solidFill>
                  <a:prstClr val="black"/>
                </a:solidFill>
              </a:rPr>
              <a:t>его нет на самом деле </a:t>
            </a:r>
          </a:p>
          <a:p>
            <a:pPr algn="ctr"/>
            <a:r>
              <a:rPr lang="ru-RU" sz="4800" dirty="0" smtClean="0">
                <a:solidFill>
                  <a:prstClr val="black"/>
                </a:solidFill>
              </a:rPr>
              <a:t>и не может быть.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6251" y="4715222"/>
            <a:ext cx="3591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нелепицы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2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6730"/>
            <a:ext cx="84866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По небу плывут </a:t>
            </a:r>
            <a:r>
              <a:rPr lang="ru-RU" sz="6600" b="1" dirty="0" smtClean="0">
                <a:solidFill>
                  <a:srgbClr val="C00000"/>
                </a:solidFill>
              </a:rPr>
              <a:t>утюги</a:t>
            </a:r>
            <a:r>
              <a:rPr lang="ru-RU" sz="6600" b="1" dirty="0" smtClean="0">
                <a:solidFill>
                  <a:srgbClr val="0070C0"/>
                </a:solidFill>
              </a:rPr>
              <a:t>.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95028" y="523528"/>
            <a:ext cx="223923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842" y="2010906"/>
            <a:ext cx="87740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По  лесу скачут  </a:t>
            </a:r>
            <a:r>
              <a:rPr lang="ru-RU" sz="6600" b="1" dirty="0" smtClean="0">
                <a:solidFill>
                  <a:srgbClr val="C00000"/>
                </a:solidFill>
              </a:rPr>
              <a:t>грибы</a:t>
            </a:r>
            <a:r>
              <a:rPr lang="ru-RU" sz="6600" b="1" dirty="0" smtClean="0">
                <a:solidFill>
                  <a:srgbClr val="0070C0"/>
                </a:solidFill>
              </a:rPr>
              <a:t>. 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5994" y="2059305"/>
            <a:ext cx="2448272" cy="101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3576" y="3729444"/>
            <a:ext cx="90322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По траве бегут  </a:t>
            </a:r>
            <a:r>
              <a:rPr lang="ru-RU" sz="6600" b="1" dirty="0" smtClean="0">
                <a:solidFill>
                  <a:srgbClr val="C00000"/>
                </a:solidFill>
              </a:rPr>
              <a:t>тетради</a:t>
            </a:r>
            <a:r>
              <a:rPr lang="ru-RU" sz="6600" b="1" dirty="0" smtClean="0">
                <a:solidFill>
                  <a:srgbClr val="0070C0"/>
                </a:solidFill>
              </a:rPr>
              <a:t>.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41826" y="3729444"/>
            <a:ext cx="3014011" cy="101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86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pics-zone.ru/img.php?url=http://900igr.net/datai/russkij-jazyk/Proschaj-Azbuka/0013-020-Proschaj-Azbu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4" descr="https://www.pics-zone.ru/img.php?url=http://900igr.net/datai/russkij-jazyk/Proschaj-Azbuka/0013-020-Proschaj-Azbuk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AutoShape 6" descr="https://www.pics-zone.ru/img.php?url=http://900igr.net/datai/russkij-jazyk/Proschaj-Azbuka/0013-020-Proschaj-Azbuk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1304" y="1340768"/>
            <a:ext cx="3816424" cy="5032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8676" y="279452"/>
            <a:ext cx="2821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70C0"/>
                </a:solidFill>
              </a:rPr>
              <a:t>1</a:t>
            </a:r>
            <a:r>
              <a:rPr lang="ru-RU" sz="5400" b="1" dirty="0" smtClean="0">
                <a:solidFill>
                  <a:srgbClr val="0070C0"/>
                </a:solidFill>
              </a:rPr>
              <a:t> </a:t>
            </a:r>
            <a:r>
              <a:rPr lang="ru-RU" sz="5400" b="1" dirty="0" smtClean="0">
                <a:solidFill>
                  <a:srgbClr val="0070C0"/>
                </a:solidFill>
              </a:rPr>
              <a:t>апреля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6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2359" y="0"/>
            <a:ext cx="2781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Загадка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015663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ru-RU" sz="4800" dirty="0" smtClean="0">
                <a:solidFill>
                  <a:prstClr val="black"/>
                </a:solidFill>
              </a:rPr>
              <a:t>Что-то непонятное,                                               необъяснимое. 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924944"/>
            <a:ext cx="889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prstClr val="black"/>
                </a:solidFill>
              </a:rPr>
              <a:t>2. Краткое описание какого –либо предмета или явления, которые  надо разгадать.</a:t>
            </a:r>
            <a:endParaRPr lang="ru-RU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7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0648"/>
            <a:ext cx="71093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Загадки</a:t>
            </a:r>
            <a:r>
              <a:rPr lang="ru-RU" sz="6600" dirty="0" smtClean="0">
                <a:solidFill>
                  <a:prstClr val="black"/>
                </a:solidFill>
              </a:rPr>
              <a:t> развивают</a:t>
            </a:r>
            <a:endParaRPr lang="ru-RU" sz="6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1168618"/>
            <a:ext cx="4953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</a:rPr>
              <a:t>д</a:t>
            </a:r>
            <a:r>
              <a:rPr lang="ru-RU" sz="6000" b="1" dirty="0" smtClean="0">
                <a:solidFill>
                  <a:srgbClr val="0070C0"/>
                </a:solidFill>
              </a:rPr>
              <a:t>огадливость</a:t>
            </a:r>
            <a:r>
              <a:rPr lang="ru-RU" sz="6000" dirty="0" smtClean="0">
                <a:solidFill>
                  <a:srgbClr val="0070C0"/>
                </a:solidFill>
              </a:rPr>
              <a:t>,</a:t>
            </a:r>
            <a:endParaRPr lang="ru-RU" sz="6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5859" y="2184281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</a:rPr>
              <a:t>с</a:t>
            </a:r>
            <a:r>
              <a:rPr lang="ru-RU" sz="6000" b="1" dirty="0" smtClean="0">
                <a:solidFill>
                  <a:srgbClr val="0070C0"/>
                </a:solidFill>
              </a:rPr>
              <a:t>ообразительность</a:t>
            </a:r>
            <a:r>
              <a:rPr lang="ru-RU" sz="6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098" name="Picture 2" descr="http://ann.ucoz.ua/vopro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859" y="3573016"/>
            <a:ext cx="234674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.knigozor24.ru/covers/000/864/622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5773" y="3473561"/>
            <a:ext cx="1989004" cy="271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hop.million-otkrytok.ru/pub_images/catalog/469051355333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8496" y="3374107"/>
            <a:ext cx="2935213" cy="29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34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 descr="http://kartinki-dlya-detej.ru/content/gallery_photo/1121/5324020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2597" y="3333734"/>
            <a:ext cx="305115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http://img3.proshkolu.ru/content/media/pic/std/1000000/987000/986120-e3cc1439ca45f7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973" y="5022324"/>
            <a:ext cx="1487712" cy="167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393" y="138698"/>
            <a:ext cx="85954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Загадка про солнышко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2" name="AutoShape 4" descr="https://img-fotki.yandex.ru/get/3505/inmira.10/0_35463_d135c212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6587" y="1235655"/>
            <a:ext cx="2087041" cy="208704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http://content0.printio.ru/assets/realistic_views/round_mouse_pad/large/9a59b86d89dcbf0c81c83a0e5a1462ab2ce604ba.png?13942187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532" y="1473750"/>
            <a:ext cx="1632926" cy="16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://st.brandart.ru/sl/21929/22491/3718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51679"/>
            <a:ext cx="1859982" cy="18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http://static2.keep4u.ru/2011/06/07/a135d1bc4dd5e603968bbec235cf56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532" y="3677378"/>
            <a:ext cx="1800200" cy="163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http://giftex.ru/images/70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699" y="3677378"/>
            <a:ext cx="1637056" cy="163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http://www.rutraveller.ru/icache/u_l/u/luckyden33/ava/38062_290x2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6012" y="5058952"/>
            <a:ext cx="1734138" cy="17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791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393" y="138698"/>
            <a:ext cx="85954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Загадка про солнышко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904" y="1306920"/>
            <a:ext cx="8244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00080"/>
                </a:solidFill>
              </a:rPr>
              <a:t>Не высоко, не низко,</a:t>
            </a:r>
            <a:br>
              <a:rPr lang="ru-RU" sz="5400" dirty="0">
                <a:solidFill>
                  <a:srgbClr val="000080"/>
                </a:solidFill>
              </a:rPr>
            </a:br>
            <a:r>
              <a:rPr lang="ru-RU" sz="5400" dirty="0">
                <a:solidFill>
                  <a:srgbClr val="000080"/>
                </a:solidFill>
              </a:rPr>
              <a:t>Не далеко, не близко.</a:t>
            </a:r>
            <a:br>
              <a:rPr lang="ru-RU" sz="5400" dirty="0">
                <a:solidFill>
                  <a:srgbClr val="000080"/>
                </a:solidFill>
              </a:rPr>
            </a:br>
            <a:r>
              <a:rPr lang="ru-RU" sz="5400" dirty="0">
                <a:solidFill>
                  <a:srgbClr val="000080"/>
                </a:solidFill>
              </a:rPr>
              <a:t>Проплывает в небе </a:t>
            </a:r>
            <a:r>
              <a:rPr lang="ru-RU" sz="5400" dirty="0" smtClean="0">
                <a:solidFill>
                  <a:srgbClr val="000080"/>
                </a:solidFill>
              </a:rPr>
              <a:t>шар-</a:t>
            </a:r>
            <a:r>
              <a:rPr lang="ru-RU" sz="5400" dirty="0">
                <a:solidFill>
                  <a:srgbClr val="000080"/>
                </a:solidFill>
              </a:rPr>
              <a:t/>
            </a:r>
            <a:br>
              <a:rPr lang="ru-RU" sz="5400" dirty="0">
                <a:solidFill>
                  <a:srgbClr val="000080"/>
                </a:solidFill>
              </a:rPr>
            </a:br>
            <a:r>
              <a:rPr lang="ru-RU" sz="5400" dirty="0">
                <a:solidFill>
                  <a:srgbClr val="000080"/>
                </a:solidFill>
              </a:rPr>
              <a:t>Раскалённый как пожар.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2420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966" y="0"/>
            <a:ext cx="86591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Загадки про солнышко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8570" y="1246694"/>
            <a:ext cx="81998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0080"/>
                </a:solidFill>
              </a:rPr>
              <a:t>Жёлтый </a:t>
            </a:r>
            <a:r>
              <a:rPr lang="ru-RU" sz="6000" dirty="0" smtClean="0">
                <a:solidFill>
                  <a:srgbClr val="000080"/>
                </a:solidFill>
              </a:rPr>
              <a:t>берет</a:t>
            </a:r>
            <a:r>
              <a:rPr lang="ru-RU" sz="6000" dirty="0">
                <a:solidFill>
                  <a:srgbClr val="000080"/>
                </a:solidFill>
              </a:rPr>
              <a:t/>
            </a:r>
            <a:br>
              <a:rPr lang="ru-RU" sz="6000" dirty="0">
                <a:solidFill>
                  <a:srgbClr val="000080"/>
                </a:solidFill>
              </a:rPr>
            </a:br>
            <a:r>
              <a:rPr lang="ru-RU" sz="6000" dirty="0">
                <a:solidFill>
                  <a:srgbClr val="000080"/>
                </a:solidFill>
              </a:rPr>
              <a:t>На небо </a:t>
            </a:r>
            <a:r>
              <a:rPr lang="ru-RU" sz="6000" dirty="0" smtClean="0">
                <a:solidFill>
                  <a:srgbClr val="000080"/>
                </a:solidFill>
              </a:rPr>
              <a:t>одет.</a:t>
            </a:r>
            <a:endParaRPr lang="ru-RU" sz="6000" dirty="0"/>
          </a:p>
        </p:txBody>
      </p:sp>
      <p:pic>
        <p:nvPicPr>
          <p:cNvPr id="3074" name="Picture 2" descr="http://vedason.ru/wp-content/uploads/1.jp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2456" y="1273756"/>
            <a:ext cx="2167489" cy="23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1649" y="3457255"/>
            <a:ext cx="7922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0080"/>
                </a:solidFill>
              </a:rPr>
              <a:t>Золотая </a:t>
            </a:r>
            <a:r>
              <a:rPr lang="ru-RU" sz="6000" dirty="0" smtClean="0">
                <a:solidFill>
                  <a:srgbClr val="000080"/>
                </a:solidFill>
              </a:rPr>
              <a:t>монета</a:t>
            </a:r>
            <a:r>
              <a:rPr lang="ru-RU" sz="6000" dirty="0">
                <a:solidFill>
                  <a:srgbClr val="000080"/>
                </a:solidFill>
              </a:rPr>
              <a:t/>
            </a:r>
            <a:br>
              <a:rPr lang="ru-RU" sz="6000" dirty="0">
                <a:solidFill>
                  <a:srgbClr val="000080"/>
                </a:solidFill>
              </a:rPr>
            </a:br>
            <a:r>
              <a:rPr lang="ru-RU" sz="6000" dirty="0">
                <a:solidFill>
                  <a:srgbClr val="000080"/>
                </a:solidFill>
              </a:rPr>
              <a:t>За море закатилась.</a:t>
            </a:r>
            <a:br>
              <a:rPr lang="ru-RU" sz="6000" dirty="0">
                <a:solidFill>
                  <a:srgbClr val="000080"/>
                </a:solidFill>
              </a:rPr>
            </a:br>
            <a:r>
              <a:rPr lang="ru-RU" sz="6000" dirty="0">
                <a:solidFill>
                  <a:srgbClr val="000080"/>
                </a:solidFill>
              </a:rPr>
              <a:t>Утром </a:t>
            </a:r>
            <a:r>
              <a:rPr lang="ru-RU" sz="6000" dirty="0" smtClean="0">
                <a:solidFill>
                  <a:srgbClr val="000080"/>
                </a:solidFill>
              </a:rPr>
              <a:t>нашлась.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38832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7370" y="118477"/>
            <a:ext cx="6374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Сказки в стихах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http://biblio.by/media/catalog/product/cache/1/image/1200x1200/9df78eab33525d08d6e5fb8d27136e95/s/t/static.ozone.rumultimediabooks_covers1014009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089" y="2735695"/>
            <a:ext cx="3195127" cy="31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kidstore.ru/uploads/toys/original/1e/1e6d1133bb764d66d8d4dceb361a25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2650954" cy="32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2166" y="1171218"/>
            <a:ext cx="5044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С. Я. Маршак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5128" name="Picture 8" descr="http://static.my-shop.ru/product/3/216/2158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882" y="2713335"/>
            <a:ext cx="2160240" cy="32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16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7370" y="-24934"/>
            <a:ext cx="6374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Сказки в стихах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778" y="1107266"/>
            <a:ext cx="5921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К. И. Чуковский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http://z693.com/images/56a97f56152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394" y="2215262"/>
            <a:ext cx="2195952" cy="29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s627619.vk.me/v627619030/1a481/Olo9i9Bhvi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0614" y="2269513"/>
            <a:ext cx="240982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in.eway.ru/img/books_covers/1010605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6864" y="2499793"/>
            <a:ext cx="3148987" cy="23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616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7370" y="-24934"/>
            <a:ext cx="6374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Сказки в стихах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908720"/>
            <a:ext cx="4790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С. Михалков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7174" name="Picture 6" descr="http://www.ast.ru/upload/iblock/10b/10b687816a25ed723fc2e03c01b6af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78566"/>
            <a:ext cx="6369754" cy="47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37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knigamir.com/upload/iblock/3b9/3b97b81d56c595e82ea65182d162b15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376" y="160338"/>
            <a:ext cx="8360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70C0"/>
                </a:solidFill>
              </a:rPr>
              <a:t>Подведение итогов урока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2816" y="1230107"/>
            <a:ext cx="3992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Что нового узнали?</a:t>
            </a:r>
          </a:p>
          <a:p>
            <a:r>
              <a:rPr lang="ru-RU" sz="3600" dirty="0">
                <a:solidFill>
                  <a:prstClr val="black"/>
                </a:solidFill>
              </a:rPr>
              <a:t>Чему учились?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220486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2196" y="2528029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000" dirty="0">
              <a:solidFill>
                <a:prstClr val="black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03022"/>
            <a:ext cx="3359419" cy="4430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86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352" y="1436224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C00000"/>
                </a:solidFill>
              </a:rPr>
              <a:t>Сказки, загадки,</a:t>
            </a:r>
          </a:p>
          <a:p>
            <a:pPr algn="ctr"/>
            <a:r>
              <a:rPr lang="ru-RU" sz="7200" b="1" dirty="0">
                <a:solidFill>
                  <a:srgbClr val="C00000"/>
                </a:solidFill>
              </a:rPr>
              <a:t>небылицы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4759" y="188640"/>
            <a:ext cx="3663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0070C0"/>
                </a:solidFill>
              </a:rPr>
              <a:t>Раздел 2</a:t>
            </a:r>
          </a:p>
        </p:txBody>
      </p:sp>
    </p:spTree>
    <p:extLst>
      <p:ext uri="{BB962C8B-B14F-4D97-AF65-F5344CB8AC3E}">
        <p14:creationId xmlns:p14="http://schemas.microsoft.com/office/powerpoint/2010/main" xmlns="" val="16093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-1860"/>
            <a:ext cx="3246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Сказки</a:t>
            </a:r>
            <a:endParaRPr lang="ru-RU" sz="8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bookfinder.su/ViewImage.php?isbn=9785699203727&amp;psfx=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5" t="19074" r="14039" b="18684"/>
          <a:stretch/>
        </p:blipFill>
        <p:spPr bwMode="auto">
          <a:xfrm>
            <a:off x="885855" y="2078773"/>
            <a:ext cx="2591896" cy="351160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-disk.ru/8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4665" y="2060848"/>
            <a:ext cx="3891634" cy="351220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905937"/>
            <a:ext cx="3253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народные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149" y="920195"/>
            <a:ext cx="4446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литературные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2479" y="5631631"/>
            <a:ext cx="3242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авторские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42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1628" y="0"/>
            <a:ext cx="262372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497" y="0"/>
            <a:ext cx="131186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8676456" y="0"/>
            <a:ext cx="45719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090" y="0"/>
            <a:ext cx="848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 smtClean="0">
                <a:solidFill>
                  <a:srgbClr val="C00000"/>
                </a:solidFill>
              </a:rPr>
              <a:t>Народые</a:t>
            </a:r>
            <a:r>
              <a:rPr lang="ru-RU" sz="7200" b="1" dirty="0" smtClean="0">
                <a:solidFill>
                  <a:srgbClr val="C00000"/>
                </a:solidFill>
              </a:rPr>
              <a:t> сказки 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042" name="Picture 18" descr="&amp;Vcy;&amp;ocy;&amp;lcy;&amp;shcy;&amp;iecy;&amp;bcy;&amp;ncy;&amp;ycy;&amp;iecy; &amp;scy;&amp;kcy;&amp;acy;&amp;zcy;&amp;kcy;&amp;icy; &amp;Mcy;&amp;acy;&amp;mcy;&amp;icy;&amp;ncy;&amp;ycy; &amp;scy;&amp;kcy;&amp;acy;&amp;zcy;&amp;kcy;&amp;icy; - Par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99434">
            <a:off x="2655880" y="3321424"/>
            <a:ext cx="2797176" cy="279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&amp;dcy;&amp;lcy;&amp;yacy; &amp;dcy;&amp;iecy;&amp;tcy;&amp;iecy;&amp;ncy;&amp;kcy;&amp;acy; &amp;scy;&amp;vcy;&amp;ocy;&amp;icy;&amp;mcy;&amp;icy; &amp;rcy;&amp;ucy;&amp;kcy;&amp;acy;&amp;m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199" y="2875185"/>
            <a:ext cx="2160240" cy="28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&amp;Kcy;&amp;acy;&amp;shcy;&amp;acy; &amp;icy;&amp;zcy; &amp;tcy;&amp;ocy;&amp;pcy;&amp;ocy;&amp;rcy;&amp;acy; * - &amp;Rcy;&amp;ucy;&amp;scy;&amp;scy;&amp;kcy;&amp;acy;&amp;yacy; &amp;scy;&amp;kcy;&amp;acy;&amp;zcy;&amp;kcy;&amp;a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13" r="14587"/>
          <a:stretch/>
        </p:blipFill>
        <p:spPr bwMode="auto">
          <a:xfrm>
            <a:off x="5315911" y="2892519"/>
            <a:ext cx="3348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273" y="1197165"/>
            <a:ext cx="3874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</a:rPr>
              <a:t>О животных</a:t>
            </a:r>
            <a:endParaRPr lang="ru-RU" sz="5400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2313" y="2028161"/>
            <a:ext cx="3761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</a:rPr>
              <a:t>Волшебные</a:t>
            </a:r>
            <a:endParaRPr lang="ru-RU" sz="5400" b="1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4358" y="1200329"/>
            <a:ext cx="2883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</a:rPr>
              <a:t>Бытовые</a:t>
            </a:r>
            <a:endParaRPr lang="ru-RU" sz="5400" b="1" dirty="0">
              <a:solidFill>
                <a:srgbClr val="0066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932707" y="908720"/>
            <a:ext cx="1127125" cy="471629"/>
          </a:xfrm>
          <a:prstGeom prst="straightConnector1">
            <a:avLst/>
          </a:prstGeom>
          <a:ln w="666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913200" y="908720"/>
            <a:ext cx="1002739" cy="471629"/>
          </a:xfrm>
          <a:prstGeom prst="straightConnector1">
            <a:avLst/>
          </a:prstGeom>
          <a:ln w="666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633276" y="980728"/>
            <a:ext cx="1" cy="1296144"/>
          </a:xfrm>
          <a:prstGeom prst="straightConnector1">
            <a:avLst/>
          </a:prstGeom>
          <a:ln w="666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00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34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Из старинных книг</a:t>
            </a:r>
            <a:endParaRPr lang="ru-RU" sz="8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siliconvalleytechnologyschool.org/images/56d1e1ccb44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62149"/>
            <a:ext cx="2938809" cy="442653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hopmatic.ru/uploads/products/15077/696783/img_54d036fde47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257" y="1988839"/>
            <a:ext cx="2923485" cy="439984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54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%D1%88%D0%BA%D0%BE%D0%BB%D1%8C%D0%BD%D1%8B%D0%B5-%D1%82%D0%B5%D1%85%D0%BD%D0%BE%D0%BB%D0%BE%D0%B3%D0%B8%D0%B8.%D1%80%D1%84/images/Ushinsky-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%D1%88%D0%BA%D0%BE%D0%BB%D1%8C%D0%BD%D1%8B%D0%B5-%D1%82%D0%B5%D1%85%D0%BD%D0%BE%D0%BB%D0%BE%D0%B3%D0%B8%D0%B8.%D1%80%D1%84/images/Ushinsky-25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4154" y="1451205"/>
            <a:ext cx="2758286" cy="3309943"/>
          </a:xfrm>
          <a:prstGeom prst="rect">
            <a:avLst/>
          </a:prstGeom>
          <a:noFill/>
          <a:ln w="57150">
            <a:solidFill>
              <a:srgbClr val="489E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775" y="312738"/>
            <a:ext cx="80499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Константин Дмитриевич </a:t>
            </a:r>
          </a:p>
          <a:p>
            <a:r>
              <a:rPr lang="ru-RU" sz="5400" b="1" dirty="0" smtClean="0">
                <a:solidFill>
                  <a:srgbClr val="0070C0"/>
                </a:solidFill>
              </a:rPr>
              <a:t>             Ушинский</a:t>
            </a:r>
          </a:p>
          <a:p>
            <a:r>
              <a:rPr lang="ru-RU" sz="5400" b="1" dirty="0" smtClean="0">
                <a:solidFill>
                  <a:srgbClr val="C00000"/>
                </a:solidFill>
              </a:rPr>
              <a:t>«Гусь и журавль»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2059" name="Picture 11" descr="http://www.visitmildenhall.co.uk/communities/1/004/005/917/621/images/4528605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2951212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0.tqn.com/d/webclipart/1/G/E/s/4/goo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730" y="4499756"/>
            <a:ext cx="152397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26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%D1%88%D0%BA%D0%BE%D0%BB%D1%8C%D0%BD%D1%8B%D0%B5-%D1%82%D0%B5%D1%85%D0%BD%D0%BE%D0%BB%D0%BE%D0%B3%D0%B8%D0%B8.%D1%80%D1%84/images/Ushinsky-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%D1%88%D0%BA%D0%BE%D0%BB%D1%8C%D0%BD%D1%8B%D0%B5-%D1%82%D0%B5%D1%85%D0%BD%D0%BE%D0%BB%D0%BE%D0%B3%D0%B8%D0%B8.%D1%80%D1%84/images/Ushinsky-25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7975" y="312738"/>
            <a:ext cx="8354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Лев Николаевич Толстой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«Зайцы и лягушки»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4100" name="Picture 4" descr="http://bibliotekar.ru/pisateli-19-veka/27.files/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1436" y="2067064"/>
            <a:ext cx="3076575" cy="4000501"/>
          </a:xfrm>
          <a:prstGeom prst="rect">
            <a:avLst/>
          </a:prstGeom>
          <a:noFill/>
          <a:ln w="57150">
            <a:solidFill>
              <a:srgbClr val="489EC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fablesofaesop.com/wp-content/uploads/2013/12/i037_th_hares_fro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682" y="2091421"/>
            <a:ext cx="4092744" cy="397614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94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434" y="548680"/>
            <a:ext cx="84249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</a:rPr>
              <a:t>Р</a:t>
            </a: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</a:t>
            </a:r>
            <a:r>
              <a:rPr lang="ru-RU" sz="8800" b="1" dirty="0" smtClean="0">
                <a:solidFill>
                  <a:srgbClr val="00B050"/>
                </a:solidFill>
              </a:rPr>
              <a:t>з</a:t>
            </a:r>
            <a:r>
              <a:rPr lang="ru-RU" sz="8800" b="1" dirty="0" smtClean="0">
                <a:solidFill>
                  <a:srgbClr val="7030A0"/>
                </a:solidFill>
              </a:rPr>
              <a:t>н</a:t>
            </a:r>
            <a:r>
              <a:rPr lang="ru-RU" sz="8800" b="1" dirty="0" smtClean="0">
                <a:solidFill>
                  <a:srgbClr val="C00000"/>
                </a:solidFill>
              </a:rPr>
              <a:t>о</a:t>
            </a:r>
            <a:r>
              <a:rPr lang="ru-RU" sz="8800" b="1" dirty="0" smtClean="0">
                <a:solidFill>
                  <a:srgbClr val="7030A0"/>
                </a:solidFill>
              </a:rPr>
              <a:t>ц</a:t>
            </a:r>
            <a:r>
              <a:rPr lang="ru-RU" sz="8800" b="1" dirty="0" smtClean="0">
                <a:solidFill>
                  <a:srgbClr val="FFC000"/>
                </a:solidFill>
              </a:rPr>
              <a:t>в</a:t>
            </a:r>
            <a:r>
              <a:rPr lang="ru-RU" sz="8800" b="1" dirty="0" smtClean="0">
                <a:solidFill>
                  <a:srgbClr val="00B050"/>
                </a:solidFill>
              </a:rPr>
              <a:t>е</a:t>
            </a:r>
            <a:r>
              <a:rPr lang="ru-RU" sz="8800" b="1" dirty="0" smtClean="0">
                <a:solidFill>
                  <a:srgbClr val="0070C0"/>
                </a:solidFill>
              </a:rPr>
              <a:t>т</a:t>
            </a:r>
            <a:r>
              <a:rPr lang="ru-RU" sz="8800" b="1" dirty="0" smtClean="0">
                <a:solidFill>
                  <a:srgbClr val="C00000"/>
                </a:solidFill>
              </a:rPr>
              <a:t>н</a:t>
            </a:r>
            <a:r>
              <a:rPr lang="ru-RU" sz="8800" b="1" dirty="0" smtClean="0">
                <a:solidFill>
                  <a:srgbClr val="00B050"/>
                </a:solidFill>
              </a:rPr>
              <a:t>ы</a:t>
            </a:r>
            <a:r>
              <a:rPr lang="ru-RU" sz="8800" b="1" dirty="0" smtClean="0">
                <a:solidFill>
                  <a:srgbClr val="0070C0"/>
                </a:solidFill>
              </a:rPr>
              <a:t>е</a:t>
            </a:r>
          </a:p>
          <a:p>
            <a:pPr algn="ctr"/>
            <a:r>
              <a:rPr lang="ru-RU" sz="8800" b="1" dirty="0" smtClean="0"/>
              <a:t> </a:t>
            </a:r>
            <a:r>
              <a:rPr lang="ru-RU" sz="8800" b="1" dirty="0" smtClean="0">
                <a:solidFill>
                  <a:srgbClr val="0070C0"/>
                </a:solidFill>
              </a:rPr>
              <a:t>с</a:t>
            </a:r>
            <a:r>
              <a:rPr lang="ru-RU" sz="8800" b="1" dirty="0" smtClean="0">
                <a:solidFill>
                  <a:srgbClr val="C00000"/>
                </a:solidFill>
              </a:rPr>
              <a:t>т</a:t>
            </a:r>
            <a:r>
              <a:rPr lang="ru-RU" sz="8800" b="1" dirty="0" smtClean="0">
                <a:solidFill>
                  <a:srgbClr val="00B050"/>
                </a:solidFill>
              </a:rPr>
              <a:t>р</a:t>
            </a:r>
            <a:r>
              <a:rPr lang="ru-RU" sz="8800" b="1" dirty="0" smtClean="0">
                <a:solidFill>
                  <a:srgbClr val="FFC000"/>
                </a:solidFill>
              </a:rPr>
              <a:t>а</a:t>
            </a:r>
            <a:r>
              <a:rPr lang="ru-RU" sz="8800" b="1" dirty="0" smtClean="0">
                <a:solidFill>
                  <a:schemeClr val="accent4">
                    <a:lumMod val="75000"/>
                  </a:schemeClr>
                </a:solidFill>
              </a:rPr>
              <a:t>н</a:t>
            </a:r>
            <a:r>
              <a:rPr lang="ru-RU" sz="8800" b="1" dirty="0" smtClean="0">
                <a:solidFill>
                  <a:srgbClr val="C00000"/>
                </a:solidFill>
              </a:rPr>
              <a:t>и</a:t>
            </a:r>
            <a:r>
              <a:rPr lang="ru-RU" sz="8800" b="1" dirty="0" smtClean="0">
                <a:solidFill>
                  <a:srgbClr val="00B050"/>
                </a:solidFill>
              </a:rPr>
              <a:t>ц</a:t>
            </a:r>
            <a:r>
              <a:rPr lang="ru-RU" sz="8800" b="1" dirty="0" smtClean="0">
                <a:solidFill>
                  <a:srgbClr val="C00000"/>
                </a:solidFill>
              </a:rPr>
              <a:t>ы</a:t>
            </a:r>
            <a:endParaRPr lang="ru-RU" sz="8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1807" y="3573016"/>
            <a:ext cx="5840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</a:rPr>
              <a:t>Скороговорки</a:t>
            </a:r>
            <a:endParaRPr lang="ru-RU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05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244</Words>
  <Application>Microsoft Office PowerPoint</Application>
  <PresentationFormat>Экран (4:3)</PresentationFormat>
  <Paragraphs>84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9_Тема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Alexey1</dc:creator>
  <cp:lastModifiedBy>Пользователь</cp:lastModifiedBy>
  <cp:revision>37</cp:revision>
  <dcterms:created xsi:type="dcterms:W3CDTF">2016-03-28T15:25:23Z</dcterms:created>
  <dcterms:modified xsi:type="dcterms:W3CDTF">2020-03-25T09:09:05Z</dcterms:modified>
</cp:coreProperties>
</file>