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9" r:id="rId3"/>
    <p:sldId id="257" r:id="rId4"/>
    <p:sldId id="258" r:id="rId5"/>
    <p:sldId id="269" r:id="rId6"/>
    <p:sldId id="270" r:id="rId7"/>
    <p:sldId id="262" r:id="rId8"/>
    <p:sldId id="268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A01"/>
    <a:srgbClr val="D2EE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F5193-9A74-473C-8817-782044DF458D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15939-EABB-4DC0-A3C3-CD891F8C9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48BB-7AA3-4972-844D-4D1B0C283F2F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6378-1931-4DC0-86D5-8C8E63BE4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DC47-884F-49C1-A138-6C7805A3F341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6D4A-DBB0-4804-BBFA-75CB9C4E4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D63354-17B8-4817-BA55-8CC6CB5D0C98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C4D244-E6F5-46D3-96F6-FE2EE072E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A400-6057-46AD-9BA7-99DFD4EF1781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A71F4-5694-4288-A418-B7E36CEC8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1B49-B39A-4ECA-9A45-0EB5A44E6F6B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AECD9-FE35-4972-BF41-F2A472280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3525-C4E5-4B6C-B282-2EB5770D22CD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ACEFE-0431-4C74-ACAA-72A989B35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1D0350-FC42-4842-8D73-1C0776BB5092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2DAAF7-C4F1-4C2D-BC81-C496FFFC7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8F97-3799-4E20-8D05-210632052C84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2860-931C-4900-B104-402A1C2AA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022BF1-D4AA-415B-BC13-C30034E03754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8F060A-AE1E-49B9-9CE0-D2D281048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B483BE-E91D-4A61-82FD-8D8F5BC29401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F643B2-6673-44BF-A87F-136536A8E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F0CEE-9063-4CC4-A0EB-DA1BA7600B7F}" type="datetimeFigureOut">
              <a:rPr lang="ru-RU"/>
              <a:pPr>
                <a:defRPr/>
              </a:pPr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5CE96-23BF-44EC-8D4A-3315CEEF2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2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2571750" y="564356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1 класс</a:t>
            </a:r>
          </a:p>
        </p:txBody>
      </p:sp>
      <p:pic>
        <p:nvPicPr>
          <p:cNvPr id="13314" name="Picture 2" descr="&amp;Scy;&amp;ocy;&amp;gcy;&amp;lcy;&amp;acy;&amp;scy;&amp;ncy;&amp;ycy;&amp;iecy; &amp;zcy;&amp;vcy;&amp;ucy;&amp;kcy;&amp;icy; - &amp;IEcy;&amp;lcy;&amp;iecy;&amp;ncy;&amp;acy; &amp;Vcy;&amp;icy;&amp;tcy;&amp;acy;&amp;lcy;&amp;softcy;&amp;iecy;&amp;vcy;&amp;ncy;&amp;acy; &amp;Pcy;&amp;ocy;&amp;tcy;&amp;acy;&amp;pcy;&amp;iecy;&amp;ncy;&amp;k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3"/>
          <p:cNvSpPr>
            <a:spLocks noGrp="1"/>
          </p:cNvSpPr>
          <p:nvPr>
            <p:ph sz="quarter" idx="2"/>
          </p:nvPr>
        </p:nvSpPr>
        <p:spPr>
          <a:xfrm>
            <a:off x="4270375" y="1600200"/>
            <a:ext cx="3657600" cy="4572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050"/>
            <a:ext cx="9221788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84976" cy="14487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/>
              <a:t>Как отличить гласный звук от согласного звука?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501008"/>
            <a:ext cx="392909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При произнесении гласного звука воздух проходит через рот свободно, без преград.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358" y="5787261"/>
            <a:ext cx="392909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Гласный звук образует слог.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988840"/>
            <a:ext cx="392909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</a:rPr>
              <a:t>Гласный звук состоит только из голоса.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286375"/>
            <a:ext cx="11858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Arial Black" pitchFamily="34" charset="0"/>
              </a:rPr>
              <a:t>[</a:t>
            </a:r>
            <a:r>
              <a:rPr lang="ru-RU" b="1" dirty="0" smtClean="0">
                <a:latin typeface="Arial Black" pitchFamily="34" charset="0"/>
              </a:rPr>
              <a:t>м</a:t>
            </a:r>
            <a:r>
              <a:rPr lang="en-US" b="1" dirty="0" smtClean="0">
                <a:latin typeface="Arial Black" pitchFamily="34" charset="0"/>
              </a:rPr>
              <a:t>]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8" name="Содержимое 7" descr="Сыр с смышкой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486401" cy="3429000"/>
          </a:xfrm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071938" y="5286375"/>
            <a:ext cx="10429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[</a:t>
            </a:r>
            <a:r>
              <a:rPr lang="ru-RU" sz="4400" b="1" dirty="0">
                <a:latin typeface="Arial Black" pitchFamily="34" charset="0"/>
                <a:ea typeface="+mj-ea"/>
                <a:cs typeface="+mj-cs"/>
              </a:rPr>
              <a:t>к</a:t>
            </a: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]</a:t>
            </a:r>
            <a:endParaRPr lang="ru-RU" sz="4400" b="1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00313" y="5286375"/>
            <a:ext cx="118586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[</a:t>
            </a:r>
            <a:r>
              <a:rPr lang="ru-RU" sz="4400" b="1" dirty="0" err="1">
                <a:latin typeface="Arial Black" pitchFamily="34" charset="0"/>
                <a:ea typeface="+mj-ea"/>
                <a:cs typeface="+mj-cs"/>
              </a:rPr>
              <a:t>ш</a:t>
            </a: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]</a:t>
            </a:r>
            <a:endParaRPr lang="ru-RU" sz="4400" b="1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86438" y="5286375"/>
            <a:ext cx="10429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[</a:t>
            </a:r>
            <a:r>
              <a:rPr lang="ru-RU" sz="4400" b="1" dirty="0">
                <a:latin typeface="Arial Black" pitchFamily="34" charset="0"/>
                <a:ea typeface="+mj-ea"/>
                <a:cs typeface="+mj-cs"/>
              </a:rPr>
              <a:t>с</a:t>
            </a: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]</a:t>
            </a:r>
            <a:endParaRPr lang="ru-RU" sz="4400" b="1" dirty="0"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215188" y="5286375"/>
            <a:ext cx="10429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[</a:t>
            </a:r>
            <a:r>
              <a:rPr lang="ru-RU" sz="4400" b="1" dirty="0" err="1">
                <a:latin typeface="Arial Black" pitchFamily="34" charset="0"/>
                <a:ea typeface="+mj-ea"/>
                <a:cs typeface="+mj-cs"/>
              </a:rPr>
              <a:t>р</a:t>
            </a: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]</a:t>
            </a:r>
            <a:endParaRPr lang="ru-RU" sz="4400" b="1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3275"/>
            <a:ext cx="9144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8990234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/>
              <a:t>Как отличить согласный звук от гласного звука?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485326"/>
            <a:ext cx="3929090" cy="2247930"/>
          </a:xfrm>
          <a:prstGeom prst="rect">
            <a:avLst/>
          </a:prstGeom>
          <a:gradFill>
            <a:gsLst>
              <a:gs pos="38000">
                <a:schemeClr val="accent1">
                  <a:tint val="35000"/>
                  <a:satMod val="260000"/>
                  <a:alpha val="87000"/>
                </a:schemeClr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При произнесении гласного звука воздух проходит через рот свободно, без преград.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87261"/>
            <a:ext cx="3929090" cy="954107"/>
          </a:xfrm>
          <a:prstGeom prst="rect">
            <a:avLst/>
          </a:prstGeom>
          <a:gradFill>
            <a:gsLst>
              <a:gs pos="38000">
                <a:schemeClr val="accent1">
                  <a:tint val="35000"/>
                  <a:satMod val="260000"/>
                  <a:alpha val="87000"/>
                </a:schemeClr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Гласный звук образует слог.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928802"/>
            <a:ext cx="3929090" cy="1477328"/>
          </a:xfrm>
          <a:prstGeom prst="rect">
            <a:avLst/>
          </a:prstGeom>
          <a:gradFill>
            <a:gsLst>
              <a:gs pos="38000">
                <a:schemeClr val="accent1">
                  <a:tint val="35000"/>
                  <a:satMod val="260000"/>
                  <a:alpha val="87000"/>
                </a:schemeClr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>
                <a:solidFill>
                  <a:srgbClr val="002060"/>
                </a:solidFill>
              </a:rPr>
              <a:t>Гласный звук состоит только из голоса.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556792"/>
            <a:ext cx="3929090" cy="1815882"/>
          </a:xfrm>
          <a:prstGeom prst="rect">
            <a:avLst/>
          </a:prstGeom>
          <a:gradFill>
            <a:gsLst>
              <a:gs pos="38000">
                <a:schemeClr val="accent1">
                  <a:tint val="35000"/>
                  <a:satMod val="260000"/>
                  <a:alpha val="87000"/>
                </a:schemeClr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Согласный звук состоит только из шума или из шума и голоса.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429000"/>
            <a:ext cx="3929090" cy="1815882"/>
          </a:xfrm>
          <a:prstGeom prst="rect">
            <a:avLst/>
          </a:prstGeom>
          <a:gradFill>
            <a:gsLst>
              <a:gs pos="38000">
                <a:schemeClr val="accent1">
                  <a:tint val="35000"/>
                  <a:satMod val="260000"/>
                  <a:alpha val="87000"/>
                </a:schemeClr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</a:rPr>
              <a:t>При произнесении согласного звука струя воздуха во рту встречает преграду.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304690"/>
            <a:ext cx="3929090" cy="1692771"/>
          </a:xfrm>
          <a:prstGeom prst="rect">
            <a:avLst/>
          </a:prstGeom>
          <a:gradFill>
            <a:gsLst>
              <a:gs pos="38000">
                <a:schemeClr val="accent1">
                  <a:tint val="35000"/>
                  <a:satMod val="260000"/>
                  <a:alpha val="87000"/>
                </a:schemeClr>
              </a:gs>
              <a:gs pos="30000">
                <a:schemeClr val="accent1">
                  <a:tint val="38000"/>
                  <a:satMod val="260000"/>
                </a:schemeClr>
              </a:gs>
              <a:gs pos="75000">
                <a:schemeClr val="accent1">
                  <a:tint val="55000"/>
                  <a:satMod val="255000"/>
                </a:schemeClr>
              </a:gs>
              <a:gs pos="100000">
                <a:schemeClr val="accent1">
                  <a:tint val="70000"/>
                  <a:satMod val="25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b="1" dirty="0">
                <a:solidFill>
                  <a:srgbClr val="002060"/>
                </a:solidFill>
              </a:rPr>
              <a:t>Согласный звук образует слог только вместе с гласным звуком.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3" name="Picture 2" descr="https://ds04.infourok.ru/uploads/ex/0557/00058396-9690abd1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2" descr="https://arhivurokov.ru/multiurok/html/2017/05/28/s_592ae4058724e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52738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Содержимое 3" descr="seno.pn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6372225" y="981075"/>
            <a:ext cx="2771775" cy="352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4" descr="http://3.bp.blogspot.com/-venCXhm0yYo/VYBLedEkaDI/AAAAAAAAMu8/DYU4Q7GvIME/s1600/%25D0%25A1%25D0%25BD%25D0%25B8%25D0%25BC%25D0%25BE%25D0%25BA%2B%25D1%258D%25D0%25BA%25D1%2580%25D0%25B0%25D0%25BD%25D0%25B0%2B2015-06-16%2B%25D0%25B2%2B19.09.08.png"/>
          <p:cNvPicPr>
            <a:picLocks noChangeAspect="1" noChangeArrowheads="1"/>
          </p:cNvPicPr>
          <p:nvPr/>
        </p:nvPicPr>
        <p:blipFill>
          <a:blip r:embed="rId2" cstate="print"/>
          <a:srcRect l="7182" t="47243" r="8418" b="50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615</TotalTime>
  <Words>116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Как отличить гласный звук от согласного звука?</vt:lpstr>
      <vt:lpstr>[м]</vt:lpstr>
      <vt:lpstr>Как отличить согласный звук от гласного звука?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65</cp:revision>
  <dcterms:created xsi:type="dcterms:W3CDTF">2012-03-21T18:20:48Z</dcterms:created>
  <dcterms:modified xsi:type="dcterms:W3CDTF">2020-04-21T12:56:58Z</dcterms:modified>
</cp:coreProperties>
</file>