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5BFDE-1014-4B17-9E01-19E0BC086900}" type="datetimeFigureOut">
              <a:rPr lang="ru-RU" smtClean="0"/>
              <a:pPr/>
              <a:t>28.01.2015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CF207-7881-495C-A49F-009C0FEB9025}" type="slidenum">
              <a:rPr lang="ru-RU" smtClean="0"/>
              <a:pPr/>
              <a:t>‹#›</a:t>
            </a:fld>
            <a:endParaRPr lang="ru-RU"/>
          </a:p>
        </p:txBody>
      </p:sp>
    </p:spTree>
    <p:extLst>
      <p:ext uri="{BB962C8B-B14F-4D97-AF65-F5344CB8AC3E}">
        <p14:creationId xmlns:p14="http://schemas.microsoft.com/office/powerpoint/2010/main" val="59023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0CF207-7881-495C-A49F-009C0FEB9025}"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6E9157B-56F6-4D03-AC2F-22B95C5CA0EA}" type="datetimeFigureOut">
              <a:rPr lang="ru-RU" smtClean="0"/>
              <a:pPr/>
              <a:t>28.01.2015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C3E3D69-E69C-4FFF-9829-C4ED44D8D4B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E9157B-56F6-4D03-AC2F-22B95C5CA0EA}"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E3D69-E69C-4FFF-9829-C4ED44D8D4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E9157B-56F6-4D03-AC2F-22B95C5CA0EA}"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3E3D69-E69C-4FFF-9829-C4ED44D8D4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6E9157B-56F6-4D03-AC2F-22B95C5CA0EA}" type="datetimeFigureOut">
              <a:rPr lang="ru-RU" smtClean="0"/>
              <a:pPr/>
              <a:t>28.01.2015</a:t>
            </a:fld>
            <a:endParaRPr lang="ru-RU"/>
          </a:p>
        </p:txBody>
      </p:sp>
      <p:sp>
        <p:nvSpPr>
          <p:cNvPr id="9" name="Номер слайда 8"/>
          <p:cNvSpPr>
            <a:spLocks noGrp="1"/>
          </p:cNvSpPr>
          <p:nvPr>
            <p:ph type="sldNum" sz="quarter" idx="15"/>
          </p:nvPr>
        </p:nvSpPr>
        <p:spPr/>
        <p:txBody>
          <a:bodyPr rtlCol="0"/>
          <a:lstStyle/>
          <a:p>
            <a:fld id="{9C3E3D69-E69C-4FFF-9829-C4ED44D8D4B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6E9157B-56F6-4D03-AC2F-22B95C5CA0EA}" type="datetimeFigureOut">
              <a:rPr lang="ru-RU" smtClean="0"/>
              <a:pPr/>
              <a:t>28.01.2015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C3E3D69-E69C-4FFF-9829-C4ED44D8D4B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6E9157B-56F6-4D03-AC2F-22B95C5CA0EA}"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3E3D69-E69C-4FFF-9829-C4ED44D8D4B9}"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6E9157B-56F6-4D03-AC2F-22B95C5CA0EA}"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3E3D69-E69C-4FFF-9829-C4ED44D8D4B9}"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6E9157B-56F6-4D03-AC2F-22B95C5CA0EA}" type="datetimeFigureOut">
              <a:rPr lang="ru-RU" smtClean="0"/>
              <a:pPr/>
              <a:t>28.01.2015</a:t>
            </a:fld>
            <a:endParaRPr lang="ru-RU"/>
          </a:p>
        </p:txBody>
      </p:sp>
      <p:sp>
        <p:nvSpPr>
          <p:cNvPr id="7" name="Номер слайда 6"/>
          <p:cNvSpPr>
            <a:spLocks noGrp="1"/>
          </p:cNvSpPr>
          <p:nvPr>
            <p:ph type="sldNum" sz="quarter" idx="11"/>
          </p:nvPr>
        </p:nvSpPr>
        <p:spPr/>
        <p:txBody>
          <a:bodyPr rtlCol="0"/>
          <a:lstStyle/>
          <a:p>
            <a:fld id="{9C3E3D69-E69C-4FFF-9829-C4ED44D8D4B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E9157B-56F6-4D03-AC2F-22B95C5CA0EA}"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3E3D69-E69C-4FFF-9829-C4ED44D8D4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6E9157B-56F6-4D03-AC2F-22B95C5CA0EA}" type="datetimeFigureOut">
              <a:rPr lang="ru-RU" smtClean="0"/>
              <a:pPr/>
              <a:t>28.01.2015</a:t>
            </a:fld>
            <a:endParaRPr lang="ru-RU"/>
          </a:p>
        </p:txBody>
      </p:sp>
      <p:sp>
        <p:nvSpPr>
          <p:cNvPr id="22" name="Номер слайда 21"/>
          <p:cNvSpPr>
            <a:spLocks noGrp="1"/>
          </p:cNvSpPr>
          <p:nvPr>
            <p:ph type="sldNum" sz="quarter" idx="15"/>
          </p:nvPr>
        </p:nvSpPr>
        <p:spPr/>
        <p:txBody>
          <a:bodyPr rtlCol="0"/>
          <a:lstStyle/>
          <a:p>
            <a:fld id="{9C3E3D69-E69C-4FFF-9829-C4ED44D8D4B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6E9157B-56F6-4D03-AC2F-22B95C5CA0EA}" type="datetimeFigureOut">
              <a:rPr lang="ru-RU" smtClean="0"/>
              <a:pPr/>
              <a:t>28.01.2015</a:t>
            </a:fld>
            <a:endParaRPr lang="ru-RU"/>
          </a:p>
        </p:txBody>
      </p:sp>
      <p:sp>
        <p:nvSpPr>
          <p:cNvPr id="18" name="Номер слайда 17"/>
          <p:cNvSpPr>
            <a:spLocks noGrp="1"/>
          </p:cNvSpPr>
          <p:nvPr>
            <p:ph type="sldNum" sz="quarter" idx="11"/>
          </p:nvPr>
        </p:nvSpPr>
        <p:spPr/>
        <p:txBody>
          <a:bodyPr rtlCol="0"/>
          <a:lstStyle/>
          <a:p>
            <a:fld id="{9C3E3D69-E69C-4FFF-9829-C4ED44D8D4B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6E9157B-56F6-4D03-AC2F-22B95C5CA0EA}" type="datetimeFigureOut">
              <a:rPr lang="ru-RU" smtClean="0"/>
              <a:pPr/>
              <a:t>28.01.2015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C3E3D69-E69C-4FFF-9829-C4ED44D8D4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06778" y="714356"/>
            <a:ext cx="7243394" cy="156966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«Искусство дарить </a:t>
            </a:r>
          </a:p>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подарки» </a:t>
            </a:r>
            <a:endParaRPr lang="ru-RU"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D:\Documents and Settings\Admin\Рабочий стол\1282.jpg"/>
          <p:cNvPicPr>
            <a:picLocks noChangeAspect="1" noChangeArrowheads="1"/>
          </p:cNvPicPr>
          <p:nvPr/>
        </p:nvPicPr>
        <p:blipFill>
          <a:blip r:embed="rId2" cstate="print"/>
          <a:srcRect/>
          <a:stretch>
            <a:fillRect/>
          </a:stretch>
        </p:blipFill>
        <p:spPr bwMode="auto">
          <a:xfrm>
            <a:off x="2500298" y="2571744"/>
            <a:ext cx="6336758" cy="37862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7158" y="939682"/>
            <a:ext cx="850112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Слово «эксклюзивный», переводимое примерно как «специально для вас», вошло в нашу речь совсем недавно. Понятно, что и подарок тоже может быть редким, единственным в своем роде, таким, какого нет ни у кого другого.</a:t>
            </a:r>
            <a:r>
              <a:rPr kumimoji="0" lang="ru-RU"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Это может быть  редкая старинная  вещь: картина, ваза, ювелирное украшение. Однако эксклюзивным будет не только дорогостоящий подарок, но и созданный своими руками,  специально для </a:t>
            </a:r>
            <a:r>
              <a:rPr lang="ru-RU" sz="2000" dirty="0" smtClean="0">
                <a:latin typeface="Times New Roman" pitchFamily="18" charset="0"/>
                <a:cs typeface="Times New Roman" pitchFamily="18" charset="0"/>
              </a:rPr>
              <a:t>этого человека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вязаный шарф, вышитая подушечка, нарядная салфетка, расписанное яркими красками пасхальное яйцо, шкатулочка из дерева, украшения из бисера.</a:t>
            </a:r>
          </a:p>
        </p:txBody>
      </p:sp>
      <p:sp>
        <p:nvSpPr>
          <p:cNvPr id="5" name="Прямоугольник 4"/>
          <p:cNvSpPr/>
          <p:nvPr/>
        </p:nvSpPr>
        <p:spPr>
          <a:xfrm>
            <a:off x="1857356" y="142852"/>
            <a:ext cx="5177058" cy="584775"/>
          </a:xfrm>
          <a:prstGeom prst="rect">
            <a:avLst/>
          </a:prstGeom>
          <a:noFill/>
        </p:spPr>
        <p:txBody>
          <a:bodyPr wrap="none" lIns="91440" tIns="45720" rIns="91440" bIns="45720">
            <a:spAutoFit/>
          </a:bodyPr>
          <a:lstStyle/>
          <a:p>
            <a:pPr algn="ct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Эксклюзивные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2530" name="Picture 2" descr="D:\Documents and Settings\Admin\Рабочий стол\вв.jpg"/>
          <p:cNvPicPr>
            <a:picLocks noChangeAspect="1" noChangeArrowheads="1"/>
          </p:cNvPicPr>
          <p:nvPr/>
        </p:nvPicPr>
        <p:blipFill>
          <a:blip r:embed="rId2" cstate="print"/>
          <a:srcRect/>
          <a:stretch>
            <a:fillRect/>
          </a:stretch>
        </p:blipFill>
        <p:spPr bwMode="auto">
          <a:xfrm>
            <a:off x="7143768" y="4144454"/>
            <a:ext cx="1661989" cy="2499232"/>
          </a:xfrm>
          <a:prstGeom prst="rect">
            <a:avLst/>
          </a:prstGeom>
          <a:noFill/>
        </p:spPr>
      </p:pic>
      <p:pic>
        <p:nvPicPr>
          <p:cNvPr id="22531" name="Picture 3" descr="D:\Documents and Settings\Admin\Рабочий стол\ук.jpg"/>
          <p:cNvPicPr>
            <a:picLocks noChangeAspect="1" noChangeArrowheads="1"/>
          </p:cNvPicPr>
          <p:nvPr/>
        </p:nvPicPr>
        <p:blipFill>
          <a:blip r:embed="rId3" cstate="print"/>
          <a:srcRect/>
          <a:stretch>
            <a:fillRect/>
          </a:stretch>
        </p:blipFill>
        <p:spPr bwMode="auto">
          <a:xfrm>
            <a:off x="571472" y="4000504"/>
            <a:ext cx="2286016" cy="2431851"/>
          </a:xfrm>
          <a:prstGeom prst="rect">
            <a:avLst/>
          </a:prstGeom>
          <a:noFill/>
        </p:spPr>
      </p:pic>
      <p:pic>
        <p:nvPicPr>
          <p:cNvPr id="22532" name="Picture 4" descr="D:\Documents and Settings\Admin\Рабочий стол\шка.jpg"/>
          <p:cNvPicPr>
            <a:picLocks noChangeAspect="1" noChangeArrowheads="1"/>
          </p:cNvPicPr>
          <p:nvPr/>
        </p:nvPicPr>
        <p:blipFill>
          <a:blip r:embed="rId4" cstate="print"/>
          <a:srcRect/>
          <a:stretch>
            <a:fillRect/>
          </a:stretch>
        </p:blipFill>
        <p:spPr bwMode="auto">
          <a:xfrm>
            <a:off x="3857620" y="4143380"/>
            <a:ext cx="2214578" cy="20969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857224" y="142852"/>
            <a:ext cx="7143800" cy="1200329"/>
          </a:xfrm>
          <a:prstGeom prst="rect">
            <a:avLst/>
          </a:prstGeom>
          <a:noFill/>
        </p:spPr>
        <p:txBody>
          <a:bodyPr wrap="square" lIns="91440" tIns="45720" rIns="91440" bIns="45720">
            <a:spAutoFit/>
          </a:bodyPr>
          <a:lstStyle/>
          <a:p>
            <a:pPr algn="ctr"/>
            <a:r>
              <a:rPr kumimoji="0" lang="ru-RU" sz="3600" b="1" i="0" u="none" strike="noStrike" cap="none" spc="0"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ea typeface="Calibri" pitchFamily="34" charset="0"/>
                <a:cs typeface="Arial" pitchFamily="34" charset="0"/>
              </a:rPr>
              <a:t>Правила преподнесения подарка.</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9" name="Прямоугольник 8"/>
          <p:cNvSpPr/>
          <p:nvPr/>
        </p:nvSpPr>
        <p:spPr>
          <a:xfrm>
            <a:off x="285720" y="1357298"/>
            <a:ext cx="8215370" cy="1938992"/>
          </a:xfrm>
          <a:prstGeom prst="rect">
            <a:avLst/>
          </a:prstGeom>
        </p:spPr>
        <p:txBody>
          <a:bodyPr wrap="square">
            <a:spAutoFit/>
          </a:bodyPr>
          <a:lstStyle/>
          <a:p>
            <a:pPr>
              <a:buFont typeface="Wingdings" pitchFamily="2" charset="2"/>
              <a:buChar char="Ø"/>
            </a:pPr>
            <a:r>
              <a:rPr lang="ru-RU" sz="2000" dirty="0" smtClean="0">
                <a:latin typeface="Times New Roman" pitchFamily="18" charset="0"/>
                <a:cs typeface="Times New Roman" pitchFamily="18" charset="0"/>
              </a:rPr>
              <a:t> Подарок </a:t>
            </a:r>
            <a:r>
              <a:rPr lang="ru-RU" sz="2000" dirty="0">
                <a:latin typeface="Times New Roman" pitchFamily="18" charset="0"/>
                <a:cs typeface="Times New Roman" pitchFamily="18" charset="0"/>
              </a:rPr>
              <a:t>лучше вручить лично, но при необходимости вы можете его передать через кого-то. </a:t>
            </a:r>
            <a:r>
              <a:rPr lang="ru-RU" sz="2000" dirty="0" smtClean="0">
                <a:latin typeface="Times New Roman" pitchFamily="18" charset="0"/>
                <a:cs typeface="Times New Roman" pitchFamily="18" charset="0"/>
              </a:rPr>
              <a:t>Главное, </a:t>
            </a:r>
            <a:r>
              <a:rPr lang="ru-RU" sz="2000" dirty="0">
                <a:latin typeface="Times New Roman" pitchFamily="18" charset="0"/>
                <a:cs typeface="Times New Roman" pitchFamily="18" charset="0"/>
              </a:rPr>
              <a:t>чтобы подарок не пришел с </a:t>
            </a:r>
            <a:r>
              <a:rPr lang="ru-RU" sz="2000" dirty="0" smtClean="0">
                <a:latin typeface="Times New Roman" pitchFamily="18" charset="0"/>
                <a:cs typeface="Times New Roman" pitchFamily="18" charset="0"/>
              </a:rPr>
              <a:t>опозданием. </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Подарок </a:t>
            </a:r>
            <a:r>
              <a:rPr lang="ru-RU" sz="2000" dirty="0">
                <a:latin typeface="Times New Roman" pitchFamily="18" charset="0"/>
                <a:cs typeface="Times New Roman" pitchFamily="18" charset="0"/>
              </a:rPr>
              <a:t>нужно красиво </a:t>
            </a:r>
            <a:r>
              <a:rPr lang="ru-RU" sz="2000" dirty="0" smtClean="0">
                <a:latin typeface="Times New Roman" pitchFamily="18" charset="0"/>
                <a:cs typeface="Times New Roman" pitchFamily="18" charset="0"/>
              </a:rPr>
              <a:t>упаковать. </a:t>
            </a:r>
          </a:p>
          <a:p>
            <a:pPr>
              <a:buFont typeface="Wingdings" pitchFamily="2" charset="2"/>
              <a:buChar char="Ø"/>
            </a:pPr>
            <a:r>
              <a:rPr lang="ru-RU" sz="2000" dirty="0" smtClean="0">
                <a:latin typeface="Times New Roman" pitchFamily="18" charset="0"/>
                <a:cs typeface="Times New Roman" pitchFamily="18" charset="0"/>
              </a:rPr>
              <a:t> Придя </a:t>
            </a:r>
            <a:r>
              <a:rPr lang="ru-RU" sz="2000" dirty="0">
                <a:latin typeface="Times New Roman" pitchFamily="18" charset="0"/>
                <a:cs typeface="Times New Roman" pitchFamily="18" charset="0"/>
              </a:rPr>
              <a:t>в гости, не кладите подарок куда-нибудь в уголок, а </a:t>
            </a:r>
            <a:r>
              <a:rPr lang="ru-RU" sz="2000" dirty="0" smtClean="0">
                <a:latin typeface="Times New Roman" pitchFamily="18" charset="0"/>
                <a:cs typeface="Times New Roman" pitchFamily="18" charset="0"/>
              </a:rPr>
              <a:t>вручите, </a:t>
            </a:r>
            <a:r>
              <a:rPr lang="ru-RU" sz="2000" dirty="0">
                <a:latin typeface="Times New Roman" pitchFamily="18" charset="0"/>
                <a:cs typeface="Times New Roman" pitchFamily="18" charset="0"/>
              </a:rPr>
              <a:t>здороваясь с хозяином, или сразу после того, </a:t>
            </a:r>
            <a:r>
              <a:rPr lang="ru-RU" sz="2000" dirty="0" smtClean="0">
                <a:latin typeface="Times New Roman" pitchFamily="18" charset="0"/>
                <a:cs typeface="Times New Roman" pitchFamily="18" charset="0"/>
              </a:rPr>
              <a:t>как разденетесь.</a:t>
            </a:r>
          </a:p>
          <a:p>
            <a:pPr>
              <a:buFont typeface="Wingdings" pitchFamily="2" charset="2"/>
              <a:buChar char="Ø"/>
            </a:pPr>
            <a:r>
              <a:rPr lang="ru-RU" sz="2000" dirty="0" smtClean="0">
                <a:latin typeface="Times New Roman" pitchFamily="18" charset="0"/>
                <a:cs typeface="Times New Roman" pitchFamily="18" charset="0"/>
              </a:rPr>
              <a:t> Вручая </a:t>
            </a:r>
            <a:r>
              <a:rPr lang="ru-RU" sz="2000" dirty="0">
                <a:latin typeface="Times New Roman" pitchFamily="18" charset="0"/>
                <a:cs typeface="Times New Roman" pitchFamily="18" charset="0"/>
              </a:rPr>
              <a:t>подарок необходимо сказать несколько теплых слов.</a:t>
            </a:r>
          </a:p>
        </p:txBody>
      </p:sp>
      <p:pic>
        <p:nvPicPr>
          <p:cNvPr id="21506" name="Picture 2" descr="D:\Documents and Settings\Admin\Рабочий стол\present3.jpg"/>
          <p:cNvPicPr>
            <a:picLocks noChangeAspect="1" noChangeArrowheads="1"/>
          </p:cNvPicPr>
          <p:nvPr/>
        </p:nvPicPr>
        <p:blipFill>
          <a:blip r:embed="rId2" cstate="print"/>
          <a:srcRect/>
          <a:stretch>
            <a:fillRect/>
          </a:stretch>
        </p:blipFill>
        <p:spPr bwMode="auto">
          <a:xfrm>
            <a:off x="2000232" y="4071942"/>
            <a:ext cx="3786214" cy="23898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1142976" y="0"/>
            <a:ext cx="7102585" cy="646331"/>
          </a:xfrm>
          <a:prstGeom prst="rect">
            <a:avLst/>
          </a:prstGeom>
          <a:noFill/>
        </p:spPr>
        <p:txBody>
          <a:bodyPr wrap="none" lIns="91440" tIns="45720" rIns="91440" bIns="45720">
            <a:spAutoFit/>
          </a:bodyPr>
          <a:lstStyle/>
          <a:p>
            <a:pPr algn="ctr"/>
            <a:r>
              <a:rPr kumimoji="0" lang="ru-RU" sz="3600" b="1" i="0" u="none" strike="noStrike" cap="none" spc="0"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ea typeface="Calibri" pitchFamily="34" charset="0"/>
                <a:cs typeface="Arial" pitchFamily="34" charset="0"/>
              </a:rPr>
              <a:t>Правила для приема подарка.</a:t>
            </a:r>
            <a:endParaRPr lang="ru-RU"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
        <p:nvSpPr>
          <p:cNvPr id="8" name="Прямоугольник 7"/>
          <p:cNvSpPr/>
          <p:nvPr/>
        </p:nvSpPr>
        <p:spPr>
          <a:xfrm>
            <a:off x="357158" y="1000108"/>
            <a:ext cx="8286808" cy="4093428"/>
          </a:xfrm>
          <a:prstGeom prst="rect">
            <a:avLst/>
          </a:prstGeom>
        </p:spPr>
        <p:txBody>
          <a:bodyPr wrap="square">
            <a:spAutoFit/>
          </a:bodyPr>
          <a:lstStyle/>
          <a:p>
            <a:pPr>
              <a:buFont typeface="Wingdings" pitchFamily="2" charset="2"/>
              <a:buChar char="Ø"/>
            </a:pPr>
            <a:r>
              <a:rPr lang="ru-RU" sz="2000" dirty="0" smtClean="0">
                <a:latin typeface="Times New Roman" pitchFamily="18" charset="0"/>
                <a:cs typeface="Times New Roman" pitchFamily="18" charset="0"/>
              </a:rPr>
              <a:t> Получив </a:t>
            </a:r>
            <a:r>
              <a:rPr lang="ru-RU" sz="2000" dirty="0">
                <a:latin typeface="Times New Roman" pitchFamily="18" charset="0"/>
                <a:cs typeface="Times New Roman" pitchFamily="18" charset="0"/>
              </a:rPr>
              <a:t>подарок, тут же в присутствии дарившего, разверните его, похвалите и поблагодарите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Очень </a:t>
            </a:r>
            <a:r>
              <a:rPr lang="ru-RU" sz="2000" dirty="0">
                <a:latin typeface="Times New Roman" pitchFamily="18" charset="0"/>
                <a:cs typeface="Times New Roman" pitchFamily="18" charset="0"/>
              </a:rPr>
              <a:t>невежливо отложить подарок, даже не развернув его</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Если </a:t>
            </a:r>
            <a:r>
              <a:rPr lang="ru-RU" sz="2000" dirty="0">
                <a:latin typeface="Times New Roman" pitchFamily="18" charset="0"/>
                <a:cs typeface="Times New Roman" pitchFamily="18" charset="0"/>
              </a:rPr>
              <a:t>подарок пришелся вам не по вкусу, постарайтесь ни единым намеком не обнаружить своего недовольства. Старайтесь любой подарок принимать с улыбкой</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Выражая </a:t>
            </a:r>
            <a:r>
              <a:rPr lang="ru-RU" sz="2000" dirty="0">
                <a:latin typeface="Times New Roman" pitchFamily="18" charset="0"/>
                <a:cs typeface="Times New Roman" pitchFamily="18" charset="0"/>
              </a:rPr>
              <a:t>благодарность и восхищение подарком, не ставьте в неловкое положение гостей, явившихся с более скромными подарками или </a:t>
            </a:r>
            <a:r>
              <a:rPr lang="ru-RU" sz="2000" dirty="0" smtClean="0">
                <a:latin typeface="Times New Roman" pitchFamily="18" charset="0"/>
                <a:cs typeface="Times New Roman" pitchFamily="18" charset="0"/>
              </a:rPr>
              <a:t>вообще </a:t>
            </a:r>
            <a:r>
              <a:rPr lang="ru-RU" sz="2000" dirty="0">
                <a:latin typeface="Times New Roman" pitchFamily="18" charset="0"/>
                <a:cs typeface="Times New Roman" pitchFamily="18" charset="0"/>
              </a:rPr>
              <a:t>без них.</a:t>
            </a:r>
          </a:p>
          <a:p>
            <a:pPr>
              <a:buFont typeface="Wingdings" pitchFamily="2" charset="2"/>
              <a:buChar char="Ø"/>
            </a:pPr>
            <a:r>
              <a:rPr lang="ru-RU" sz="2000" dirty="0" smtClean="0">
                <a:latin typeface="Times New Roman" pitchFamily="18" charset="0"/>
                <a:cs typeface="Times New Roman" pitchFamily="18" charset="0"/>
              </a:rPr>
              <a:t> Если </a:t>
            </a:r>
            <a:r>
              <a:rPr lang="ru-RU" sz="2000" dirty="0">
                <a:latin typeface="Times New Roman" pitchFamily="18" charset="0"/>
                <a:cs typeface="Times New Roman" pitchFamily="18" charset="0"/>
              </a:rPr>
              <a:t>вам преподнесли цветы, </a:t>
            </a:r>
            <a:r>
              <a:rPr lang="ru-RU" sz="2000" dirty="0" smtClean="0">
                <a:latin typeface="Times New Roman" pitchFamily="18" charset="0"/>
                <a:cs typeface="Times New Roman" pitchFamily="18" charset="0"/>
              </a:rPr>
              <a:t>сразу </a:t>
            </a:r>
            <a:r>
              <a:rPr lang="ru-RU" sz="2000" dirty="0">
                <a:latin typeface="Times New Roman" pitchFamily="18" charset="0"/>
                <a:cs typeface="Times New Roman" pitchFamily="18" charset="0"/>
              </a:rPr>
              <a:t>же поставьте их в </a:t>
            </a:r>
            <a:r>
              <a:rPr lang="ru-RU" sz="2000" dirty="0" smtClean="0">
                <a:latin typeface="Times New Roman" pitchFamily="18" charset="0"/>
                <a:cs typeface="Times New Roman" pitchFamily="18" charset="0"/>
              </a:rPr>
              <a:t>вазу.</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Если </a:t>
            </a:r>
            <a:r>
              <a:rPr lang="ru-RU" sz="2000" dirty="0">
                <a:latin typeface="Times New Roman" pitchFamily="18" charset="0"/>
                <a:cs typeface="Times New Roman" pitchFamily="18" charset="0"/>
              </a:rPr>
              <a:t>вам преподнесли конфеты или торт, не забудьте угостить присутствующих</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buFont typeface="Wingdings" pitchFamily="2" charset="2"/>
              <a:buChar char="Ø"/>
            </a:pPr>
            <a:r>
              <a:rPr lang="ru-RU" sz="2000" dirty="0" smtClean="0">
                <a:latin typeface="Times New Roman" pitchFamily="18" charset="0"/>
                <a:cs typeface="Times New Roman" pitchFamily="18" charset="0"/>
              </a:rPr>
              <a:t> Нельзя </a:t>
            </a:r>
            <a:r>
              <a:rPr lang="ru-RU" sz="2000" dirty="0">
                <a:latin typeface="Times New Roman" pitchFamily="18" charset="0"/>
                <a:cs typeface="Times New Roman" pitchFamily="18" charset="0"/>
              </a:rPr>
              <a:t>сравнивать подарки.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pic>
        <p:nvPicPr>
          <p:cNvPr id="27653" name="Picture 5" descr="D:\Documents and Settings\Admin\Рабочий стол\image001.jpg"/>
          <p:cNvPicPr>
            <a:picLocks noChangeAspect="1" noChangeArrowheads="1"/>
          </p:cNvPicPr>
          <p:nvPr/>
        </p:nvPicPr>
        <p:blipFill>
          <a:blip r:embed="rId2" cstate="print"/>
          <a:srcRect/>
          <a:stretch>
            <a:fillRect/>
          </a:stretch>
        </p:blipFill>
        <p:spPr bwMode="auto">
          <a:xfrm>
            <a:off x="2571736" y="1500174"/>
            <a:ext cx="3627061" cy="5000660"/>
          </a:xfrm>
          <a:prstGeom prst="rect">
            <a:avLst/>
          </a:prstGeom>
          <a:noFill/>
        </p:spPr>
      </p:pic>
      <p:sp>
        <p:nvSpPr>
          <p:cNvPr id="8" name="Прямоугольник 7"/>
          <p:cNvSpPr/>
          <p:nvPr/>
        </p:nvSpPr>
        <p:spPr>
          <a:xfrm>
            <a:off x="785786" y="357166"/>
            <a:ext cx="731832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Times New Roman" pitchFamily="18" charset="0"/>
              </a:rPr>
              <a:t>Дорог не подарок, дорого внимание!</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64999">
              <a:schemeClr val="accent1">
                <a:lumMod val="20000"/>
                <a:lumOff val="80000"/>
              </a:schemeClr>
            </a:gs>
            <a:gs pos="100000">
              <a:schemeClr val="accent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85720" y="91179"/>
            <a:ext cx="785818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200650" algn="l"/>
              </a:tabLst>
            </a:pPr>
            <a:r>
              <a:rPr kumimoji="0" lang="ru-RU" sz="32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Подарок</a:t>
            </a:r>
            <a:r>
              <a:rPr kumimoji="0" lang="ru-RU" sz="3200" b="1" i="0" u="none" strike="noStrike" cap="none" normalizeH="0" dirty="0" smtClean="0">
                <a:ln>
                  <a:noFill/>
                </a:ln>
                <a:solidFill>
                  <a:schemeClr val="tx1"/>
                </a:solidFill>
                <a:effectLst/>
                <a:latin typeface="Monotype Corsiva" pitchFamily="66" charset="0"/>
                <a:ea typeface="Calibri" pitchFamily="34" charset="0"/>
                <a:cs typeface="Times New Roman" pitchFamily="18" charset="0"/>
              </a:rPr>
              <a:t> </a:t>
            </a:r>
            <a:r>
              <a:rPr kumimoji="0" lang="ru-RU" sz="32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 предмет, вещь, которую по собственному желанию безвозмездно дают, преподносят, дарят кому-нибудь с целью доставить удовольствие, пользу.</a:t>
            </a:r>
            <a:endParaRPr kumimoji="0" lang="ru-RU" sz="3200" b="0" i="0" u="none" strike="noStrike" cap="none" normalizeH="0" baseline="0" dirty="0" smtClean="0">
              <a:ln>
                <a:noFill/>
              </a:ln>
              <a:solidFill>
                <a:schemeClr val="tx1"/>
              </a:solidFill>
              <a:effectLst/>
              <a:latin typeface="Monotype Corsiva" pitchFamily="66" charset="0"/>
            </a:endParaRPr>
          </a:p>
        </p:txBody>
      </p:sp>
      <p:pic>
        <p:nvPicPr>
          <p:cNvPr id="17412" name="Picture 4" descr="D:\Documents and Settings\Admin\Рабочий стол\366169_den-rozhdeniya_podarki_tort_1920x1200_(www_GdeFon_ru)(1).jpg"/>
          <p:cNvPicPr>
            <a:picLocks noChangeAspect="1" noChangeArrowheads="1"/>
          </p:cNvPicPr>
          <p:nvPr/>
        </p:nvPicPr>
        <p:blipFill>
          <a:blip r:embed="rId2" cstate="print"/>
          <a:srcRect/>
          <a:stretch>
            <a:fillRect/>
          </a:stretch>
        </p:blipFill>
        <p:spPr bwMode="auto">
          <a:xfrm>
            <a:off x="1071538" y="2357430"/>
            <a:ext cx="6286544" cy="392951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39999">
              <a:schemeClr val="bg2">
                <a:lumMod val="90000"/>
              </a:schemeClr>
            </a:gs>
            <a:gs pos="70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857224" y="1011120"/>
            <a:ext cx="70723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Среди «классических» универсальных подарков на первом месте находятся цветы (существуют как «женские», так и «мужские» букеты), затем идут небольшие сувениры (вазочки для конфет, красивые бокалы, наборы стеклянной посуды), деловые принадлежности (блокноты, ручки), шоколадные наборы.</a:t>
            </a:r>
          </a:p>
        </p:txBody>
      </p:sp>
      <p:sp>
        <p:nvSpPr>
          <p:cNvPr id="7" name="Прямоугольник 6"/>
          <p:cNvSpPr/>
          <p:nvPr/>
        </p:nvSpPr>
        <p:spPr>
          <a:xfrm>
            <a:off x="1643042" y="142852"/>
            <a:ext cx="5364995" cy="584775"/>
          </a:xfrm>
          <a:prstGeom prst="rect">
            <a:avLst/>
          </a:prstGeom>
          <a:noFill/>
        </p:spPr>
        <p:txBody>
          <a:bodyPr wrap="none" lIns="91440" tIns="45720" rIns="91440" bIns="45720">
            <a:spAutoFit/>
          </a:bodyPr>
          <a:lstStyle/>
          <a:p>
            <a:pPr algn="ctr"/>
            <a:r>
              <a:rPr lang="ru-RU"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Универсальные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16386" name="Picture 2" descr="D:\Documents and Settings\Admin\Рабочий стол\к.jpg"/>
          <p:cNvPicPr>
            <a:picLocks noChangeAspect="1" noChangeArrowheads="1"/>
          </p:cNvPicPr>
          <p:nvPr/>
        </p:nvPicPr>
        <p:blipFill>
          <a:blip r:embed="rId2" cstate="print"/>
          <a:srcRect/>
          <a:stretch>
            <a:fillRect/>
          </a:stretch>
        </p:blipFill>
        <p:spPr bwMode="auto">
          <a:xfrm>
            <a:off x="5848580" y="4643447"/>
            <a:ext cx="2881275" cy="1928826"/>
          </a:xfrm>
          <a:prstGeom prst="rect">
            <a:avLst/>
          </a:prstGeom>
          <a:noFill/>
        </p:spPr>
      </p:pic>
      <p:pic>
        <p:nvPicPr>
          <p:cNvPr id="16388" name="Picture 4" descr="D:\Documents and Settings\Admin\Рабочий стол\ц2.jpg"/>
          <p:cNvPicPr>
            <a:picLocks noChangeAspect="1" noChangeArrowheads="1"/>
          </p:cNvPicPr>
          <p:nvPr/>
        </p:nvPicPr>
        <p:blipFill>
          <a:blip r:embed="rId3" cstate="print"/>
          <a:srcRect/>
          <a:stretch>
            <a:fillRect/>
          </a:stretch>
        </p:blipFill>
        <p:spPr bwMode="auto">
          <a:xfrm>
            <a:off x="357158" y="3143248"/>
            <a:ext cx="1857388" cy="1857388"/>
          </a:xfrm>
          <a:prstGeom prst="rect">
            <a:avLst/>
          </a:prstGeom>
          <a:noFill/>
        </p:spPr>
      </p:pic>
      <p:pic>
        <p:nvPicPr>
          <p:cNvPr id="16389" name="Picture 5" descr="D:\Documents and Settings\Admin\Рабочий стол\р.jpg"/>
          <p:cNvPicPr>
            <a:picLocks noChangeAspect="1" noChangeArrowheads="1"/>
          </p:cNvPicPr>
          <p:nvPr/>
        </p:nvPicPr>
        <p:blipFill>
          <a:blip r:embed="rId4" cstate="print"/>
          <a:srcRect/>
          <a:stretch>
            <a:fillRect/>
          </a:stretch>
        </p:blipFill>
        <p:spPr bwMode="auto">
          <a:xfrm>
            <a:off x="3143240" y="4000504"/>
            <a:ext cx="1908165" cy="19367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39999">
              <a:schemeClr val="accent1">
                <a:lumMod val="20000"/>
                <a:lumOff val="80000"/>
              </a:schemeClr>
            </a:gs>
            <a:gs pos="70000">
              <a:schemeClr val="accent2">
                <a:lumMod val="20000"/>
                <a:lumOff val="80000"/>
              </a:schemeClr>
            </a:gs>
            <a:gs pos="100000">
              <a:schemeClr val="bg2">
                <a:lumMod val="90000"/>
              </a:schemeClr>
            </a:gs>
          </a:gsLst>
          <a:path path="circle">
            <a:fillToRect l="100000" t="100000"/>
          </a:path>
        </a:gra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85786" y="714356"/>
            <a:ext cx="764386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Подобные подарки обычно преподносят очень близкие друзья или родственники.</a:t>
            </a:r>
            <a:r>
              <a:rPr kumimoji="0" lang="ru-RU"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К данной разновидности относятся предметы, необходимые в повседневной жизни (дорогая зубная щетка, гель для душа, косметика и т. п.), одежда, а также белье, сумки, обувь. Малознакомым людям такие подарки вручать не рекомендуется, чтобы не вызвать неловкости. Нередко полезные подарки выбирают вместе с виновником торжества, чтобы потом не было огорчений: не подошел размер, не понравился цвет.</a:t>
            </a:r>
          </a:p>
        </p:txBody>
      </p:sp>
      <p:sp>
        <p:nvSpPr>
          <p:cNvPr id="5" name="Прямоугольник 4"/>
          <p:cNvSpPr/>
          <p:nvPr/>
        </p:nvSpPr>
        <p:spPr>
          <a:xfrm>
            <a:off x="1714480" y="142852"/>
            <a:ext cx="5058441" cy="584775"/>
          </a:xfrm>
          <a:prstGeom prst="rect">
            <a:avLst/>
          </a:prstGeom>
          <a:noFill/>
        </p:spPr>
        <p:txBody>
          <a:bodyPr wrap="square" lIns="91440" tIns="45720" rIns="91440" bIns="45720">
            <a:spAutoFit/>
          </a:bodyPr>
          <a:lstStyle/>
          <a:p>
            <a:pPr algn="ct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Полезные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descr="D:\Documents and Settings\Admin\Рабочий стол\сум.jpg"/>
          <p:cNvPicPr>
            <a:picLocks noChangeAspect="1" noChangeArrowheads="1"/>
          </p:cNvPicPr>
          <p:nvPr/>
        </p:nvPicPr>
        <p:blipFill>
          <a:blip r:embed="rId2" cstate="print"/>
          <a:srcRect/>
          <a:stretch>
            <a:fillRect/>
          </a:stretch>
        </p:blipFill>
        <p:spPr bwMode="auto">
          <a:xfrm>
            <a:off x="500034" y="3643314"/>
            <a:ext cx="2500330" cy="2500330"/>
          </a:xfrm>
          <a:prstGeom prst="rect">
            <a:avLst/>
          </a:prstGeom>
          <a:noFill/>
        </p:spPr>
      </p:pic>
      <p:pic>
        <p:nvPicPr>
          <p:cNvPr id="3075" name="Picture 3" descr="D:\Documents and Settings\Admin\Рабочий стол\кооос.jpg"/>
          <p:cNvPicPr>
            <a:picLocks noChangeAspect="1" noChangeArrowheads="1"/>
          </p:cNvPicPr>
          <p:nvPr/>
        </p:nvPicPr>
        <p:blipFill>
          <a:blip r:embed="rId3" cstate="print"/>
          <a:srcRect/>
          <a:stretch>
            <a:fillRect/>
          </a:stretch>
        </p:blipFill>
        <p:spPr bwMode="auto">
          <a:xfrm>
            <a:off x="4643438" y="4214818"/>
            <a:ext cx="4084630" cy="24020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57224" y="1142984"/>
            <a:ext cx="75724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Что только не коллекционируют люди! Марки, монеты, предметы искусства и антиквариат, бабочек, вкладыши от жевательной резинки. И неважно, дешево или дорого стоит предмет интереса коллекционера, каждый новый экземпляр для него  бесценен.</a:t>
            </a:r>
          </a:p>
        </p:txBody>
      </p:sp>
      <p:sp>
        <p:nvSpPr>
          <p:cNvPr id="5" name="Прямоугольник 4"/>
          <p:cNvSpPr/>
          <p:nvPr/>
        </p:nvSpPr>
        <p:spPr>
          <a:xfrm>
            <a:off x="1714480" y="142853"/>
            <a:ext cx="5357850" cy="584775"/>
          </a:xfrm>
          <a:prstGeom prst="rect">
            <a:avLst/>
          </a:prstGeom>
          <a:noFill/>
        </p:spPr>
        <p:txBody>
          <a:bodyPr wrap="square" lIns="91440" tIns="45720" rIns="91440" bIns="45720">
            <a:spAutoFit/>
          </a:bodyPr>
          <a:lstStyle/>
          <a:p>
            <a:pPr algn="ct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Коллекционные</a:t>
            </a: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 </a:t>
            </a: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2050" name="Picture 2" descr="D:\Documents and Settings\Admin\Рабочий стол\мон.jpg"/>
          <p:cNvPicPr>
            <a:picLocks noChangeAspect="1" noChangeArrowheads="1"/>
          </p:cNvPicPr>
          <p:nvPr/>
        </p:nvPicPr>
        <p:blipFill>
          <a:blip r:embed="rId2" cstate="print"/>
          <a:srcRect/>
          <a:stretch>
            <a:fillRect/>
          </a:stretch>
        </p:blipFill>
        <p:spPr bwMode="auto">
          <a:xfrm>
            <a:off x="571472" y="4143380"/>
            <a:ext cx="3662762" cy="2143140"/>
          </a:xfrm>
          <a:prstGeom prst="rect">
            <a:avLst/>
          </a:prstGeom>
          <a:noFill/>
        </p:spPr>
      </p:pic>
      <p:pic>
        <p:nvPicPr>
          <p:cNvPr id="2051" name="Picture 3" descr="D:\Documents and Settings\Admin\Рабочий стол\баб.jpg"/>
          <p:cNvPicPr>
            <a:picLocks noChangeAspect="1" noChangeArrowheads="1"/>
          </p:cNvPicPr>
          <p:nvPr/>
        </p:nvPicPr>
        <p:blipFill>
          <a:blip r:embed="rId3" cstate="print"/>
          <a:srcRect/>
          <a:stretch>
            <a:fillRect/>
          </a:stretch>
        </p:blipFill>
        <p:spPr bwMode="auto">
          <a:xfrm>
            <a:off x="5357818" y="3857628"/>
            <a:ext cx="3384537" cy="28565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85720" y="500042"/>
            <a:ext cx="8429684"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ru-RU" sz="2000" dirty="0" smtClean="0">
                <a:latin typeface="Times New Roman" pitchFamily="18" charset="0"/>
                <a:ea typeface="Calibri" pitchFamily="34" charset="0"/>
                <a:cs typeface="Times New Roman" pitchFamily="18" charset="0"/>
              </a:rPr>
              <a:t>Такие подарки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принято делать любителям охоты, рыбной ловли, сауны, музыки, футбольным болельщикам, владельцам кошек и собак, и т. д. Эти люди не коллекционеры, они не собирают банки от кофе, удочки, они просто получают удовольствие от своего хобби. Нет на свете людей, не имеющих никаких увлечений. Если человек занимается разведением цветов, порадовать его можно, подарив семена или луковицу нового тюльпана, меломан будет счастлив, получить новый диск. Нелишней окажется приложенная к подарку книга на интересующую тему, титульный лист которой украшен надписью типа «Заядлому болельщику</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r>
              <a:rPr lang="ru-RU" sz="2000" dirty="0">
                <a:latin typeface="Times New Roman" pitchFamily="18" charset="0"/>
                <a:cs typeface="Times New Roman" pitchFamily="18" charset="0"/>
              </a:rPr>
              <a:t>рыболову, любителю кошек…».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500298" y="142852"/>
            <a:ext cx="3378297" cy="584775"/>
          </a:xfrm>
          <a:prstGeom prst="rect">
            <a:avLst/>
          </a:prstGeom>
          <a:noFill/>
        </p:spPr>
        <p:txBody>
          <a:bodyPr wrap="none" lIns="91440" tIns="45720" rIns="91440" bIns="45720">
            <a:spAutoFit/>
          </a:bodyPr>
          <a:lstStyle/>
          <a:p>
            <a:pPr algn="ct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Хобби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58" name="Picture 2" descr="D:\Documents and Settings\Admin\Рабочий стол\ттттт.jpg"/>
          <p:cNvPicPr>
            <a:picLocks noChangeAspect="1" noChangeArrowheads="1"/>
          </p:cNvPicPr>
          <p:nvPr/>
        </p:nvPicPr>
        <p:blipFill>
          <a:blip r:embed="rId2" cstate="print"/>
          <a:srcRect/>
          <a:stretch>
            <a:fillRect/>
          </a:stretch>
        </p:blipFill>
        <p:spPr bwMode="auto">
          <a:xfrm>
            <a:off x="3857621" y="4028892"/>
            <a:ext cx="4857784" cy="2595060"/>
          </a:xfrm>
          <a:prstGeom prst="rect">
            <a:avLst/>
          </a:prstGeom>
          <a:noFill/>
        </p:spPr>
      </p:pic>
      <p:pic>
        <p:nvPicPr>
          <p:cNvPr id="19459" name="Picture 3" descr="D:\Documents and Settings\Admin\Рабочий стол\ууууу.jpg"/>
          <p:cNvPicPr>
            <a:picLocks noChangeAspect="1" noChangeArrowheads="1"/>
          </p:cNvPicPr>
          <p:nvPr/>
        </p:nvPicPr>
        <p:blipFill>
          <a:blip r:embed="rId3" cstate="print"/>
          <a:srcRect/>
          <a:stretch>
            <a:fillRect/>
          </a:stretch>
        </p:blipFill>
        <p:spPr bwMode="auto">
          <a:xfrm>
            <a:off x="571472" y="4286256"/>
            <a:ext cx="2357454" cy="22301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214282" y="0"/>
            <a:ext cx="8572560" cy="3416320"/>
          </a:xfrm>
          <a:prstGeom prst="rect">
            <a:avLst/>
          </a:prstGeom>
        </p:spPr>
        <p:txBody>
          <a:bodyPr wrap="square">
            <a:spAutoFit/>
          </a:bodyPr>
          <a:lstStyle/>
          <a:p>
            <a:pPr algn="ctr"/>
            <a:r>
              <a:rPr lang="ru-RU" b="1" dirty="0" smtClean="0"/>
              <a:t/>
            </a:r>
            <a:br>
              <a:rPr lang="ru-RU" b="1" dirty="0" smtClean="0"/>
            </a:br>
            <a:r>
              <a:rPr lang="ru-RU" b="1" dirty="0" smtClean="0"/>
              <a:t/>
            </a:r>
            <a:br>
              <a:rPr lang="ru-RU" b="1" dirty="0" smtClean="0"/>
            </a:br>
            <a:r>
              <a:rPr lang="ru-RU" dirty="0" smtClean="0"/>
              <a:t>Можно ли дарить деньги? В данном случае все зависит от вкусов виновника торжества. Многие практичные люди терпеть не могут бесполезных подарков. Бывает, что подарок нужный, но не устраивает размер, цвет, фасон и т. д. В таком случае предпочтительнее вручить денежную сумму — пусть именинник сам выберет то, что ему нравится.  Прежде считалось, что деньги допустимо дарить только на свадьбе. В наше время денежные купюры в качестве подарка не считаются чем-то неэтичным. </a:t>
            </a:r>
            <a:br>
              <a:rPr lang="ru-RU" dirty="0" smtClean="0"/>
            </a:br>
            <a:r>
              <a:rPr lang="ru-RU" dirty="0" smtClean="0"/>
              <a:t>Готовя деньги для подарка, нужно позаботиться о том, чтобы купюры были новыми и крупного достоинства. Их принято дарить в чистом неподписанном и не заклеенном конверте.</a:t>
            </a:r>
            <a:endParaRPr lang="ru-RU" dirty="0"/>
          </a:p>
        </p:txBody>
      </p:sp>
      <p:sp>
        <p:nvSpPr>
          <p:cNvPr id="5" name="Прямоугольник 4"/>
          <p:cNvSpPr/>
          <p:nvPr/>
        </p:nvSpPr>
        <p:spPr>
          <a:xfrm>
            <a:off x="2071670" y="0"/>
            <a:ext cx="4101444" cy="584775"/>
          </a:xfrm>
          <a:prstGeom prst="rect">
            <a:avLst/>
          </a:prstGeom>
          <a:noFill/>
        </p:spPr>
        <p:txBody>
          <a:bodyPr wrap="none" lIns="91440" tIns="45720" rIns="91440" bIns="45720">
            <a:spAutoFit/>
          </a:bodyPr>
          <a:lstStyle/>
          <a:p>
            <a:pPr algn="ctr"/>
            <a:r>
              <a:rPr lang="ru-RU"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Денежные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18434" name="Picture 2" descr="D:\Documents and Settings\Admin\Рабочий стол\рроддж.jpg"/>
          <p:cNvPicPr>
            <a:picLocks noChangeAspect="1" noChangeArrowheads="1"/>
          </p:cNvPicPr>
          <p:nvPr/>
        </p:nvPicPr>
        <p:blipFill>
          <a:blip r:embed="rId3" cstate="print"/>
          <a:srcRect/>
          <a:stretch>
            <a:fillRect/>
          </a:stretch>
        </p:blipFill>
        <p:spPr bwMode="auto">
          <a:xfrm>
            <a:off x="1428728" y="3857628"/>
            <a:ext cx="5376873" cy="28575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428596" y="714356"/>
            <a:ext cx="8215370" cy="2246769"/>
          </a:xfrm>
          <a:prstGeom prst="rect">
            <a:avLst/>
          </a:prstGeom>
        </p:spPr>
        <p:txBody>
          <a:bodyPr wrap="square">
            <a:spAutoFit/>
          </a:bodyPr>
          <a:lstStyle/>
          <a:p>
            <a:pPr algn="ctr"/>
            <a:r>
              <a:rPr lang="ru-RU" sz="2000" dirty="0" smtClean="0">
                <a:latin typeface="Times New Roman" pitchFamily="18" charset="0"/>
                <a:cs typeface="Times New Roman" pitchFamily="18" charset="0"/>
              </a:rPr>
              <a:t>Шутливые дары в последнее время все больше входят в моду, стоит лишь посмотреть на витрины киосков и магазинов. Главное, чтобы у виновника торжества было хорошее чувство юмора, иначе его реакцией станет разочарование и даже обида. В качестве шутливого подарка подойдет все, что угодно. Это может быть кухонная клеенка под названием «скатерть-самобранка», калькулятор предназначить для подсчета грядущих прибылей и т. д.</a:t>
            </a:r>
            <a:endParaRPr lang="ru-RU" sz="2000" dirty="0">
              <a:latin typeface="Times New Roman" pitchFamily="18" charset="0"/>
              <a:cs typeface="Times New Roman" pitchFamily="18" charset="0"/>
            </a:endParaRPr>
          </a:p>
        </p:txBody>
      </p:sp>
      <p:sp>
        <p:nvSpPr>
          <p:cNvPr id="5" name="Прямоугольник 4"/>
          <p:cNvSpPr/>
          <p:nvPr/>
        </p:nvSpPr>
        <p:spPr>
          <a:xfrm>
            <a:off x="2143108" y="142852"/>
            <a:ext cx="4284186" cy="584775"/>
          </a:xfrm>
          <a:prstGeom prst="rect">
            <a:avLst/>
          </a:prstGeom>
          <a:noFill/>
        </p:spPr>
        <p:txBody>
          <a:bodyPr wrap="none" lIns="91440" tIns="45720" rIns="91440" bIns="45720">
            <a:spAutoFit/>
          </a:bodyPr>
          <a:lstStyle/>
          <a:p>
            <a:pPr algn="ctr"/>
            <a:r>
              <a:rPr lang="ru-RU" sz="3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Шутливые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24577" name="Picture 1" descr="D:\Documents and Settings\Admin\Рабочий стол\ш.jpg"/>
          <p:cNvPicPr>
            <a:picLocks noChangeAspect="1" noChangeArrowheads="1"/>
          </p:cNvPicPr>
          <p:nvPr/>
        </p:nvPicPr>
        <p:blipFill>
          <a:blip r:embed="rId2" cstate="print"/>
          <a:srcRect/>
          <a:stretch>
            <a:fillRect/>
          </a:stretch>
        </p:blipFill>
        <p:spPr bwMode="auto">
          <a:xfrm>
            <a:off x="6357950" y="4143380"/>
            <a:ext cx="2408250" cy="2408249"/>
          </a:xfrm>
          <a:prstGeom prst="rect">
            <a:avLst/>
          </a:prstGeom>
          <a:noFill/>
        </p:spPr>
      </p:pic>
      <p:pic>
        <p:nvPicPr>
          <p:cNvPr id="24578" name="Picture 2" descr="D:\Documents and Settings\Admin\Рабочий стол\шшшшш.jpg"/>
          <p:cNvPicPr>
            <a:picLocks noChangeAspect="1" noChangeArrowheads="1"/>
          </p:cNvPicPr>
          <p:nvPr/>
        </p:nvPicPr>
        <p:blipFill>
          <a:blip r:embed="rId3" cstate="print"/>
          <a:srcRect/>
          <a:stretch>
            <a:fillRect/>
          </a:stretch>
        </p:blipFill>
        <p:spPr bwMode="auto">
          <a:xfrm>
            <a:off x="357158" y="3643314"/>
            <a:ext cx="2714644" cy="2590818"/>
          </a:xfrm>
          <a:prstGeom prst="rect">
            <a:avLst/>
          </a:prstGeom>
          <a:noFill/>
        </p:spPr>
      </p:pic>
      <p:pic>
        <p:nvPicPr>
          <p:cNvPr id="24579" name="Picture 3" descr="D:\Documents and Settings\Admin\Рабочий стол\шшшшшшшшшшш.jpg"/>
          <p:cNvPicPr>
            <a:picLocks noChangeAspect="1" noChangeArrowheads="1"/>
          </p:cNvPicPr>
          <p:nvPr/>
        </p:nvPicPr>
        <p:blipFill>
          <a:blip r:embed="rId4" cstate="print"/>
          <a:srcRect/>
          <a:stretch>
            <a:fillRect/>
          </a:stretch>
        </p:blipFill>
        <p:spPr bwMode="auto">
          <a:xfrm>
            <a:off x="3500430" y="4000504"/>
            <a:ext cx="2373939" cy="17145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64999">
              <a:schemeClr val="bg2">
                <a:lumMod val="90000"/>
              </a:schemeClr>
            </a:gs>
            <a:gs pos="100000">
              <a:schemeClr val="accent2">
                <a:lumMod val="20000"/>
                <a:lumOff val="80000"/>
              </a:schemeClr>
            </a:gs>
          </a:gsLst>
          <a:lin ang="2700000" scaled="1"/>
        </a:gra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57158" y="857232"/>
            <a:ext cx="821537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Официальные подарки — это разновидность нейтральных подарков. Их преподносят руководству организации в очередную годовщину основания фирмы или во время личного юбилея. В список официальных подарков входят букеты цветов (желательно в корзине), хрусталь и фарфор, подарочные книжные издания, шоколадные наборы в красивой упаковке и т. д.</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714480" y="142852"/>
            <a:ext cx="5102101" cy="584775"/>
          </a:xfrm>
          <a:prstGeom prst="rect">
            <a:avLst/>
          </a:prstGeom>
          <a:noFill/>
        </p:spPr>
        <p:txBody>
          <a:bodyPr wrap="none" lIns="91440" tIns="45720" rIns="91440" bIns="45720">
            <a:spAutoFit/>
          </a:bodyPr>
          <a:lstStyle/>
          <a:p>
            <a:pPr algn="ctr"/>
            <a:r>
              <a:rPr kumimoji="0" lang="ru-RU" sz="3200" b="1" i="0" u="none" strike="noStrike" cap="none" spc="0"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Официальные подарки.</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3554" name="Picture 2" descr="D:\Documents and Settings\Admin\Рабочий стол\ккккк.jpg"/>
          <p:cNvPicPr>
            <a:picLocks noChangeAspect="1" noChangeArrowheads="1"/>
          </p:cNvPicPr>
          <p:nvPr/>
        </p:nvPicPr>
        <p:blipFill>
          <a:blip r:embed="rId2" cstate="print"/>
          <a:srcRect/>
          <a:stretch>
            <a:fillRect/>
          </a:stretch>
        </p:blipFill>
        <p:spPr bwMode="auto">
          <a:xfrm>
            <a:off x="6000760" y="3327934"/>
            <a:ext cx="2767399" cy="3315776"/>
          </a:xfrm>
          <a:prstGeom prst="rect">
            <a:avLst/>
          </a:prstGeom>
          <a:noFill/>
        </p:spPr>
      </p:pic>
      <p:pic>
        <p:nvPicPr>
          <p:cNvPr id="23556" name="Picture 4" descr="D:\Documents and Settings\Admin\Рабочий стол\кн.jpg"/>
          <p:cNvPicPr>
            <a:picLocks noChangeAspect="1" noChangeArrowheads="1"/>
          </p:cNvPicPr>
          <p:nvPr/>
        </p:nvPicPr>
        <p:blipFill>
          <a:blip r:embed="rId3" cstate="print"/>
          <a:srcRect/>
          <a:stretch>
            <a:fillRect/>
          </a:stretch>
        </p:blipFill>
        <p:spPr bwMode="auto">
          <a:xfrm>
            <a:off x="928662" y="3714752"/>
            <a:ext cx="3643338" cy="199041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TotalTime>
  <Words>637</Words>
  <Application>Microsoft Office PowerPoint</Application>
  <PresentationFormat>Экран (4:3)</PresentationFormat>
  <Paragraphs>34</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user1</cp:lastModifiedBy>
  <cp:revision>18</cp:revision>
  <dcterms:created xsi:type="dcterms:W3CDTF">2015-01-17T15:26:38Z</dcterms:created>
  <dcterms:modified xsi:type="dcterms:W3CDTF">2015-01-28T11:38:37Z</dcterms:modified>
</cp:coreProperties>
</file>