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9" r:id="rId5"/>
    <p:sldId id="270" r:id="rId6"/>
    <p:sldId id="271" r:id="rId7"/>
    <p:sldId id="272" r:id="rId8"/>
    <p:sldId id="274" r:id="rId9"/>
    <p:sldId id="277" r:id="rId10"/>
    <p:sldId id="260" r:id="rId11"/>
    <p:sldId id="275" r:id="rId12"/>
    <p:sldId id="268" r:id="rId13"/>
    <p:sldId id="276" r:id="rId14"/>
    <p:sldId id="264" r:id="rId15"/>
    <p:sldId id="280" r:id="rId16"/>
    <p:sldId id="281" r:id="rId17"/>
    <p:sldId id="282" r:id="rId18"/>
    <p:sldId id="283" r:id="rId19"/>
    <p:sldId id="285" r:id="rId20"/>
    <p:sldId id="286" r:id="rId21"/>
    <p:sldId id="261" r:id="rId22"/>
    <p:sldId id="288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3" autoAdjust="0"/>
    <p:restoredTop sz="96491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683" y="0"/>
            <a:ext cx="8455309" cy="5298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b="1" i="1" u="sng" dirty="0" smtClean="0">
              <a:solidFill>
                <a:srgbClr val="FF0000"/>
              </a:solidFill>
            </a:endParaRPr>
          </a:p>
          <a:p>
            <a:pPr algn="ctr">
              <a:lnSpc>
                <a:spcPts val="5800"/>
              </a:lnSpc>
            </a:pPr>
            <a:r>
              <a:rPr lang="ru-RU" sz="4400" b="1" i="1" dirty="0" smtClean="0">
                <a:solidFill>
                  <a:srgbClr val="FF0000"/>
                </a:solidFill>
              </a:rPr>
              <a:t>Русский язык </a:t>
            </a:r>
          </a:p>
          <a:p>
            <a:pPr algn="ctr">
              <a:lnSpc>
                <a:spcPts val="5800"/>
              </a:lnSpc>
            </a:pPr>
            <a:r>
              <a:rPr lang="ru-RU" sz="4400" b="1" i="1" dirty="0" smtClean="0">
                <a:solidFill>
                  <a:srgbClr val="FF0000"/>
                </a:solidFill>
              </a:rPr>
              <a:t>УМК «Школа России»</a:t>
            </a:r>
          </a:p>
          <a:p>
            <a:pPr algn="ctr">
              <a:lnSpc>
                <a:spcPts val="5800"/>
              </a:lnSpc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Буквы Й и И. Слова со звуком [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’] и буквой «и краткой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ts val="5800"/>
              </a:lnSpc>
            </a:pPr>
            <a:r>
              <a:rPr lang="ru-RU" sz="5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1 класс</a:t>
            </a:r>
            <a:endParaRPr lang="ru-RU" sz="5400" b="1" i="1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5400" b="1" i="1" dirty="0" smtClean="0">
                <a:solidFill>
                  <a:srgbClr val="FF0000"/>
                </a:solidFill>
              </a:rPr>
              <a:t>Обрати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shrift-miyshi-13_novyiy-raz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0792"/>
            <a:ext cx="2277208" cy="227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0869" y="1825625"/>
            <a:ext cx="882245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Звук–[ </a:t>
            </a:r>
            <a:r>
              <a:rPr lang="ru-RU" sz="5400" b="1" dirty="0" err="1" smtClean="0"/>
              <a:t>й</a:t>
            </a:r>
            <a:r>
              <a:rPr lang="ru-RU" sz="5400" b="1" baseline="30000" dirty="0" smtClean="0"/>
              <a:t>,</a:t>
            </a:r>
            <a:r>
              <a:rPr lang="ru-RU" sz="5400" b="1" dirty="0" smtClean="0"/>
              <a:t> ]  это согласный звук</a:t>
            </a:r>
            <a:r>
              <a:rPr lang="ru-RU" sz="5400" dirty="0" smtClean="0"/>
              <a:t>. </a:t>
            </a:r>
          </a:p>
          <a:p>
            <a:pPr>
              <a:buNone/>
            </a:pPr>
            <a:r>
              <a:rPr lang="ru-RU" sz="5400" b="1" dirty="0" smtClean="0"/>
              <a:t>Без гласного звука он слога не составляет.</a:t>
            </a:r>
            <a:endParaRPr lang="ru-RU" sz="5400" b="1" dirty="0"/>
          </a:p>
        </p:txBody>
      </p:sp>
      <p:pic>
        <p:nvPicPr>
          <p:cNvPr id="11" name="Рисунок 10" descr="0_9543d_2b69e1a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0803" y="4500986"/>
            <a:ext cx="2223197" cy="2223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image.slidesharecdn.com/random-140206000854-phpapp01/95/1-2013-143-82-638.jpg?cb=1391667124"/>
          <p:cNvPicPr>
            <a:picLocks noChangeAspect="1" noChangeArrowheads="1"/>
          </p:cNvPicPr>
          <p:nvPr/>
        </p:nvPicPr>
        <p:blipFill>
          <a:blip r:embed="rId2" cstate="print"/>
          <a:srcRect t="2619" b="61590"/>
          <a:stretch>
            <a:fillRect/>
          </a:stretch>
        </p:blipFill>
        <p:spPr bwMode="auto">
          <a:xfrm>
            <a:off x="395536" y="1988840"/>
            <a:ext cx="8541462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8934" y="0"/>
            <a:ext cx="7653866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учебником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с.80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7867" y="1034980"/>
            <a:ext cx="8133028" cy="50141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Букву </a:t>
            </a:r>
            <a:r>
              <a:rPr lang="ru-RU" sz="5400" b="1" dirty="0" err="1" smtClean="0">
                <a:solidFill>
                  <a:schemeClr val="hlink"/>
                </a:solidFill>
              </a:rPr>
              <a:t>й</a:t>
            </a:r>
            <a:r>
              <a:rPr lang="ru-RU" sz="5400" b="1" dirty="0" smtClean="0"/>
              <a:t> </a:t>
            </a:r>
            <a:endParaRPr lang="ru-RU" sz="5400" b="1" dirty="0" smtClean="0">
              <a:solidFill>
                <a:schemeClr val="hlink"/>
              </a:solidFill>
            </a:endParaRPr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при переносе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не отделяют от гласной:</a:t>
            </a:r>
            <a:r>
              <a:rPr lang="ru-RU" sz="5400" b="1" i="1" dirty="0" smtClean="0">
                <a:solidFill>
                  <a:srgbClr val="17375E"/>
                </a:solidFill>
              </a:rPr>
              <a:t> </a:t>
            </a:r>
            <a:r>
              <a:rPr lang="ru-RU" sz="6000" b="1" i="1" dirty="0" smtClean="0"/>
              <a:t>строй - </a:t>
            </a:r>
            <a:r>
              <a:rPr lang="ru-RU" sz="6000" b="1" i="1" dirty="0" err="1" smtClean="0"/>
              <a:t>ка</a:t>
            </a:r>
            <a:r>
              <a:rPr lang="ru-RU" sz="6000" b="1" i="1" dirty="0" smtClean="0"/>
              <a:t>, ручей - </a:t>
            </a:r>
            <a:r>
              <a:rPr lang="ru-RU" sz="6000" b="1" i="1" dirty="0" err="1" smtClean="0"/>
              <a:t>ки</a:t>
            </a:r>
            <a:endParaRPr lang="ru-RU" sz="5400" b="1" dirty="0"/>
          </a:p>
        </p:txBody>
      </p:sp>
      <p:pic>
        <p:nvPicPr>
          <p:cNvPr id="7" name="Рисунок 6" descr="07d24ba1d46fdd1452b32f742254b3f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735" y="4481564"/>
            <a:ext cx="2236647" cy="2236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917" y="4910667"/>
            <a:ext cx="7886700" cy="1676400"/>
          </a:xfrm>
        </p:spPr>
        <p:txBody>
          <a:bodyPr/>
          <a:lstStyle/>
          <a:p>
            <a:r>
              <a:rPr lang="ru-RU" dirty="0" smtClean="0"/>
              <a:t>Запиши слова, деля для переноса.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6133" cy="501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Самопроверка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2848" y="1304611"/>
            <a:ext cx="7667462" cy="5245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 </a:t>
            </a:r>
            <a:r>
              <a:rPr lang="ru-RU" sz="5400" b="1" dirty="0" smtClean="0"/>
              <a:t>Лай -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чай -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сой -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змей –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зай</a:t>
            </a:r>
            <a:r>
              <a:rPr lang="ru-RU" sz="5400" b="1" dirty="0" smtClean="0"/>
              <a:t> – 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мой-ка, строй-ка, гай –</a:t>
            </a:r>
            <a:r>
              <a:rPr lang="ru-RU" sz="5400" b="1" dirty="0" err="1" smtClean="0"/>
              <a:t>ка</a:t>
            </a:r>
            <a:r>
              <a:rPr lang="ru-RU" sz="5400" b="1" dirty="0" smtClean="0"/>
              <a:t>, май-ка, </a:t>
            </a:r>
            <a:r>
              <a:rPr lang="ru-RU" sz="5400" b="1" dirty="0" err="1" smtClean="0"/>
              <a:t>копей-ка</a:t>
            </a:r>
            <a:r>
              <a:rPr lang="ru-RU" sz="5400" b="1" dirty="0" smtClean="0"/>
              <a:t>,                              лей-ка, </a:t>
            </a:r>
            <a:r>
              <a:rPr lang="ru-RU" sz="5400" b="1" dirty="0" err="1" smtClean="0"/>
              <a:t>трой-ка</a:t>
            </a:r>
            <a:r>
              <a:rPr lang="ru-RU" sz="5400" b="1" dirty="0" smtClean="0"/>
              <a:t>.</a:t>
            </a:r>
          </a:p>
          <a:p>
            <a:pPr>
              <a:buNone/>
            </a:pPr>
            <a:endParaRPr lang="ru-RU" sz="4000" b="1" dirty="0"/>
          </a:p>
        </p:txBody>
      </p:sp>
      <p:pic>
        <p:nvPicPr>
          <p:cNvPr id="7" name="Рисунок 6" descr="0_652dd_c87e196c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9429"/>
            <a:ext cx="1324307" cy="17919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132" y="5341035"/>
            <a:ext cx="66886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Какое слово является многозначным</a:t>
            </a:r>
            <a:r>
              <a:rPr lang="ru-RU" sz="3200" dirty="0" smtClean="0"/>
              <a:t>: </a:t>
            </a:r>
          </a:p>
          <a:p>
            <a:pPr>
              <a:buNone/>
            </a:pPr>
            <a:r>
              <a:rPr lang="ru-RU" sz="3200" b="1" dirty="0" smtClean="0"/>
              <a:t>                 </a:t>
            </a:r>
            <a:r>
              <a:rPr lang="ru-RU" sz="3600" b="1" dirty="0" smtClean="0"/>
              <a:t>тройка или майка?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Тройка — 1. Цифра, обозначающая число три — три един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4. Упряжка из трех лоша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258888" y="0"/>
            <a:ext cx="6478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Разгадайте ребус</a:t>
            </a:r>
          </a:p>
        </p:txBody>
      </p:sp>
      <p:pic>
        <p:nvPicPr>
          <p:cNvPr id="18450" name="Picture 18" descr="9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412875"/>
            <a:ext cx="3240087" cy="3238500"/>
          </a:xfrm>
          <a:prstGeom prst="rect">
            <a:avLst/>
          </a:prstGeom>
          <a:noFill/>
        </p:spPr>
      </p:pic>
      <p:pic>
        <p:nvPicPr>
          <p:cNvPr id="18461" name="Picture 29" descr="67039299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28775"/>
            <a:ext cx="2879725" cy="2879725"/>
          </a:xfrm>
          <a:prstGeom prst="rect">
            <a:avLst/>
          </a:prstGeom>
          <a:noFill/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763713" y="404813"/>
            <a:ext cx="2204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D25500"/>
                </a:solidFill>
                <a:latin typeface="Georgia" pitchFamily="18" charset="0"/>
              </a:rPr>
              <a:t>,,,,,</a:t>
            </a:r>
            <a:endParaRPr lang="ru-RU" sz="9600" b="1" dirty="0">
              <a:solidFill>
                <a:srgbClr val="D25500"/>
              </a:solidFill>
              <a:latin typeface="Georgia" pitchFamily="18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5076825" y="620713"/>
            <a:ext cx="1784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D25500"/>
                </a:solidFill>
                <a:latin typeface="Georgia" pitchFamily="18" charset="0"/>
              </a:rPr>
              <a:t>,,,,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342063" y="2997200"/>
            <a:ext cx="280193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D25500"/>
                </a:solidFill>
                <a:latin typeface="Georgia" pitchFamily="18" charset="0"/>
              </a:rPr>
              <a:t>ный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403350" y="5424488"/>
            <a:ext cx="64881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chemeClr val="accent1"/>
                </a:solidFill>
                <a:latin typeface="Georgia" pitchFamily="18" charset="0"/>
              </a:rPr>
              <a:t>д</a:t>
            </a:r>
            <a:r>
              <a:rPr lang="ru-RU" sz="8800" b="1" dirty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8800" b="1" dirty="0">
                <a:solidFill>
                  <a:schemeClr val="accent1"/>
                </a:solidFill>
                <a:latin typeface="Georgia" pitchFamily="18" charset="0"/>
              </a:rPr>
              <a:t>журный</a:t>
            </a:r>
          </a:p>
        </p:txBody>
      </p:sp>
      <p:pic>
        <p:nvPicPr>
          <p:cNvPr id="18466" name="Picture 34" descr="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437063"/>
            <a:ext cx="1123950" cy="1114425"/>
          </a:xfrm>
          <a:prstGeom prst="rect">
            <a:avLst/>
          </a:prstGeom>
          <a:noFill/>
        </p:spPr>
      </p:pic>
      <p:pic>
        <p:nvPicPr>
          <p:cNvPr id="18467" name="Picture 35" descr="3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508500"/>
            <a:ext cx="1390650" cy="1143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4080936" y="5757335"/>
            <a:ext cx="338663" cy="1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514601" y="6172201"/>
            <a:ext cx="677335" cy="507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26001" y="6180670"/>
            <a:ext cx="829735" cy="84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62" grpId="0"/>
      <p:bldP spid="18463" grpId="0"/>
      <p:bldP spid="18464" grpId="0"/>
      <p:bldP spid="18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7" r="17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0338" y="765175"/>
            <a:ext cx="4464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ДЕЖУРНЫЙ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11413" y="-171450"/>
            <a:ext cx="6096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Толкование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4437063"/>
            <a:ext cx="7559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5857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3. Предназначенный для использования в случае необходимости в любое время суток, готовый к действию.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11188" y="1412875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1. Тот, кто в порядке очереди выполняет служебные или общественные обязанности, требующие непременного присутствия в определенном месте.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55650" y="278130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D25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2. Действующий по особому расписанию или в то время, когда другие подобные предприятия, учреждения и т.п. не работают.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6" name="AutoShape 2" descr="https://fs00.infourok.ru/images/doc/268/273025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fs00.infourok.ru/images/doc/268/273025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J: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Установки на урок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1_html_10d6f55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84571" y="5034441"/>
            <a:ext cx="1959429" cy="182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2514" y="1500996"/>
            <a:ext cx="76568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/>
              <a:t>Я буду внимателен</a:t>
            </a:r>
          </a:p>
          <a:p>
            <a:pPr lvl="0"/>
            <a:r>
              <a:rPr lang="ru-RU" sz="5400" b="1" dirty="0" smtClean="0"/>
              <a:t>Я буду старателен</a:t>
            </a:r>
          </a:p>
          <a:p>
            <a:pPr lvl="0"/>
            <a:r>
              <a:rPr lang="ru-RU" sz="5400" b="1" dirty="0" smtClean="0"/>
              <a:t>Я буду доброжелателен</a:t>
            </a:r>
          </a:p>
          <a:p>
            <a:pPr lvl="0"/>
            <a:r>
              <a:rPr lang="ru-RU" sz="5400" b="1" dirty="0" smtClean="0"/>
              <a:t>Я буду активен</a:t>
            </a:r>
          </a:p>
          <a:p>
            <a:pPr lvl="0"/>
            <a:r>
              <a:rPr lang="ru-RU" sz="5400" b="1" dirty="0" smtClean="0"/>
              <a:t>Я буду успешен 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Дежурный держит мел.</a:t>
            </a:r>
            <a:endParaRPr lang="ru-RU" sz="6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1200" y="2709333"/>
            <a:ext cx="3268133" cy="16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51867" y="2692400"/>
            <a:ext cx="2370666" cy="16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18000" y="2861733"/>
            <a:ext cx="242146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0d68b1bfd00c980d5b546c17cf38e8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66" y="4281202"/>
            <a:ext cx="2136532" cy="2136532"/>
          </a:xfrm>
          <a:prstGeom prst="rect">
            <a:avLst/>
          </a:prstGeom>
        </p:spPr>
      </p:pic>
      <p:pic>
        <p:nvPicPr>
          <p:cNvPr id="16" name="Рисунок 15" descr="0_9543d_2b69e1af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603" y="3535787"/>
            <a:ext cx="2746480" cy="274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Итог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901736"/>
            <a:ext cx="7886700" cy="2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0_9543d_2b69e1a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335" y="3569654"/>
            <a:ext cx="3002131" cy="2746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7867" y="1034980"/>
            <a:ext cx="8133028" cy="50141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Букву </a:t>
            </a:r>
            <a:r>
              <a:rPr lang="ru-RU" sz="5400" b="1" dirty="0" err="1" smtClean="0">
                <a:solidFill>
                  <a:schemeClr val="hlink"/>
                </a:solidFill>
              </a:rPr>
              <a:t>й</a:t>
            </a:r>
            <a:r>
              <a:rPr lang="ru-RU" sz="5400" b="1" dirty="0" smtClean="0"/>
              <a:t> </a:t>
            </a:r>
            <a:endParaRPr lang="ru-RU" sz="5400" b="1" dirty="0" smtClean="0">
              <a:solidFill>
                <a:schemeClr val="hlink"/>
              </a:solidFill>
            </a:endParaRPr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при переносе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не отделяют от гласной:</a:t>
            </a:r>
            <a:r>
              <a:rPr lang="ru-RU" sz="5400" b="1" i="1" dirty="0" smtClean="0">
                <a:solidFill>
                  <a:srgbClr val="17375E"/>
                </a:solidFill>
              </a:rPr>
              <a:t> </a:t>
            </a:r>
          </a:p>
          <a:p>
            <a:pPr algn="ctr">
              <a:buNone/>
            </a:pPr>
            <a:r>
              <a:rPr lang="ru-RU" sz="6000" b="1" i="1" dirty="0" smtClean="0"/>
              <a:t>строй - </a:t>
            </a:r>
            <a:r>
              <a:rPr lang="ru-RU" sz="6000" b="1" i="1" dirty="0" err="1" smtClean="0"/>
              <a:t>ка</a:t>
            </a:r>
            <a:r>
              <a:rPr lang="ru-RU" sz="6000" b="1" i="1" dirty="0" smtClean="0"/>
              <a:t>, ручей - </a:t>
            </a:r>
            <a:r>
              <a:rPr lang="ru-RU" sz="6000" b="1" i="1" dirty="0" err="1" smtClean="0"/>
              <a:t>ки</a:t>
            </a:r>
            <a:endParaRPr lang="ru-RU" sz="5400" b="1" dirty="0"/>
          </a:p>
        </p:txBody>
      </p:sp>
      <p:pic>
        <p:nvPicPr>
          <p:cNvPr id="7" name="Рисунок 6" descr="07d24ba1d46fdd1452b32f742254b3f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735" y="4481564"/>
            <a:ext cx="2236647" cy="2236647"/>
          </a:xfrm>
          <a:prstGeom prst="rect">
            <a:avLst/>
          </a:prstGeom>
        </p:spPr>
      </p:pic>
      <p:pic>
        <p:nvPicPr>
          <p:cNvPr id="9" name="Рисунок 8" descr="0_9543d_2b69e1a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35" y="4257041"/>
            <a:ext cx="2324797" cy="2126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2103775-a376814503ef6e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8771" y="4585848"/>
            <a:ext cx="1841110" cy="20764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Ваше настроение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avatar-576149-2014033020223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932" y="1411971"/>
            <a:ext cx="4513020" cy="3384765"/>
          </a:xfrm>
        </p:spPr>
      </p:pic>
      <p:pic>
        <p:nvPicPr>
          <p:cNvPr id="12" name="Рисунок 11" descr="ds.ddu3.i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3295" y="1088018"/>
            <a:ext cx="3686885" cy="3750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443267"/>
            <a:ext cx="5538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12514E-6 C 0.00035 -0.00393 0.00104 -0.00786 0.00104 -0.01179 C 0.00104 -0.03701 -0.00851 -0.0384 -0.02309 -0.04557 C -0.02621 -0.05204 -0.03177 -0.05528 -0.03733 -0.05713 C -0.04566 -0.06824 -0.03524 -0.05574 -0.04496 -0.06315 C -0.04878 -0.06615 -0.05035 -0.06986 -0.05486 -0.07171 C -0.05955 -0.08026 -0.07309 -0.09322 -0.08125 -0.09669 C -0.08715 -0.10201 -0.09323 -0.1071 -0.09896 -0.11288 C -0.10035 -0.11427 -0.10191 -0.11566 -0.1033 -0.11728 C -0.10555 -0.12005 -0.10989 -0.12607 -0.10989 -0.12607 C -0.11337 -0.14041 -0.11614 -0.15336 -0.11753 -0.1684 C -0.11719 -0.18112 -0.12083 -0.22091 -0.10555 -0.22854 C -0.09705 -0.23988 -0.08125 -0.24982 -0.06927 -0.2519 C -0.05608 -0.25075 -0.04253 -0.25214 -0.02969 -0.24751 C -0.01858 -0.24358 -0.00868 -0.23456 0.00226 -0.22993 C 0.0033 -0.229 0.00434 -0.22762 0.00556 -0.22692 C 0.00764 -0.22577 0.01215 -0.22415 0.01215 -0.22415 C 0.01702 -0.21975 0.0217 -0.21466 0.02743 -0.21235 C 0.03785 -0.20286 0.04688 -0.19084 0.05712 -0.18158 C 0.06042 -0.17511 0.0658 -0.17233 0.06927 -0.16562 C 0.07136 -0.15683 0.06962 -0.16192 0.07795 -0.15082 C 0.07952 -0.14874 0.08247 -0.14503 0.08247 -0.14503 C 0.08524 -0.13324 0.08108 -0.14689 0.08681 -0.13925 C 0.08837 -0.13717 0.08854 -0.13393 0.09011 -0.13185 C 0.09132 -0.13023 0.09323 -0.13023 0.09445 -0.12884 C 0.10695 -0.11519 0.11754 -0.09761 0.13403 -0.09229 C 0.14792 -0.08304 0.1632 -0.0798 0.17795 -0.07333 C 0.18594 -0.06986 0.19774 -0.07171 0.2066 -0.06893 C 0.2191 -0.06962 0.23177 -0.06777 0.24392 -0.07171 C 0.27431 -0.08165 0.2224 -0.07101 0.25938 -0.07772 C 0.26458 -0.08212 0.26997 -0.08535 0.27587 -0.0879 C 0.28646 -0.09877 0.29827 -0.10455 0.3099 -0.11288 C 0.31528 -0.11681 0.31979 -0.12121 0.32535 -0.12445 C 0.33958 -0.13301 0.325 -0.12237 0.33733 -0.13046 C 0.34358 -0.13463 0.34861 -0.14018 0.35504 -0.14365 C 0.36285 -0.15406 0.37205 -0.15845 0.38125 -0.16562 C 0.39045 -0.17279 0.39792 -0.1795 0.40764 -0.18598 C 0.42813 -0.19963 0.39497 -0.17881 0.41979 -0.19778 C 0.42257 -0.19986 0.4257 -0.20055 0.42865 -0.20217 C 0.4309 -0.20356 0.43316 -0.20495 0.43524 -0.20657 C 0.44809 -0.21651 0.46024 -0.23062 0.47153 -0.24311 C 0.47396 -0.24589 0.47761 -0.24658 0.48021 -0.2489 C 0.48872 -0.25653 0.48542 -0.25653 0.49236 -0.26208 C 0.49879 -0.26717 0.50486 -0.27226 0.51094 -0.27828 C 0.51892 -0.28637 0.52639 -0.29909 0.53629 -0.30164 C 0.54097 -0.31066 0.5559 -0.32408 0.56267 -0.33102 C 0.5783 -0.34675 0.5934 -0.36479 0.6099 -0.37913 C 0.61858 -0.38723 0.62795 -0.39417 0.63629 -0.40273 C 0.64375 -0.41013 0.65226 -0.41799 0.65938 -0.42609 C 0.66736 -0.43534 0.67483 -0.44598 0.68351 -0.45408 C 0.68889 -0.45917 0.69462 -0.46356 0.7 -0.46865 C 0.70191 -0.4705 0.70382 -0.47235 0.70556 -0.47444 C 0.70677 -0.47605 0.70747 -0.4786 0.70886 -0.48022 C 0.71684 -0.48878 0.72691 -0.49757 0.73629 -0.50381 C 0.74132 -0.51353 0.73733 -0.50705 0.75052 -0.51839 C 0.75955 -0.52625 0.76875 -0.53851 0.77917 -0.54175 C 0.78351 -0.54568 0.78924 -0.55008 0.79445 -0.55216 C 0.79757 -0.55332 0.80104 -0.55308 0.8033 -0.55655 " pathEditMode="relative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75503E-6 C 0.00243 -0.01319 -0.00226 -0.02683 -0.00451 -0.03956 C -0.0059 -0.07518 -0.01007 -0.1115 -0.0033 -0.14643 C -0.00156 -0.15545 -0.00069 -0.16516 0.0033 -0.1728 C 0.00365 -0.17465 0.00365 -0.17673 0.00434 -0.17858 C 0.0059 -0.18228 0.0099 -0.18876 0.0099 -0.18876 C 0.01129 -0.19477 0.01372 -0.19709 0.01754 -0.20056 C 0.0224 -0.20981 0.03038 -0.21906 0.03733 -0.22554 C 0.04323 -0.23109 0.05139 -0.23433 0.05712 -0.24011 C 0.06215 -0.2452 0.06754 -0.24913 0.07361 -0.25168 C 0.07951 -0.25769 0.08386 -0.25885 0.09115 -0.26047 C 0.09809 -0.26671 0.09011 -0.26047 0.10104 -0.26486 C 0.11892 -0.27203 0.13386 -0.27782 0.15278 -0.27967 C 0.23125 -0.31275 0.28038 -0.2799 0.34618 -0.26347 C 0.35399 -0.25815 0.35972 -0.25422 0.36806 -0.25168 C 0.38108 -0.24057 0.3599 -0.25792 0.37587 -0.24728 C 0.38351 -0.24219 0.38542 -0.2378 0.3934 -0.23572 C 0.39861 -0.22831 0.40504 -0.22693 0.41198 -0.22253 C 0.42431 -0.21443 0.43472 -0.20264 0.44722 -0.19477 C 0.45174 -0.18876 0.45642 -0.18228 0.46267 -0.17997 C 0.46597 -0.17303 0.47205 -0.16655 0.47795 -0.16401 C 0.48004 -0.16123 0.48142 -0.15776 0.48351 -0.15522 C 0.48594 -0.15244 0.48889 -0.15082 0.49115 -0.14781 C 0.49445 -0.14342 0.49566 -0.13949 0.5 -0.13764 C 0.50521 -0.12792 0.51059 -0.12607 0.51649 -0.11844 C 0.52118 -0.11219 0.5257 -0.10525 0.52969 -0.09808 C 0.53195 -0.09415 0.53386 -0.08998 0.53629 -0.08628 C 0.53837 -0.08328 0.54288 -0.07749 0.54288 -0.07749 C 0.54618 -0.06384 0.55295 -0.05182 0.55608 -0.03794 C 0.55938 -0.02313 0.56198 -0.00231 0.56806 0.01041 C 0.56997 0.01989 0.56979 0.02892 0.57257 0.03817 C 0.57448 0.05482 0.57639 0.07148 0.57917 0.0879 C 0.57899 0.11358 0.58576 0.21467 0.57361 0.26209 C 0.57274 0.27851 0.57136 0.29331 0.56806 0.30904 C 0.56667 0.32269 0.56354 0.34004 0.55608 0.34999 C 0.55313 0.36063 0.55087 0.37428 0.54497 0.38214 C 0.54306 0.38793 0.54097 0.39325 0.53837 0.39833 C 0.5349 0.41314 0.52535 0.42424 0.51858 0.4365 C 0.51701 0.44552 0.51198 0.45015 0.5066 0.45547 C 0.50139 0.47421 0.47344 0.49757 0.46267 0.5096 C 0.45035 0.52325 0.43941 0.53944 0.42639 0.55216 C 0.40243 0.57553 0.38368 0.59056 0.35816 0.60907 C 0.34445 0.61901 0.32969 0.62919 0.31424 0.63405 C 0.3007 0.64353 0.31406 0.63521 0.28021 0.63845 C 0.26858 0.6396 0.26493 0.64099 0.25486 0.64423 C 0.23108 0.64377 0.20729 0.64377 0.18351 0.64284 C 0.1783 0.64261 0.1724 0.63914 0.16701 0.63845 C 0.1441 0.63567 0.12326 0.6322 0.10104 0.62665 C 0.09306 0.61277 0.08195 0.60444 0.07136 0.59449 C 0.06875 0.59218 0.06649 0.58917 0.06372 0.58709 C 0.06163 0.5857 0.05712 0.58432 0.05712 0.58432 C 0.04896 0.57645 0.04115 0.56928 0.03299 0.56095 C 0.02604 0.55378 0.02292 0.54777 0.01528 0.54175 C 0.01372 0.53551 0.01059 0.53505 0.0066 0.53158 C 0.00313 0.52487 -0.00087 0.51932 -0.00451 0.51261 C -0.00555 0.51053 -0.00781 0.50659 -0.00781 0.50659 C -0.0092 0.50058 -0.01267 0.49711 -0.01545 0.49202 C -0.0184 0.48647 -0.01962 0.48115 -0.02413 0.47745 C -0.02708 0.47074 -0.03003 0.46357 -0.03299 0.45686 C -0.03507 0.44506 -0.03229 0.45663 -0.03733 0.44668 C -0.0401 0.44136 -0.04132 0.43465 -0.04392 0.4291 C -0.04531 0.42285 -0.04705 0.41707 -0.04948 0.41152 C -0.05087 0.40851 -0.05295 0.40597 -0.05382 0.40273 C -0.0559 0.3951 -0.05816 0.38607 -0.06163 0.37937 C -0.06267 0.37289 -0.06493 0.36896 -0.06701 0.36317 C -0.0684 0.35485 -0.07083 0.34606 -0.07361 0.33819 C -0.07517 0.32755 -0.07552 0.3183 -0.07917 0.30904 C -0.07986 0.30465 -0.08142 0.30025 -0.08142 0.29586 C -0.08177 0.27573 -0.08142 0.25561 -0.08021 0.23572 C -0.07917 0.21837 -0.07083 0.20541 -0.06597 0.19038 C -0.06319 0.18205 -0.0618 0.17442 -0.05833 0.16701 C -0.05573 0.15452 -0.0592 0.1684 -0.05382 0.15522 C -0.05174 0.15013 -0.05104 0.14411 -0.04844 0.13926 C -0.04514 0.13324 -0.04132 0.127 -0.03733 0.12167 C -0.03507 0.11219 -0.02726 0.10502 -0.02205 0.09808 C -0.01962 0.09484 -0.01805 0.09091 -0.01545 0.0879 C -0.00833 0.07981 0.00017 0.07333 0.00764 0.06593 C 0.01528 0.05829 0.02205 0.04997 0.03073 0.04395 C 0.03698 0.03169 0.05174 0.02198 0.06146 0.0148 C 0.06858 0.00972 0.075 0.00278 0.08229 -0.00139 C 0.08854 -0.00486 0.09601 -0.00601 0.10208 -0.01018 C 0.10938 -0.01504 0.11493 -0.01943 0.12309 -0.02198 C 0.1342 -0.02545 0.13837 -0.02383 0.15382 -0.02475 C 0.175 -0.031 0.16632 -0.02776 0.2066 -0.02637 C 0.21059 -0.02429 0.20938 -0.02614 0.21094 -0.02198 " pathEditMode="relative" ptsTypes="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Упражнение в чистописании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1692" y="1825625"/>
            <a:ext cx="8163658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0000" b="1" i="1" dirty="0" err="1" smtClean="0">
                <a:latin typeface="ArbatC" pitchFamily="2" charset="0"/>
              </a:rPr>
              <a:t>й</a:t>
            </a:r>
            <a:r>
              <a:rPr lang="ru-RU" sz="10000" b="1" i="1" dirty="0" smtClean="0">
                <a:latin typeface="ArbatC" pitchFamily="2" charset="0"/>
              </a:rPr>
              <a:t>  </a:t>
            </a:r>
            <a:r>
              <a:rPr lang="ru-RU" sz="10000" b="1" i="1" dirty="0" err="1" smtClean="0">
                <a:latin typeface="ArbatC" pitchFamily="2" charset="0"/>
              </a:rPr>
              <a:t>й</a:t>
            </a:r>
            <a:r>
              <a:rPr lang="ru-RU" sz="10000" b="1" i="1" dirty="0" smtClean="0">
                <a:latin typeface="ArbatC" pitchFamily="2" charset="0"/>
              </a:rPr>
              <a:t>	</a:t>
            </a:r>
            <a:r>
              <a:rPr lang="ru-RU" sz="10000" b="1" i="1" dirty="0" err="1" smtClean="0">
                <a:latin typeface="ArbatC" pitchFamily="2" charset="0"/>
              </a:rPr>
              <a:t>й</a:t>
            </a:r>
            <a:r>
              <a:rPr lang="ru-RU" sz="10000" b="1" i="1" dirty="0" smtClean="0">
                <a:latin typeface="ArbatC" pitchFamily="2" charset="0"/>
              </a:rPr>
              <a:t>  </a:t>
            </a:r>
            <a:r>
              <a:rPr lang="ru-RU" sz="10000" b="1" i="1" dirty="0" err="1" smtClean="0">
                <a:latin typeface="ArbatC" pitchFamily="2" charset="0"/>
              </a:rPr>
              <a:t>й</a:t>
            </a:r>
            <a:r>
              <a:rPr lang="ru-RU" sz="10000" b="1" i="1" dirty="0" smtClean="0">
                <a:latin typeface="ArbatC" pitchFamily="2" charset="0"/>
              </a:rPr>
              <a:t>  </a:t>
            </a:r>
            <a:r>
              <a:rPr lang="ru-RU" sz="10000" b="1" i="1" dirty="0" err="1" smtClean="0">
                <a:latin typeface="ArbatC" pitchFamily="2" charset="0"/>
              </a:rPr>
              <a:t>й</a:t>
            </a:r>
            <a:r>
              <a:rPr lang="ru-RU" sz="10000" b="1" i="1" dirty="0" smtClean="0">
                <a:latin typeface="ArbatC" pitchFamily="2" charset="0"/>
              </a:rPr>
              <a:t>	 </a:t>
            </a:r>
            <a:r>
              <a:rPr lang="ru-RU" sz="10000" b="1" i="1" dirty="0" err="1" smtClean="0">
                <a:latin typeface="ArbatC" pitchFamily="2" charset="0"/>
              </a:rPr>
              <a:t>й</a:t>
            </a:r>
            <a:endParaRPr lang="ru-RU" sz="10000" b="1" i="1" dirty="0" smtClean="0">
              <a:latin typeface="ArbatC" pitchFamily="2" charset="0"/>
            </a:endParaRPr>
          </a:p>
          <a:p>
            <a:pPr algn="just">
              <a:buNone/>
            </a:pPr>
            <a:r>
              <a:rPr lang="ru-RU" sz="10000" b="1" i="1" dirty="0" smtClean="0">
                <a:latin typeface="ArbatC" pitchFamily="2" charset="0"/>
              </a:rPr>
              <a:t>ай 	ой  </a:t>
            </a:r>
            <a:r>
              <a:rPr lang="ru-RU" sz="10000" b="1" i="1" dirty="0" err="1" smtClean="0">
                <a:latin typeface="ArbatC" pitchFamily="2" charset="0"/>
              </a:rPr>
              <a:t>йо</a:t>
            </a:r>
            <a:r>
              <a:rPr lang="ru-RU" sz="10000" b="1" i="1" dirty="0" smtClean="0">
                <a:latin typeface="ArbatC" pitchFamily="2" charset="0"/>
              </a:rPr>
              <a:t>  ей</a:t>
            </a:r>
          </a:p>
          <a:p>
            <a:pPr>
              <a:buNone/>
            </a:pPr>
            <a:endParaRPr lang="ru-RU" sz="9600" i="1" dirty="0"/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472013" cy="48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0942" y="332656"/>
            <a:ext cx="8439105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буква так называется?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40"/>
            <a:ext cx="8036879" cy="7909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Отличаются подружки:</a:t>
            </a:r>
          </a:p>
          <a:p>
            <a:pPr algn="r"/>
            <a:r>
              <a:rPr lang="ru-RU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дужкой – «</a:t>
            </a:r>
            <a:r>
              <a:rPr lang="ru-RU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а «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без дужки.</a:t>
            </a:r>
          </a:p>
          <a:p>
            <a:pPr algn="r"/>
            <a:r>
              <a:rPr lang="ru-RU" sz="3600" b="1" dirty="0" smtClean="0">
                <a:ln w="1143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Дужка в старину называлась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«кратка».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Изначально буква называлась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> «и с краткой»</a:t>
            </a: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Когда значение слова «кратка»</a:t>
            </a: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 было забыто, люди стали говорить</a:t>
            </a: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“И краткое”.</a:t>
            </a: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Буква Й появилась в русском языке</a:t>
            </a:r>
          </a:p>
          <a:p>
            <a:pPr algn="r"/>
            <a:r>
              <a:rPr lang="ru-RU" sz="3600" dirty="0" smtClean="0">
                <a:solidFill>
                  <a:prstClr val="black"/>
                </a:solidFill>
              </a:rPr>
              <a:t> около 300 лет тому назад. </a:t>
            </a:r>
          </a:p>
          <a:p>
            <a:pPr algn="ctr"/>
            <a:endParaRPr lang="ru-RU" sz="3600" dirty="0" smtClean="0">
              <a:solidFill>
                <a:prstClr val="black"/>
              </a:solidFill>
            </a:endParaRPr>
          </a:p>
          <a:p>
            <a:pPr algn="ctr"/>
            <a:endParaRPr lang="ru-RU" sz="3600" b="1" dirty="0" smtClean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181812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9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239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7" descr="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49" t="14919" r="9201" b="70161"/>
          <a:stretch>
            <a:fillRect/>
          </a:stretch>
        </p:blipFill>
        <p:spPr bwMode="auto">
          <a:xfrm>
            <a:off x="395536" y="2204864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21283103" flipV="1">
            <a:off x="1539711" y="2269271"/>
            <a:ext cx="4187485" cy="213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0188"/>
            <a:ext cx="8752114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84" y="4109857"/>
            <a:ext cx="8428946" cy="8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571" y="5380039"/>
            <a:ext cx="7396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96" y="1134533"/>
            <a:ext cx="3910974" cy="2654507"/>
          </a:xfrm>
          <a:prstGeom prst="rect">
            <a:avLst/>
          </a:prstGeom>
          <a:noFill/>
        </p:spPr>
      </p:pic>
      <p:pic>
        <p:nvPicPr>
          <p:cNvPr id="5123" name="Picture 3" descr="C:\Users\Admin\Desktop\8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216" y="1202267"/>
            <a:ext cx="3581112" cy="25867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8934" y="4293096"/>
            <a:ext cx="2297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рой</a:t>
            </a:r>
            <a:endParaRPr lang="ru-RU" sz="8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1227" y="4204155"/>
            <a:ext cx="18565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рои</a:t>
            </a:r>
            <a:endParaRPr lang="ru-RU" sz="8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06051" y="5406918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45590" y="5317976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shrift-miyshi-13_novyiy-razm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8526" y="5139591"/>
            <a:ext cx="1498275" cy="149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9543d_2b69e1af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826001"/>
            <a:ext cx="1879600" cy="169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77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7" y="778933"/>
            <a:ext cx="2757991" cy="2290027"/>
          </a:xfrm>
          <a:prstGeom prst="rect">
            <a:avLst/>
          </a:prstGeom>
          <a:noFill/>
        </p:spPr>
      </p:pic>
      <p:pic>
        <p:nvPicPr>
          <p:cNvPr id="3075" name="Picture 3" descr="C:\Users\Admin\Desktop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333" y="694267"/>
            <a:ext cx="2946400" cy="23746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501008"/>
            <a:ext cx="3399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попугай</a:t>
            </a:r>
            <a:endParaRPr lang="ru-RU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573016"/>
            <a:ext cx="3399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попугаи</a:t>
            </a:r>
            <a:endParaRPr lang="ru-RU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88875" y="446670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89056" y="4585237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 descr="0_9543d_2b69e1a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803" y="4414670"/>
            <a:ext cx="2223197" cy="2223197"/>
          </a:xfrm>
          <a:prstGeom prst="rect">
            <a:avLst/>
          </a:prstGeom>
        </p:spPr>
      </p:pic>
      <p:pic>
        <p:nvPicPr>
          <p:cNvPr id="11" name="Рисунок 10" descr="shrift-miyshi-13_novyiy-raz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7066" y="4580792"/>
            <a:ext cx="2277208" cy="227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60648"/>
            <a:ext cx="8352928" cy="6336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Группа 23"/>
          <p:cNvGrpSpPr>
            <a:grpSpLocks noGrp="1"/>
          </p:cNvGrpSpPr>
          <p:nvPr>
            <p:ph idx="1"/>
          </p:nvPr>
        </p:nvGrpSpPr>
        <p:grpSpPr bwMode="auto">
          <a:xfrm>
            <a:off x="323528" y="404664"/>
            <a:ext cx="3384376" cy="2880320"/>
            <a:chOff x="571472" y="4071942"/>
            <a:chExt cx="2865257" cy="2719167"/>
          </a:xfrm>
        </p:grpSpPr>
        <p:grpSp>
          <p:nvGrpSpPr>
            <p:cNvPr id="4" name="Группа 55"/>
            <p:cNvGrpSpPr>
              <a:grpSpLocks/>
            </p:cNvGrpSpPr>
            <p:nvPr/>
          </p:nvGrpSpPr>
          <p:grpSpPr bwMode="auto">
            <a:xfrm>
              <a:off x="571472" y="4071942"/>
              <a:ext cx="2865257" cy="2553791"/>
              <a:chOff x="428596" y="4071942"/>
              <a:chExt cx="2865257" cy="2553791"/>
            </a:xfrm>
          </p:grpSpPr>
          <p:sp>
            <p:nvSpPr>
              <p:cNvPr id="11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44910" y="5143129"/>
                <a:ext cx="1128738" cy="10014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b="1" kern="10" dirty="0" smtClean="0">
                    <a:ln w="38100">
                      <a:solidFill>
                        <a:srgbClr val="4F81BD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latin typeface="Arial"/>
                    <a:cs typeface="Arial"/>
                  </a:rPr>
                  <a:t>[</a:t>
                </a:r>
                <a:r>
                  <a:rPr lang="ru-RU" sz="1400" b="1" kern="10" dirty="0" err="1" smtClean="0">
                    <a:ln w="38100">
                      <a:solidFill>
                        <a:srgbClr val="4F81BD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latin typeface="Arial"/>
                    <a:cs typeface="Arial"/>
                  </a:rPr>
                  <a:t>й</a:t>
                </a:r>
                <a:r>
                  <a:rPr lang="ru-RU" sz="1400" b="1" kern="10" dirty="0" smtClean="0">
                    <a:ln w="38100">
                      <a:solidFill>
                        <a:srgbClr val="4F81BD"/>
                      </a:solidFill>
                      <a:round/>
                      <a:headEnd/>
                      <a:tailEnd/>
                    </a:ln>
                    <a:solidFill>
                      <a:srgbClr val="00B050"/>
                    </a:solidFill>
                    <a:latin typeface="Arial"/>
                    <a:cs typeface="Arial"/>
                  </a:rPr>
                  <a:t>`]</a:t>
                </a:r>
                <a:endParaRPr lang="ru-RU" sz="6000" b="1" kern="10" dirty="0">
                  <a:ln w="38100">
                    <a:solidFill>
                      <a:srgbClr val="4F81BD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857547" y="4071942"/>
                <a:ext cx="1642077" cy="1284846"/>
              </a:xfrm>
              <a:custGeom>
                <a:avLst/>
                <a:gdLst>
                  <a:gd name="connsiteX0" fmla="*/ 1290145 w 1810408"/>
                  <a:gd name="connsiteY0" fmla="*/ 331076 h 1366345"/>
                  <a:gd name="connsiteX1" fmla="*/ 1211317 w 1810408"/>
                  <a:gd name="connsiteY1" fmla="*/ 126124 h 1366345"/>
                  <a:gd name="connsiteX2" fmla="*/ 1100959 w 1810408"/>
                  <a:gd name="connsiteY2" fmla="*/ 31531 h 1366345"/>
                  <a:gd name="connsiteX3" fmla="*/ 896007 w 1810408"/>
                  <a:gd name="connsiteY3" fmla="*/ 0 h 1366345"/>
                  <a:gd name="connsiteX4" fmla="*/ 738352 w 1810408"/>
                  <a:gd name="connsiteY4" fmla="*/ 31531 h 1366345"/>
                  <a:gd name="connsiteX5" fmla="*/ 612228 w 1810408"/>
                  <a:gd name="connsiteY5" fmla="*/ 126124 h 1366345"/>
                  <a:gd name="connsiteX6" fmla="*/ 517635 w 1810408"/>
                  <a:gd name="connsiteY6" fmla="*/ 331076 h 1366345"/>
                  <a:gd name="connsiteX7" fmla="*/ 454573 w 1810408"/>
                  <a:gd name="connsiteY7" fmla="*/ 583324 h 1366345"/>
                  <a:gd name="connsiteX8" fmla="*/ 296917 w 1810408"/>
                  <a:gd name="connsiteY8" fmla="*/ 819807 h 1366345"/>
                  <a:gd name="connsiteX9" fmla="*/ 44669 w 1810408"/>
                  <a:gd name="connsiteY9" fmla="*/ 1056290 h 1366345"/>
                  <a:gd name="connsiteX10" fmla="*/ 28904 w 1810408"/>
                  <a:gd name="connsiteY10" fmla="*/ 1166648 h 1366345"/>
                  <a:gd name="connsiteX11" fmla="*/ 155028 w 1810408"/>
                  <a:gd name="connsiteY11" fmla="*/ 1355835 h 1366345"/>
                  <a:gd name="connsiteX12" fmla="*/ 312683 w 1810408"/>
                  <a:gd name="connsiteY12" fmla="*/ 1103586 h 1366345"/>
                  <a:gd name="connsiteX13" fmla="*/ 596462 w 1810408"/>
                  <a:gd name="connsiteY13" fmla="*/ 945931 h 1366345"/>
                  <a:gd name="connsiteX14" fmla="*/ 959069 w 1810408"/>
                  <a:gd name="connsiteY14" fmla="*/ 914400 h 1366345"/>
                  <a:gd name="connsiteX15" fmla="*/ 1132490 w 1810408"/>
                  <a:gd name="connsiteY15" fmla="*/ 914400 h 1366345"/>
                  <a:gd name="connsiteX16" fmla="*/ 1368973 w 1810408"/>
                  <a:gd name="connsiteY16" fmla="*/ 1024759 h 1366345"/>
                  <a:gd name="connsiteX17" fmla="*/ 1573924 w 1810408"/>
                  <a:gd name="connsiteY17" fmla="*/ 1229711 h 1366345"/>
                  <a:gd name="connsiteX18" fmla="*/ 1668517 w 1810408"/>
                  <a:gd name="connsiteY18" fmla="*/ 1324304 h 1366345"/>
                  <a:gd name="connsiteX19" fmla="*/ 1778876 w 1810408"/>
                  <a:gd name="connsiteY19" fmla="*/ 1229711 h 1366345"/>
                  <a:gd name="connsiteX20" fmla="*/ 1763111 w 1810408"/>
                  <a:gd name="connsiteY20" fmla="*/ 1119352 h 1366345"/>
                  <a:gd name="connsiteX21" fmla="*/ 1495097 w 1810408"/>
                  <a:gd name="connsiteY21" fmla="*/ 788276 h 1366345"/>
                  <a:gd name="connsiteX22" fmla="*/ 1384738 w 1810408"/>
                  <a:gd name="connsiteY22" fmla="*/ 567559 h 1366345"/>
                  <a:gd name="connsiteX23" fmla="*/ 1290145 w 1810408"/>
                  <a:gd name="connsiteY23" fmla="*/ 331076 h 136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0408" h="1366345">
                    <a:moveTo>
                      <a:pt x="1290145" y="331076"/>
                    </a:moveTo>
                    <a:cubicBezTo>
                      <a:pt x="1261242" y="257504"/>
                      <a:pt x="1242848" y="176048"/>
                      <a:pt x="1211317" y="126124"/>
                    </a:cubicBezTo>
                    <a:cubicBezTo>
                      <a:pt x="1179786" y="76200"/>
                      <a:pt x="1153511" y="52552"/>
                      <a:pt x="1100959" y="31531"/>
                    </a:cubicBezTo>
                    <a:cubicBezTo>
                      <a:pt x="1048407" y="10510"/>
                      <a:pt x="956441" y="0"/>
                      <a:pt x="896007" y="0"/>
                    </a:cubicBezTo>
                    <a:cubicBezTo>
                      <a:pt x="835573" y="0"/>
                      <a:pt x="785648" y="10510"/>
                      <a:pt x="738352" y="31531"/>
                    </a:cubicBezTo>
                    <a:cubicBezTo>
                      <a:pt x="691056" y="52552"/>
                      <a:pt x="649014" y="76200"/>
                      <a:pt x="612228" y="126124"/>
                    </a:cubicBezTo>
                    <a:cubicBezTo>
                      <a:pt x="575442" y="176048"/>
                      <a:pt x="543911" y="254876"/>
                      <a:pt x="517635" y="331076"/>
                    </a:cubicBezTo>
                    <a:cubicBezTo>
                      <a:pt x="491359" y="407276"/>
                      <a:pt x="491359" y="501869"/>
                      <a:pt x="454573" y="583324"/>
                    </a:cubicBezTo>
                    <a:cubicBezTo>
                      <a:pt x="417787" y="664779"/>
                      <a:pt x="365234" y="740979"/>
                      <a:pt x="296917" y="819807"/>
                    </a:cubicBezTo>
                    <a:cubicBezTo>
                      <a:pt x="228600" y="898635"/>
                      <a:pt x="89338" y="998483"/>
                      <a:pt x="44669" y="1056290"/>
                    </a:cubicBezTo>
                    <a:cubicBezTo>
                      <a:pt x="0" y="1114097"/>
                      <a:pt x="10511" y="1116724"/>
                      <a:pt x="28904" y="1166648"/>
                    </a:cubicBezTo>
                    <a:cubicBezTo>
                      <a:pt x="47297" y="1216572"/>
                      <a:pt x="107732" y="1366345"/>
                      <a:pt x="155028" y="1355835"/>
                    </a:cubicBezTo>
                    <a:cubicBezTo>
                      <a:pt x="202324" y="1345325"/>
                      <a:pt x="239111" y="1171903"/>
                      <a:pt x="312683" y="1103586"/>
                    </a:cubicBezTo>
                    <a:cubicBezTo>
                      <a:pt x="386255" y="1035269"/>
                      <a:pt x="488731" y="977462"/>
                      <a:pt x="596462" y="945931"/>
                    </a:cubicBezTo>
                    <a:cubicBezTo>
                      <a:pt x="704193" y="914400"/>
                      <a:pt x="869731" y="919655"/>
                      <a:pt x="959069" y="914400"/>
                    </a:cubicBezTo>
                    <a:cubicBezTo>
                      <a:pt x="1048407" y="909145"/>
                      <a:pt x="1064173" y="896007"/>
                      <a:pt x="1132490" y="914400"/>
                    </a:cubicBezTo>
                    <a:cubicBezTo>
                      <a:pt x="1200807" y="932793"/>
                      <a:pt x="1295401" y="972207"/>
                      <a:pt x="1368973" y="1024759"/>
                    </a:cubicBezTo>
                    <a:cubicBezTo>
                      <a:pt x="1442545" y="1077311"/>
                      <a:pt x="1573924" y="1229711"/>
                      <a:pt x="1573924" y="1229711"/>
                    </a:cubicBezTo>
                    <a:cubicBezTo>
                      <a:pt x="1623848" y="1279635"/>
                      <a:pt x="1634358" y="1324304"/>
                      <a:pt x="1668517" y="1324304"/>
                    </a:cubicBezTo>
                    <a:cubicBezTo>
                      <a:pt x="1702676" y="1324304"/>
                      <a:pt x="1763110" y="1263870"/>
                      <a:pt x="1778876" y="1229711"/>
                    </a:cubicBezTo>
                    <a:cubicBezTo>
                      <a:pt x="1794642" y="1195552"/>
                      <a:pt x="1810408" y="1192925"/>
                      <a:pt x="1763111" y="1119352"/>
                    </a:cubicBezTo>
                    <a:cubicBezTo>
                      <a:pt x="1715814" y="1045779"/>
                      <a:pt x="1558159" y="880241"/>
                      <a:pt x="1495097" y="788276"/>
                    </a:cubicBezTo>
                    <a:cubicBezTo>
                      <a:pt x="1432035" y="696311"/>
                      <a:pt x="1418897" y="646386"/>
                      <a:pt x="1384738" y="567559"/>
                    </a:cubicBezTo>
                    <a:cubicBezTo>
                      <a:pt x="1350579" y="488732"/>
                      <a:pt x="1319048" y="404648"/>
                      <a:pt x="1290145" y="331076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927921" y="4929036"/>
                <a:ext cx="1451060" cy="1313469"/>
              </a:xfrm>
              <a:prstGeom prst="flowChartConnector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n w="57150">
                    <a:solidFill>
                      <a:prstClr val="white">
                        <a:lumMod val="75000"/>
                      </a:prstClr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389035" y="4816135"/>
                <a:ext cx="789203" cy="803028"/>
              </a:xfrm>
              <a:custGeom>
                <a:avLst/>
                <a:gdLst>
                  <a:gd name="connsiteX0" fmla="*/ 0 w 788276"/>
                  <a:gd name="connsiteY0" fmla="*/ 804042 h 804042"/>
                  <a:gd name="connsiteX1" fmla="*/ 409904 w 788276"/>
                  <a:gd name="connsiteY1" fmla="*/ 599090 h 804042"/>
                  <a:gd name="connsiteX2" fmla="*/ 788276 w 788276"/>
                  <a:gd name="connsiteY2" fmla="*/ 0 h 804042"/>
                  <a:gd name="connsiteX3" fmla="*/ 788276 w 788276"/>
                  <a:gd name="connsiteY3" fmla="*/ 0 h 80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76" h="804042">
                    <a:moveTo>
                      <a:pt x="0" y="804042"/>
                    </a:moveTo>
                    <a:cubicBezTo>
                      <a:pt x="139262" y="768569"/>
                      <a:pt x="278525" y="733097"/>
                      <a:pt x="409904" y="599090"/>
                    </a:cubicBezTo>
                    <a:cubicBezTo>
                      <a:pt x="541283" y="465083"/>
                      <a:pt x="788276" y="0"/>
                      <a:pt x="788276" y="0"/>
                    </a:cubicBezTo>
                    <a:lnTo>
                      <a:pt x="788276" y="0"/>
                    </a:ln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71022" y="5643016"/>
                <a:ext cx="363602" cy="709210"/>
              </a:xfrm>
              <a:custGeom>
                <a:avLst/>
                <a:gdLst>
                  <a:gd name="connsiteX0" fmla="*/ 362607 w 362607"/>
                  <a:gd name="connsiteY0" fmla="*/ 0 h 709448"/>
                  <a:gd name="connsiteX1" fmla="*/ 141890 w 362607"/>
                  <a:gd name="connsiteY1" fmla="*/ 236482 h 709448"/>
                  <a:gd name="connsiteX2" fmla="*/ 0 w 362607"/>
                  <a:gd name="connsiteY2" fmla="*/ 709448 h 7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607" h="709448">
                    <a:moveTo>
                      <a:pt x="362607" y="0"/>
                    </a:moveTo>
                    <a:cubicBezTo>
                      <a:pt x="282466" y="59120"/>
                      <a:pt x="202325" y="118241"/>
                      <a:pt x="141890" y="236482"/>
                    </a:cubicBezTo>
                    <a:cubicBezTo>
                      <a:pt x="81456" y="354723"/>
                      <a:pt x="40728" y="532085"/>
                      <a:pt x="0" y="709448"/>
                    </a:cubicBezTo>
                  </a:path>
                </a:pathLst>
              </a:cu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3071000" y="4642808"/>
                <a:ext cx="222853" cy="236934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428596" y="6286520"/>
                <a:ext cx="222051" cy="236329"/>
              </a:xfrm>
              <a:custGeom>
                <a:avLst/>
                <a:gdLst>
                  <a:gd name="connsiteX0" fmla="*/ 44669 w 331075"/>
                  <a:gd name="connsiteY0" fmla="*/ 257503 h 286406"/>
                  <a:gd name="connsiteX1" fmla="*/ 13138 w 331075"/>
                  <a:gd name="connsiteY1" fmla="*/ 36786 h 286406"/>
                  <a:gd name="connsiteX2" fmla="*/ 107731 w 331075"/>
                  <a:gd name="connsiteY2" fmla="*/ 36786 h 286406"/>
                  <a:gd name="connsiteX3" fmla="*/ 91965 w 331075"/>
                  <a:gd name="connsiteY3" fmla="*/ 147145 h 286406"/>
                  <a:gd name="connsiteX4" fmla="*/ 76200 w 331075"/>
                  <a:gd name="connsiteY4" fmla="*/ 210207 h 286406"/>
                  <a:gd name="connsiteX5" fmla="*/ 170793 w 331075"/>
                  <a:gd name="connsiteY5" fmla="*/ 84083 h 286406"/>
                  <a:gd name="connsiteX6" fmla="*/ 296917 w 331075"/>
                  <a:gd name="connsiteY6" fmla="*/ 5255 h 286406"/>
                  <a:gd name="connsiteX7" fmla="*/ 328448 w 331075"/>
                  <a:gd name="connsiteY7" fmla="*/ 99848 h 286406"/>
                  <a:gd name="connsiteX8" fmla="*/ 281152 w 331075"/>
                  <a:gd name="connsiteY8" fmla="*/ 210207 h 286406"/>
                  <a:gd name="connsiteX9" fmla="*/ 44669 w 331075"/>
                  <a:gd name="connsiteY9" fmla="*/ 257503 h 28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075" h="286406">
                    <a:moveTo>
                      <a:pt x="44669" y="257503"/>
                    </a:moveTo>
                    <a:cubicBezTo>
                      <a:pt x="0" y="228600"/>
                      <a:pt x="2628" y="73572"/>
                      <a:pt x="13138" y="36786"/>
                    </a:cubicBezTo>
                    <a:cubicBezTo>
                      <a:pt x="23648" y="0"/>
                      <a:pt x="94593" y="18393"/>
                      <a:pt x="107731" y="36786"/>
                    </a:cubicBezTo>
                    <a:cubicBezTo>
                      <a:pt x="120869" y="55179"/>
                      <a:pt x="97220" y="118241"/>
                      <a:pt x="91965" y="147145"/>
                    </a:cubicBezTo>
                    <a:cubicBezTo>
                      <a:pt x="86710" y="176049"/>
                      <a:pt x="63062" y="220717"/>
                      <a:pt x="76200" y="210207"/>
                    </a:cubicBezTo>
                    <a:cubicBezTo>
                      <a:pt x="89338" y="199697"/>
                      <a:pt x="134007" y="118242"/>
                      <a:pt x="170793" y="84083"/>
                    </a:cubicBezTo>
                    <a:cubicBezTo>
                      <a:pt x="207579" y="49924"/>
                      <a:pt x="270641" y="2628"/>
                      <a:pt x="296917" y="5255"/>
                    </a:cubicBezTo>
                    <a:cubicBezTo>
                      <a:pt x="323193" y="7883"/>
                      <a:pt x="331075" y="65689"/>
                      <a:pt x="328448" y="99848"/>
                    </a:cubicBezTo>
                    <a:cubicBezTo>
                      <a:pt x="325821" y="134007"/>
                      <a:pt x="325821" y="186559"/>
                      <a:pt x="281152" y="210207"/>
                    </a:cubicBezTo>
                    <a:cubicBezTo>
                      <a:pt x="236483" y="233855"/>
                      <a:pt x="89338" y="286406"/>
                      <a:pt x="44669" y="257503"/>
                    </a:cubicBez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</a:ln>
              <a:scene3d>
                <a:camera prst="orthographicFront">
                  <a:rot lat="0" lon="0" rev="113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061969" y="6218653"/>
                <a:ext cx="341820" cy="407080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785918" y="6215082"/>
                <a:ext cx="341587" cy="407276"/>
              </a:xfrm>
              <a:custGeom>
                <a:avLst/>
                <a:gdLst>
                  <a:gd name="connsiteX0" fmla="*/ 270642 w 341587"/>
                  <a:gd name="connsiteY0" fmla="*/ 0 h 407276"/>
                  <a:gd name="connsiteX1" fmla="*/ 302173 w 341587"/>
                  <a:gd name="connsiteY1" fmla="*/ 346842 h 407276"/>
                  <a:gd name="connsiteX2" fmla="*/ 34159 w 341587"/>
                  <a:gd name="connsiteY2" fmla="*/ 362607 h 407276"/>
                  <a:gd name="connsiteX3" fmla="*/ 97221 w 341587"/>
                  <a:gd name="connsiteY3" fmla="*/ 268014 h 407276"/>
                  <a:gd name="connsiteX4" fmla="*/ 286407 w 341587"/>
                  <a:gd name="connsiteY4" fmla="*/ 299545 h 407276"/>
                  <a:gd name="connsiteX5" fmla="*/ 333704 w 341587"/>
                  <a:gd name="connsiteY5" fmla="*/ 315311 h 407276"/>
                  <a:gd name="connsiteX6" fmla="*/ 302173 w 341587"/>
                  <a:gd name="connsiteY6" fmla="*/ 299545 h 4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587" h="407276">
                    <a:moveTo>
                      <a:pt x="270642" y="0"/>
                    </a:moveTo>
                    <a:cubicBezTo>
                      <a:pt x="306114" y="143204"/>
                      <a:pt x="341587" y="286408"/>
                      <a:pt x="302173" y="346842"/>
                    </a:cubicBezTo>
                    <a:cubicBezTo>
                      <a:pt x="262759" y="407276"/>
                      <a:pt x="68318" y="375745"/>
                      <a:pt x="34159" y="362607"/>
                    </a:cubicBezTo>
                    <a:cubicBezTo>
                      <a:pt x="0" y="349469"/>
                      <a:pt x="55180" y="278524"/>
                      <a:pt x="97221" y="268014"/>
                    </a:cubicBezTo>
                    <a:cubicBezTo>
                      <a:pt x="139262" y="257504"/>
                      <a:pt x="246993" y="291662"/>
                      <a:pt x="286407" y="299545"/>
                    </a:cubicBezTo>
                    <a:cubicBezTo>
                      <a:pt x="325821" y="307428"/>
                      <a:pt x="331076" y="315311"/>
                      <a:pt x="333704" y="315311"/>
                    </a:cubicBezTo>
                    <a:cubicBezTo>
                      <a:pt x="336332" y="315311"/>
                      <a:pt x="319252" y="307428"/>
                      <a:pt x="302173" y="299545"/>
                    </a:cubicBezTo>
                  </a:path>
                </a:pathLst>
              </a:custGeom>
              <a:solidFill>
                <a:srgbClr val="00CC00"/>
              </a:solidFill>
              <a:ln w="57150">
                <a:solidFill>
                  <a:srgbClr val="000000"/>
                </a:solidFill>
              </a:ln>
              <a:scene3d>
                <a:camera prst="orthographicFront">
                  <a:rot lat="0" lon="102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Хорда 8"/>
            <p:cNvSpPr/>
            <p:nvPr/>
          </p:nvSpPr>
          <p:spPr>
            <a:xfrm rot="6614313">
              <a:off x="1096925" y="6260803"/>
              <a:ext cx="380048" cy="62331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Хорда 9"/>
            <p:cNvSpPr/>
            <p:nvPr/>
          </p:nvSpPr>
          <p:spPr>
            <a:xfrm rot="4561332" flipV="1">
              <a:off x="1989620" y="6273951"/>
              <a:ext cx="427753" cy="606563"/>
            </a:xfrm>
            <a:prstGeom prst="chord">
              <a:avLst>
                <a:gd name="adj1" fmla="val 3748785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067944" y="836712"/>
            <a:ext cx="4242196" cy="1296144"/>
          </a:xfrm>
          <a:prstGeom prst="cloudCallout">
            <a:avLst>
              <a:gd name="adj1" fmla="val -77981"/>
              <a:gd name="adj2" fmla="val 353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9BBB59">
                    <a:lumMod val="50000"/>
                  </a:srgbClr>
                </a:solidFill>
                <a:latin typeface="Arial Black" pitchFamily="34" charset="0"/>
              </a:rPr>
              <a:t>Согласный</a:t>
            </a:r>
            <a:endParaRPr lang="ru-RU" sz="3200" dirty="0">
              <a:solidFill>
                <a:srgbClr val="9BBB59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9BBB59">
                    <a:lumMod val="50000"/>
                  </a:srgbClr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9BBB59">
                  <a:lumMod val="50000"/>
                </a:srgbClr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5004048" y="4005064"/>
            <a:ext cx="3672408" cy="2633861"/>
            <a:chOff x="5000628" y="4572008"/>
            <a:chExt cx="2579505" cy="2066611"/>
          </a:xfrm>
        </p:grpSpPr>
        <p:grpSp>
          <p:nvGrpSpPr>
            <p:cNvPr id="7" name="Группа 51"/>
            <p:cNvGrpSpPr>
              <a:grpSpLocks/>
            </p:cNvGrpSpPr>
            <p:nvPr/>
          </p:nvGrpSpPr>
          <p:grpSpPr bwMode="auto">
            <a:xfrm>
              <a:off x="5000628" y="4572008"/>
              <a:ext cx="2579505" cy="2066611"/>
              <a:chOff x="2000232" y="4214818"/>
              <a:chExt cx="2579505" cy="2066611"/>
            </a:xfrm>
          </p:grpSpPr>
          <p:grpSp>
            <p:nvGrpSpPr>
              <p:cNvPr id="8" name="Группа 42"/>
              <p:cNvGrpSpPr>
                <a:grpSpLocks/>
              </p:cNvGrpSpPr>
              <p:nvPr/>
            </p:nvGrpSpPr>
            <p:grpSpPr bwMode="auto">
              <a:xfrm>
                <a:off x="2000232" y="4214818"/>
                <a:ext cx="2579505" cy="1907885"/>
                <a:chOff x="2928926" y="4500570"/>
                <a:chExt cx="2579505" cy="1907885"/>
              </a:xfrm>
            </p:grpSpPr>
            <p:sp>
              <p:nvSpPr>
                <p:cNvPr id="27" name="Блок-схема: узел 26"/>
                <p:cNvSpPr/>
                <p:nvPr/>
              </p:nvSpPr>
              <p:spPr>
                <a:xfrm>
                  <a:off x="3500386" y="4714850"/>
                  <a:ext cx="1449285" cy="1314250"/>
                </a:xfrm>
                <a:prstGeom prst="flowChartConnector">
                  <a:avLst/>
                </a:prstGeom>
                <a:noFill/>
                <a:ln w="76200">
                  <a:solidFill>
                    <a:srgbClr val="0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ln w="57150">
                      <a:solidFill>
                        <a:prstClr val="white">
                          <a:lumMod val="75000"/>
                        </a:prstClr>
                      </a:solidFill>
                    </a:ln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2928926" y="4500570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0" lon="99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286380" y="6000768"/>
                  <a:ext cx="222051" cy="236329"/>
                </a:xfrm>
                <a:custGeom>
                  <a:avLst/>
                  <a:gdLst>
                    <a:gd name="connsiteX0" fmla="*/ 44669 w 331075"/>
                    <a:gd name="connsiteY0" fmla="*/ 257503 h 286406"/>
                    <a:gd name="connsiteX1" fmla="*/ 13138 w 331075"/>
                    <a:gd name="connsiteY1" fmla="*/ 36786 h 286406"/>
                    <a:gd name="connsiteX2" fmla="*/ 107731 w 331075"/>
                    <a:gd name="connsiteY2" fmla="*/ 36786 h 286406"/>
                    <a:gd name="connsiteX3" fmla="*/ 91965 w 331075"/>
                    <a:gd name="connsiteY3" fmla="*/ 147145 h 286406"/>
                    <a:gd name="connsiteX4" fmla="*/ 76200 w 331075"/>
                    <a:gd name="connsiteY4" fmla="*/ 210207 h 286406"/>
                    <a:gd name="connsiteX5" fmla="*/ 170793 w 331075"/>
                    <a:gd name="connsiteY5" fmla="*/ 84083 h 286406"/>
                    <a:gd name="connsiteX6" fmla="*/ 296917 w 331075"/>
                    <a:gd name="connsiteY6" fmla="*/ 5255 h 286406"/>
                    <a:gd name="connsiteX7" fmla="*/ 328448 w 331075"/>
                    <a:gd name="connsiteY7" fmla="*/ 99848 h 286406"/>
                    <a:gd name="connsiteX8" fmla="*/ 281152 w 331075"/>
                    <a:gd name="connsiteY8" fmla="*/ 210207 h 286406"/>
                    <a:gd name="connsiteX9" fmla="*/ 44669 w 331075"/>
                    <a:gd name="connsiteY9" fmla="*/ 257503 h 28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1075" h="286406">
                      <a:moveTo>
                        <a:pt x="44669" y="257503"/>
                      </a:moveTo>
                      <a:cubicBezTo>
                        <a:pt x="0" y="228600"/>
                        <a:pt x="2628" y="73572"/>
                        <a:pt x="13138" y="36786"/>
                      </a:cubicBezTo>
                      <a:cubicBezTo>
                        <a:pt x="23648" y="0"/>
                        <a:pt x="94593" y="18393"/>
                        <a:pt x="107731" y="36786"/>
                      </a:cubicBezTo>
                      <a:cubicBezTo>
                        <a:pt x="120869" y="55179"/>
                        <a:pt x="97220" y="118241"/>
                        <a:pt x="91965" y="147145"/>
                      </a:cubicBezTo>
                      <a:cubicBezTo>
                        <a:pt x="86710" y="176049"/>
                        <a:pt x="63062" y="220717"/>
                        <a:pt x="76200" y="210207"/>
                      </a:cubicBezTo>
                      <a:cubicBezTo>
                        <a:pt x="89338" y="199697"/>
                        <a:pt x="134007" y="118242"/>
                        <a:pt x="170793" y="84083"/>
                      </a:cubicBezTo>
                      <a:cubicBezTo>
                        <a:pt x="207579" y="49924"/>
                        <a:pt x="270641" y="2628"/>
                        <a:pt x="296917" y="5255"/>
                      </a:cubicBezTo>
                      <a:cubicBezTo>
                        <a:pt x="323193" y="7883"/>
                        <a:pt x="331075" y="65689"/>
                        <a:pt x="328448" y="99848"/>
                      </a:cubicBezTo>
                      <a:cubicBezTo>
                        <a:pt x="325821" y="134007"/>
                        <a:pt x="325821" y="186559"/>
                        <a:pt x="281152" y="210207"/>
                      </a:cubicBezTo>
                      <a:cubicBezTo>
                        <a:pt x="236483" y="233855"/>
                        <a:pt x="89338" y="286406"/>
                        <a:pt x="44669" y="25750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</a:ln>
                <a:scene3d>
                  <a:camera prst="orthographicFront">
                    <a:rot lat="204291" lon="11983164" rev="1023552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3714683" y="6000530"/>
                  <a:ext cx="341289" cy="407925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>
                <a:xfrm>
                  <a:off x="4357686" y="6000768"/>
                  <a:ext cx="341587" cy="407276"/>
                </a:xfrm>
                <a:custGeom>
                  <a:avLst/>
                  <a:gdLst>
                    <a:gd name="connsiteX0" fmla="*/ 270642 w 341587"/>
                    <a:gd name="connsiteY0" fmla="*/ 0 h 407276"/>
                    <a:gd name="connsiteX1" fmla="*/ 302173 w 341587"/>
                    <a:gd name="connsiteY1" fmla="*/ 346842 h 407276"/>
                    <a:gd name="connsiteX2" fmla="*/ 34159 w 341587"/>
                    <a:gd name="connsiteY2" fmla="*/ 362607 h 407276"/>
                    <a:gd name="connsiteX3" fmla="*/ 97221 w 341587"/>
                    <a:gd name="connsiteY3" fmla="*/ 268014 h 407276"/>
                    <a:gd name="connsiteX4" fmla="*/ 286407 w 341587"/>
                    <a:gd name="connsiteY4" fmla="*/ 299545 h 407276"/>
                    <a:gd name="connsiteX5" fmla="*/ 333704 w 341587"/>
                    <a:gd name="connsiteY5" fmla="*/ 315311 h 407276"/>
                    <a:gd name="connsiteX6" fmla="*/ 302173 w 341587"/>
                    <a:gd name="connsiteY6" fmla="*/ 299545 h 40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587" h="407276">
                      <a:moveTo>
                        <a:pt x="270642" y="0"/>
                      </a:moveTo>
                      <a:cubicBezTo>
                        <a:pt x="306114" y="143204"/>
                        <a:pt x="341587" y="286408"/>
                        <a:pt x="302173" y="346842"/>
                      </a:cubicBezTo>
                      <a:cubicBezTo>
                        <a:pt x="262759" y="407276"/>
                        <a:pt x="68318" y="375745"/>
                        <a:pt x="34159" y="362607"/>
                      </a:cubicBezTo>
                      <a:cubicBezTo>
                        <a:pt x="0" y="349469"/>
                        <a:pt x="55180" y="278524"/>
                        <a:pt x="97221" y="268014"/>
                      </a:cubicBezTo>
                      <a:cubicBezTo>
                        <a:pt x="139262" y="257504"/>
                        <a:pt x="246993" y="291662"/>
                        <a:pt x="286407" y="299545"/>
                      </a:cubicBezTo>
                      <a:cubicBezTo>
                        <a:pt x="325821" y="307428"/>
                        <a:pt x="331076" y="315311"/>
                        <a:pt x="333704" y="315311"/>
                      </a:cubicBezTo>
                      <a:cubicBezTo>
                        <a:pt x="336332" y="315311"/>
                        <a:pt x="319252" y="307428"/>
                        <a:pt x="302173" y="299545"/>
                      </a:cubicBezTo>
                    </a:path>
                  </a:pathLst>
                </a:custGeom>
                <a:solidFill>
                  <a:srgbClr val="FF0000"/>
                </a:solidFill>
                <a:ln w="57150">
                  <a:solidFill>
                    <a:srgbClr val="000000"/>
                  </a:solidFill>
                </a:ln>
                <a:scene3d>
                  <a:camera prst="orthographicFront">
                    <a:rot lat="0" lon="1020000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>
                  <a:off x="3071791" y="4643423"/>
                  <a:ext cx="409546" cy="852358"/>
                </a:xfrm>
                <a:custGeom>
                  <a:avLst/>
                  <a:gdLst>
                    <a:gd name="connsiteX0" fmla="*/ 409904 w 409904"/>
                    <a:gd name="connsiteY0" fmla="*/ 851338 h 851338"/>
                    <a:gd name="connsiteX1" fmla="*/ 110359 w 409904"/>
                    <a:gd name="connsiteY1" fmla="*/ 646386 h 851338"/>
                    <a:gd name="connsiteX2" fmla="*/ 0 w 409904"/>
                    <a:gd name="connsiteY2" fmla="*/ 0 h 851338"/>
                    <a:gd name="connsiteX3" fmla="*/ 0 w 409904"/>
                    <a:gd name="connsiteY3" fmla="*/ 0 h 85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904" h="851338">
                      <a:moveTo>
                        <a:pt x="409904" y="851338"/>
                      </a:moveTo>
                      <a:cubicBezTo>
                        <a:pt x="294290" y="819807"/>
                        <a:pt x="178676" y="788276"/>
                        <a:pt x="110359" y="646386"/>
                      </a:cubicBezTo>
                      <a:cubicBezTo>
                        <a:pt x="42042" y="504496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>
                  <a:off x="4949670" y="5338643"/>
                  <a:ext cx="404784" cy="684109"/>
                </a:xfrm>
                <a:custGeom>
                  <a:avLst/>
                  <a:gdLst>
                    <a:gd name="connsiteX0" fmla="*/ 0 w 404649"/>
                    <a:gd name="connsiteY0" fmla="*/ 36786 h 683173"/>
                    <a:gd name="connsiteX1" fmla="*/ 220718 w 404649"/>
                    <a:gd name="connsiteY1" fmla="*/ 84083 h 683173"/>
                    <a:gd name="connsiteX2" fmla="*/ 378373 w 404649"/>
                    <a:gd name="connsiteY2" fmla="*/ 541283 h 683173"/>
                    <a:gd name="connsiteX3" fmla="*/ 378373 w 404649"/>
                    <a:gd name="connsiteY3" fmla="*/ 683173 h 68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4649" h="683173">
                      <a:moveTo>
                        <a:pt x="0" y="36786"/>
                      </a:moveTo>
                      <a:cubicBezTo>
                        <a:pt x="78828" y="18393"/>
                        <a:pt x="157656" y="0"/>
                        <a:pt x="220718" y="84083"/>
                      </a:cubicBezTo>
                      <a:cubicBezTo>
                        <a:pt x="283780" y="168166"/>
                        <a:pt x="352097" y="441435"/>
                        <a:pt x="378373" y="541283"/>
                      </a:cubicBezTo>
                      <a:cubicBezTo>
                        <a:pt x="404649" y="641131"/>
                        <a:pt x="391511" y="662152"/>
                        <a:pt x="378373" y="683173"/>
                      </a:cubicBezTo>
                    </a:path>
                  </a:pathLst>
                </a:cu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" name="Хорда 24"/>
              <p:cNvSpPr/>
              <p:nvPr/>
            </p:nvSpPr>
            <p:spPr>
              <a:xfrm rot="4561332" flipV="1">
                <a:off x="3489219" y="5763958"/>
                <a:ext cx="428560" cy="606382"/>
              </a:xfrm>
              <a:prstGeom prst="chord">
                <a:avLst>
                  <a:gd name="adj1" fmla="val 3748785"/>
                  <a:gd name="adj2" fmla="val 1620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614313">
                <a:off x="2668538" y="5760783"/>
                <a:ext cx="379354" cy="623843"/>
              </a:xfrm>
              <a:prstGeom prst="chord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911042" y="5024006"/>
              <a:ext cx="770117" cy="787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000" b="1" kern="10" dirty="0" smtClean="0">
                  <a:ln w="38100">
                    <a:solidFill>
                      <a:srgbClr val="CC0000"/>
                    </a:solidFill>
                    <a:round/>
                    <a:headEnd/>
                    <a:tailEnd/>
                  </a:ln>
                  <a:solidFill>
                    <a:srgbClr val="CC0000"/>
                  </a:solidFill>
                  <a:latin typeface="Arial"/>
                  <a:cs typeface="Arial"/>
                </a:rPr>
                <a:t>[и]</a:t>
              </a:r>
              <a:endParaRPr lang="ru-RU" sz="6000" b="1" kern="10" dirty="0"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1547664" y="4581128"/>
            <a:ext cx="3672408" cy="1080120"/>
          </a:xfrm>
          <a:prstGeom prst="cloudCallout">
            <a:avLst>
              <a:gd name="adj1" fmla="val 73995"/>
              <a:gd name="adj2" fmla="val 21792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3300"/>
                </a:solidFill>
                <a:latin typeface="Arial Black" pitchFamily="34" charset="0"/>
              </a:rPr>
              <a:t>Гласный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34250" y="2564904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Различить!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304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Установки на урок</vt:lpstr>
      <vt:lpstr>Упражнение в чистописании</vt:lpstr>
      <vt:lpstr>Слайд 4</vt:lpstr>
      <vt:lpstr>Слайд 5</vt:lpstr>
      <vt:lpstr>Слайд 6</vt:lpstr>
      <vt:lpstr>Слайд 7</vt:lpstr>
      <vt:lpstr>Слайд 8</vt:lpstr>
      <vt:lpstr>Слайд 9</vt:lpstr>
      <vt:lpstr>Обрати внимание!</vt:lpstr>
      <vt:lpstr>Слайд 11</vt:lpstr>
      <vt:lpstr>Слайд 12</vt:lpstr>
      <vt:lpstr>Слайд 13</vt:lpstr>
      <vt:lpstr>Самопроверка</vt:lpstr>
      <vt:lpstr>Слайд 15</vt:lpstr>
      <vt:lpstr>Слайд 16</vt:lpstr>
      <vt:lpstr>Слайд 17</vt:lpstr>
      <vt:lpstr>Слайд 18</vt:lpstr>
      <vt:lpstr>Слайд 19</vt:lpstr>
      <vt:lpstr>Слайд 20</vt:lpstr>
      <vt:lpstr>Итог урока</vt:lpstr>
      <vt:lpstr>Слайд 22</vt:lpstr>
      <vt:lpstr>Ваше настроение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62</cp:revision>
  <dcterms:created xsi:type="dcterms:W3CDTF">2013-11-19T05:52:05Z</dcterms:created>
  <dcterms:modified xsi:type="dcterms:W3CDTF">2020-04-21T14:22:57Z</dcterms:modified>
</cp:coreProperties>
</file>