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99" r:id="rId4"/>
    <p:sldId id="297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68" r:id="rId16"/>
    <p:sldId id="310" r:id="rId17"/>
    <p:sldId id="311" r:id="rId18"/>
    <p:sldId id="272" r:id="rId19"/>
    <p:sldId id="275" r:id="rId20"/>
    <p:sldId id="276" r:id="rId21"/>
    <p:sldId id="262" r:id="rId22"/>
    <p:sldId id="263" r:id="rId23"/>
    <p:sldId id="312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43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7D0BEF-8629-4586-92DD-9CB4277F08A5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436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843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1843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43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fld id="{CAC2929E-56F3-4688-AEE2-8A5E6AC67200}" type="slidenum">
              <a:rPr sz="1200"/>
              <a:pPr marL="0" lvl="0" indent="0" algn="r" eaLnBrk="1" hangingPunct="1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клипарты\школа\27c29d078660.png"/>
          <p:cNvPicPr>
            <a:picLocks noChangeAspect="1"/>
          </p:cNvPicPr>
          <p:nvPr/>
        </p:nvPicPr>
        <p:blipFill>
          <a:blip r:embed="rId3" cstate="print"/>
          <a:srcRect b="24082"/>
          <a:stretch>
            <a:fillRect/>
          </a:stretch>
        </p:blipFill>
        <p:spPr>
          <a:xfrm>
            <a:off x="285750" y="0"/>
            <a:ext cx="8429625" cy="5207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descr="D:\клипарты\школа\b756a7739ab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3" y="4214813"/>
            <a:ext cx="1714500" cy="23574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Picture 4" descr="D:\клипарты\школа\Безимени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50" y="5214938"/>
            <a:ext cx="1571625" cy="14128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1" name="Picture 6" descr="C:\Users\Helen\Desktop\схемы\шаблоны мои\русский язык\2012-02-07_1659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13" y="5429250"/>
            <a:ext cx="2876550" cy="12557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AFD68F-A880-41D6-BF52-E254476833DD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BDE2AE0-4F04-44E0-A420-CDF672893A8A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00D-121A-4103-B3E2-9BFAC41E3265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7716E-4FA9-4DCD-859B-680FB5117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76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91EC77-98CD-4CC7-A8BD-F247F37343C3}" type="hfDateTime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42B7DF87-D8CD-4FE4-BFDE-927F07E3837B}" type="slidenum">
              <a:rPr sz="1200">
                <a:solidFill>
                  <a:srgbClr val="898989"/>
                </a:solidFill>
                <a:latin typeface="Calibri" pitchFamily="34" charset="0"/>
              </a:rPr>
              <a:pPr lvl="0" algn="r" eaLnBrk="1" hangingPunct="1"/>
              <a:t>‹#›</a:t>
            </a:fld>
            <a:endParaRPr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/>
          <p:nvPr/>
        </p:nvSpPr>
        <p:spPr>
          <a:xfrm>
            <a:off x="3737639" y="3643314"/>
            <a:ext cx="3770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5123" name="Заголовок 3"/>
          <p:cNvSpPr txBox="1"/>
          <p:nvPr/>
        </p:nvSpPr>
        <p:spPr bwMode="auto">
          <a:xfrm>
            <a:off x="3059113" y="5445125"/>
            <a:ext cx="3492500" cy="1152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1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 pitchFamily="34" charset="0"/>
                <a:ea typeface="+mj-ea"/>
                <a:cs typeface="+mj-cs"/>
              </a:rPr>
              <a:t> </a:t>
            </a:r>
            <a:endParaRPr kumimoji="0" lang="ru-RU" sz="1200" b="0" i="1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4" name="Прямоугольник 5"/>
          <p:cNvSpPr/>
          <p:nvPr/>
        </p:nvSpPr>
        <p:spPr>
          <a:xfrm>
            <a:off x="1042988" y="692150"/>
            <a:ext cx="6408737" cy="169277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rPr sz="3200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</a:rPr>
              <a:t>Тема</a:t>
            </a:r>
            <a:r>
              <a:rPr sz="3200" b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sz="3200" b="1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</a:rPr>
              <a:t>урока</a:t>
            </a:r>
            <a:r>
              <a:rPr b="1" dirty="0">
                <a:solidFill>
                  <a:srgbClr val="FFFF00"/>
                </a:solidFill>
              </a:rPr>
              <a:t>:</a:t>
            </a:r>
          </a:p>
          <a:p>
            <a:pPr lvl="0" eaLnBrk="1" hangingPunct="1"/>
            <a:r>
              <a:rPr b="1" dirty="0">
                <a:solidFill>
                  <a:srgbClr val="FFFF00"/>
                </a:solidFill>
              </a:rPr>
              <a:t> </a:t>
            </a:r>
            <a:r>
              <a:rPr lang="ru-RU" alt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Буквы, обозначающие гласные звуки.</a:t>
            </a:r>
            <a:endParaRPr sz="3600" b="1" dirty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8834437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76250"/>
            <a:ext cx="88392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76250"/>
            <a:ext cx="88392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476250"/>
            <a:ext cx="88392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14363"/>
            <a:ext cx="8839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/>
          <p:nvPr/>
        </p:nvSpPr>
        <p:spPr>
          <a:xfrm>
            <a:off x="827088" y="188913"/>
            <a:ext cx="6215062" cy="1938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Гласные тянутся в песенке звонкой,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Могут заплакать и закричать.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темном лесу звать и аукать,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в колыбельке сестрёнку баюкать.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Но не желают свистеть и ворчать.</a:t>
            </a:r>
          </a:p>
        </p:txBody>
      </p:sp>
      <p:sp>
        <p:nvSpPr>
          <p:cNvPr id="8195" name="Прямоугольник 3"/>
          <p:cNvSpPr/>
          <p:nvPr/>
        </p:nvSpPr>
        <p:spPr>
          <a:xfrm>
            <a:off x="395536" y="3717032"/>
            <a:ext cx="701826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А   О   У    И    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Я    Ё   Ю  Ы    Е </a:t>
            </a:r>
          </a:p>
        </p:txBody>
      </p:sp>
      <p:sp>
        <p:nvSpPr>
          <p:cNvPr id="8196" name="Прямоугольник 4"/>
          <p:cNvSpPr/>
          <p:nvPr/>
        </p:nvSpPr>
        <p:spPr>
          <a:xfrm>
            <a:off x="1043608" y="2492896"/>
            <a:ext cx="55063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Гласные буквы</a:t>
            </a:r>
          </a:p>
        </p:txBody>
      </p:sp>
      <p:pic>
        <p:nvPicPr>
          <p:cNvPr id="8197" name="Picture 7" descr="http://img-fotki.yandex.ru/get/6609/47407354.715/0_eb1b1_d95b0fe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388" y="404813"/>
            <a:ext cx="1665287" cy="20288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00166" y="121442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О</a:t>
            </a:r>
            <a:endParaRPr lang="ru-RU" sz="13800" dirty="0"/>
          </a:p>
        </p:txBody>
      </p:sp>
      <p:sp>
        <p:nvSpPr>
          <p:cNvPr id="3" name="Овал 2"/>
          <p:cNvSpPr/>
          <p:nvPr/>
        </p:nvSpPr>
        <p:spPr>
          <a:xfrm>
            <a:off x="2857488" y="235743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У</a:t>
            </a:r>
            <a:endParaRPr lang="ru-RU" sz="11500" dirty="0"/>
          </a:p>
        </p:txBody>
      </p:sp>
      <p:sp>
        <p:nvSpPr>
          <p:cNvPr id="4" name="Овал 3"/>
          <p:cNvSpPr/>
          <p:nvPr/>
        </p:nvSpPr>
        <p:spPr>
          <a:xfrm>
            <a:off x="4286248" y="3429000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И</a:t>
            </a:r>
            <a:endParaRPr lang="ru-RU" sz="13800" dirty="0"/>
          </a:p>
        </p:txBody>
      </p:sp>
      <p:sp>
        <p:nvSpPr>
          <p:cNvPr id="5" name="Овал 4"/>
          <p:cNvSpPr/>
          <p:nvPr/>
        </p:nvSpPr>
        <p:spPr>
          <a:xfrm>
            <a:off x="5786446" y="4429132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/>
              <a:t>Ы</a:t>
            </a:r>
            <a:endParaRPr lang="ru-RU" sz="13800" dirty="0"/>
          </a:p>
        </p:txBody>
      </p:sp>
      <p:sp>
        <p:nvSpPr>
          <p:cNvPr id="6" name="Овал 5"/>
          <p:cNvSpPr/>
          <p:nvPr/>
        </p:nvSpPr>
        <p:spPr>
          <a:xfrm>
            <a:off x="7358082" y="5286388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 smtClean="0"/>
              <a:t>Э</a:t>
            </a:r>
            <a:endParaRPr lang="ru-RU" sz="16600" dirty="0"/>
          </a:p>
        </p:txBody>
      </p:sp>
      <p:sp>
        <p:nvSpPr>
          <p:cNvPr id="7" name="Овал 6"/>
          <p:cNvSpPr/>
          <p:nvPr/>
        </p:nvSpPr>
        <p:spPr>
          <a:xfrm>
            <a:off x="71406" y="71414"/>
            <a:ext cx="1785950" cy="157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dirty="0" smtClean="0"/>
              <a:t>А</a:t>
            </a:r>
            <a:endParaRPr lang="ru-RU" sz="115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571480"/>
            <a:ext cx="5715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ГЛАСНЫХ ЗВУКОВ   </a:t>
            </a:r>
            <a:r>
              <a:rPr lang="ru-R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/>
              <a:t>Гласные буквы: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0" y="2852738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FF0000"/>
                </a:solidFill>
              </a:rPr>
              <a:t>а, я, о, ё, у, ю, и, ы, э, е.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79388" y="1557338"/>
            <a:ext cx="856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33CC"/>
                </a:solidFill>
              </a:rPr>
              <a:t>после твёрдых согласных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971550" y="2276475"/>
            <a:ext cx="316865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2555875" y="2276475"/>
            <a:ext cx="15843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3995738" y="2276475"/>
            <a:ext cx="144462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4140200" y="2276475"/>
            <a:ext cx="2087984" cy="9365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4140200" y="2319338"/>
            <a:ext cx="2808288" cy="893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95288" y="4652963"/>
            <a:ext cx="82089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336600"/>
                </a:solidFill>
              </a:rPr>
              <a:t>после мягких согласных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 flipV="1">
            <a:off x="1926101" y="3568318"/>
            <a:ext cx="2501436" cy="12291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H="1" flipV="1">
            <a:off x="3430331" y="3476161"/>
            <a:ext cx="997205" cy="1321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V="1">
            <a:off x="4427540" y="3476160"/>
            <a:ext cx="288130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V="1">
            <a:off x="4427539" y="3476161"/>
            <a:ext cx="936624" cy="13212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 flipV="1">
            <a:off x="4427539" y="3548480"/>
            <a:ext cx="3205161" cy="12489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  <p:bldP spid="7200" grpId="0" animBg="1"/>
      <p:bldP spid="7201" grpId="0" animBg="1"/>
      <p:bldP spid="7202" grpId="0" animBg="1"/>
      <p:bldP spid="7203" grpId="0" animBg="1"/>
      <p:bldP spid="7204" grpId="0" animBg="1"/>
      <p:bldP spid="7206" grpId="0" animBg="1"/>
      <p:bldP spid="7207" grpId="0" animBg="1"/>
      <p:bldP spid="7208" grpId="0" animBg="1"/>
      <p:bldP spid="7209" grpId="0" animBg="1"/>
      <p:bldP spid="72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/>
          <p:nvPr/>
        </p:nvSpPr>
        <p:spPr>
          <a:xfrm>
            <a:off x="1428750" y="214313"/>
            <a:ext cx="5572125" cy="25860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Чудесные ! Прекрасные !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Гласные! Согласные !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Звонкие ! Глухие !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Разные такие!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Без них нельзя постичь науки</a:t>
            </a:r>
            <a:b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 догадались это ?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 pitchFamily="34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 pitchFamily="34" charset="0"/>
              <a:ea typeface="+mn-ea"/>
              <a:cs typeface="+mn-cs"/>
            </a:endParaRPr>
          </a:p>
        </p:txBody>
      </p:sp>
      <p:sp>
        <p:nvSpPr>
          <p:cNvPr id="11267" name="Прямоугольник 2"/>
          <p:cNvSpPr/>
          <p:nvPr/>
        </p:nvSpPr>
        <p:spPr>
          <a:xfrm>
            <a:off x="5857884" y="2143116"/>
            <a:ext cx="263815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ЗВУКИ</a:t>
            </a:r>
          </a:p>
        </p:txBody>
      </p:sp>
      <p:pic>
        <p:nvPicPr>
          <p:cNvPr id="11268" name="Picture 1" descr="D:\клипарты\звуки\4be65e32e237.png"/>
          <p:cNvPicPr>
            <a:picLocks noChangeAspect="1"/>
          </p:cNvPicPr>
          <p:nvPr/>
        </p:nvPicPr>
        <p:blipFill>
          <a:blip r:embed="rId2" cstate="print"/>
          <a:srcRect b="11238"/>
          <a:stretch>
            <a:fillRect/>
          </a:stretch>
        </p:blipFill>
        <p:spPr>
          <a:xfrm>
            <a:off x="857250" y="3571875"/>
            <a:ext cx="2622550" cy="30718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9" name="Picture 2" descr="D:\клипарты\звуки\f98167d232cd.png"/>
          <p:cNvPicPr>
            <a:picLocks noChangeAspect="1"/>
          </p:cNvPicPr>
          <p:nvPr/>
        </p:nvPicPr>
        <p:blipFill>
          <a:blip r:embed="rId3" cstate="print"/>
          <a:srcRect b="9334"/>
          <a:stretch>
            <a:fillRect/>
          </a:stretch>
        </p:blipFill>
        <p:spPr>
          <a:xfrm>
            <a:off x="5429250" y="3571875"/>
            <a:ext cx="2566988" cy="307181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/>
          <p:nvPr/>
        </p:nvSpPr>
        <p:spPr>
          <a:xfrm>
            <a:off x="714348" y="500042"/>
            <a:ext cx="772448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Звуки – произносим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слышим.</a:t>
            </a:r>
          </a:p>
        </p:txBody>
      </p:sp>
      <p:pic>
        <p:nvPicPr>
          <p:cNvPr id="12291" name="Picture 2" descr="D:\клипарты\школа\school2112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88" y="2928938"/>
            <a:ext cx="3759200" cy="3624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2" name="Picture 4" descr="http://www.drawanime.ru/img/arts/63/09.jpg"/>
          <p:cNvPicPr>
            <a:picLocks noChangeAspect="1"/>
          </p:cNvPicPr>
          <p:nvPr/>
        </p:nvPicPr>
        <p:blipFill>
          <a:blip r:embed="rId3" cstate="print"/>
          <a:srcRect l="33426" t="21497" r="12256"/>
          <a:stretch>
            <a:fillRect/>
          </a:stretch>
        </p:blipFill>
        <p:spPr>
          <a:xfrm>
            <a:off x="928688" y="3429000"/>
            <a:ext cx="2535237" cy="3205163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920037" cy="993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 pitchFamily="34" charset="0"/>
                <a:ea typeface="+mj-ea"/>
                <a:cs typeface="+mj-cs"/>
              </a:rPr>
              <a:t>Психологический настрой к уроку</a:t>
            </a:r>
            <a:endParaRPr kumimoji="0" lang="ru-RU" sz="4000" b="1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ph idx="1"/>
          </p:nvPr>
        </p:nvGraphicFramePr>
        <p:xfrm>
          <a:off x="1619250" y="1295400"/>
          <a:ext cx="6610350" cy="4076700"/>
        </p:xfrm>
        <a:graphic>
          <a:graphicData uri="http://schemas.openxmlformats.org/presentationml/2006/ole">
            <p:oleObj spid="_x0000_s1038" name="Слайд" r:id="rId3" imgW="4571981" imgH="3429123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/>
          <p:nvPr/>
        </p:nvSpPr>
        <p:spPr>
          <a:xfrm>
            <a:off x="921552" y="500042"/>
            <a:ext cx="644984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Буквы - записываем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видим.</a:t>
            </a:r>
          </a:p>
        </p:txBody>
      </p:sp>
      <p:pic>
        <p:nvPicPr>
          <p:cNvPr id="13315" name="Picture 3" descr="D:\клипарты\школа\db508d9fc8e5.png"/>
          <p:cNvPicPr>
            <a:picLocks noChangeAspect="1"/>
          </p:cNvPicPr>
          <p:nvPr/>
        </p:nvPicPr>
        <p:blipFill>
          <a:blip r:embed="rId2" cstate="print"/>
          <a:srcRect r="41335" b="13529"/>
          <a:stretch>
            <a:fillRect/>
          </a:stretch>
        </p:blipFill>
        <p:spPr>
          <a:xfrm>
            <a:off x="571500" y="3500438"/>
            <a:ext cx="3067050" cy="31956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6" name="Picture 4" descr="D:\клипарты\школа\63aa8c09a1f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50" y="3214688"/>
            <a:ext cx="2643188" cy="340518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Helen\Desktop\схемы\шаблоны мои\русский язык\8 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00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9" name="Прямоугольник 2"/>
          <p:cNvSpPr/>
          <p:nvPr/>
        </p:nvSpPr>
        <p:spPr>
          <a:xfrm>
            <a:off x="6286512" y="5929330"/>
            <a:ext cx="231986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Стр. </a:t>
            </a:r>
            <a:r>
              <a:rPr kumimoji="0" lang="ru-RU" sz="3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58- 59</a:t>
            </a:r>
            <a:endParaRPr kumimoji="0" lang="ru-RU" sz="3200" b="1" i="0" u="none" strike="noStrike" kern="1200" cap="none" spc="0" normalizeH="0" baseline="0" noProof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/>
          <p:nvPr/>
        </p:nvSpPr>
        <p:spPr>
          <a:xfrm>
            <a:off x="31176" y="188640"/>
            <a:ext cx="7205120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smtClean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№1 </a:t>
            </a:r>
            <a:r>
              <a:rPr kumimoji="0" lang="ru-RU" sz="1200" b="0" i="0" u="none" strike="noStrike" kern="1200" cap="none" spc="0" normalizeH="0" baseline="0" noProof="0" smtClean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Списать , подчеркнуть гласные ( карандашом, точкой под буквой) </a:t>
            </a:r>
            <a:endParaRPr kumimoji="0" lang="ru-RU" sz="4400" b="0" i="0" u="none" strike="noStrike" kern="1200" cap="none" spc="0" normalizeH="0" baseline="0" noProof="0">
              <a:ln w="11430"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363" name="Прямоугольник 3"/>
          <p:cNvSpPr/>
          <p:nvPr/>
        </p:nvSpPr>
        <p:spPr>
          <a:xfrm>
            <a:off x="107504" y="1556792"/>
            <a:ext cx="720512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</a:t>
            </a:r>
            <a:r>
              <a:rPr kumimoji="0" lang="ru-RU" sz="3600" b="0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 №4,  </a:t>
            </a:r>
            <a:r>
              <a:rPr kumimoji="0" lang="ru-RU" sz="1200" b="0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устно</a:t>
            </a:r>
            <a:endParaRPr kumimoji="0" lang="ru-RU" sz="5400" b="0" i="0" u="none" strike="noStrike" kern="1200" cap="none" spc="0" normalizeH="0" baseline="0" noProof="0" dirty="0">
              <a:ln w="11430"/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ЧЕМУ НАУЧИЛИСЬ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0" lvl="3" indent="-342900"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ГЛАСНЫЕ БУКВЫ.</a:t>
            </a:r>
          </a:p>
          <a:p>
            <a:pPr marL="342900" indent="-342900">
              <a:buAutoNum type="arabicPeriod"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ЗВУКИ.</a:t>
            </a:r>
          </a:p>
          <a:p>
            <a:pPr marL="342900" indent="-342900">
              <a:buAutoNum type="arabicPeriod"/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ГЛАСНЫЕ БУКВЫ МОГУТ ОБОЗНАЧАТЬ ДВА ЗВУКА?</a:t>
            </a:r>
          </a:p>
          <a:p>
            <a:pPr marL="342900" indent="-342900">
              <a:buAutoNum type="arabicPeriod"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ГЛАСНОЙ БУКВЫ НЕ НАЧИНАЮТСЯ СЛОВА 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5541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/>
          <p:nvPr/>
        </p:nvSpPr>
        <p:spPr>
          <a:xfrm>
            <a:off x="539750" y="404813"/>
            <a:ext cx="7200900" cy="2678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rPr sz="2800">
                <a:latin typeface="Calibri" pitchFamily="34" charset="0"/>
                <a:ea typeface="Calibri" pitchFamily="34" charset="0"/>
              </a:rPr>
              <a:t>Я тетрадочку открою</a:t>
            </a:r>
            <a:endParaRPr sz="2800"/>
          </a:p>
          <a:p>
            <a:pPr marL="0" lvl="0" indent="0"/>
            <a:r>
              <a:rPr sz="2800">
                <a:latin typeface="Calibri" pitchFamily="34" charset="0"/>
                <a:ea typeface="Calibri" pitchFamily="34" charset="0"/>
              </a:rPr>
              <a:t>И с наклоном положу.</a:t>
            </a:r>
            <a:endParaRPr sz="2800"/>
          </a:p>
          <a:p>
            <a:pPr marL="0" lvl="0" indent="0"/>
            <a:r>
              <a:rPr sz="2800">
                <a:latin typeface="Calibri" pitchFamily="34" charset="0"/>
                <a:ea typeface="Calibri" pitchFamily="34" charset="0"/>
              </a:rPr>
              <a:t>Я, друзья, от вас не скрою:</a:t>
            </a:r>
            <a:endParaRPr sz="2800"/>
          </a:p>
          <a:p>
            <a:pPr marL="0" lvl="0" indent="0"/>
            <a:r>
              <a:rPr sz="2800">
                <a:latin typeface="Calibri" pitchFamily="34" charset="0"/>
                <a:ea typeface="Calibri" pitchFamily="34" charset="0"/>
              </a:rPr>
              <a:t>Ручку правильно держу!</a:t>
            </a:r>
            <a:endParaRPr sz="2800"/>
          </a:p>
          <a:p>
            <a:pPr marL="0" lvl="0" indent="0"/>
            <a:r>
              <a:rPr sz="2800">
                <a:latin typeface="Calibri" pitchFamily="34" charset="0"/>
                <a:ea typeface="Calibri" pitchFamily="34" charset="0"/>
              </a:rPr>
              <a:t>Сяду ровно не согнусь,</a:t>
            </a:r>
            <a:endParaRPr sz="2800"/>
          </a:p>
          <a:p>
            <a:pPr marL="0" lvl="0" indent="0"/>
            <a:r>
              <a:rPr sz="2800">
                <a:latin typeface="Calibri" pitchFamily="34" charset="0"/>
                <a:ea typeface="Calibri" pitchFamily="34" charset="0"/>
              </a:rPr>
              <a:t>За работу я возьмусь!</a:t>
            </a:r>
            <a:endParaRPr sz="2800"/>
          </a:p>
        </p:txBody>
      </p:sp>
      <p:pic>
        <p:nvPicPr>
          <p:cNvPr id="6147" name="Picture 6" descr="https://ds02.infourok.ru/uploads/ex/0d08/00010aef-1ce57b88/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838" y="3041650"/>
            <a:ext cx="5087937" cy="38163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/>
          <p:nvPr/>
        </p:nvSpPr>
        <p:spPr>
          <a:xfrm>
            <a:off x="2928938" y="571500"/>
            <a:ext cx="3786187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6385" name="Слайд" r:id="rId3" imgW="4572180" imgH="3428972" progId="">
              <p:embed/>
            </p:oleObj>
          </a:graphicData>
        </a:graphic>
      </p:graphicFrame>
      <p:sp>
        <p:nvSpPr>
          <p:cNvPr id="2052" name="Прямоугольник 3"/>
          <p:cNvSpPr/>
          <p:nvPr/>
        </p:nvSpPr>
        <p:spPr>
          <a:xfrm>
            <a:off x="1258888" y="642938"/>
            <a:ext cx="6408737" cy="350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742950" lvl="0" indent="-742950" eaLnBrk="1" hangingPunct="1">
              <a:buAutoNum type="arabicPlain" startAt="12"/>
            </a:pPr>
            <a:endParaRPr>
              <a:solidFill>
                <a:schemeClr val="bg1"/>
              </a:solidFill>
            </a:endParaRPr>
          </a:p>
          <a:p>
            <a:pPr marL="742950" lvl="0" indent="-742950" algn="ctr" eaLnBrk="1" hangingPunct="1"/>
            <a:r>
              <a:rPr sz="4800"/>
              <a:t> </a:t>
            </a:r>
            <a:endParaRPr sz="3200" b="1">
              <a:solidFill>
                <a:schemeClr val="bg1"/>
              </a:solidFill>
            </a:endParaRPr>
          </a:p>
          <a:p>
            <a:pPr marL="742950" lvl="0" indent="-742950" algn="ctr" eaLnBrk="1" hangingPunct="1"/>
            <a:r>
              <a:rPr sz="4000" b="1">
                <a:solidFill>
                  <a:schemeClr val="bg1"/>
                </a:solidFill>
              </a:rPr>
              <a:t> </a:t>
            </a:r>
            <a:endParaRPr sz="4800" b="1">
              <a:solidFill>
                <a:schemeClr val="bg1"/>
              </a:solidFill>
            </a:endParaRPr>
          </a:p>
          <a:p>
            <a:pPr marL="742950" lvl="0" indent="-742950" eaLnBrk="1" hangingPunct="1"/>
            <a:endParaRPr sz="5400">
              <a:solidFill>
                <a:schemeClr val="bg1"/>
              </a:solidFill>
            </a:endParaRPr>
          </a:p>
          <a:p>
            <a:pPr marL="742950" lvl="0" indent="-742950" eaLnBrk="1" hangingPunct="1"/>
            <a:r>
              <a:rPr sz="5400">
                <a:solidFill>
                  <a:schemeClr val="bg1"/>
                </a:solidFill>
              </a:rPr>
              <a:t>       </a:t>
            </a:r>
            <a:endParaRPr sz="5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3" name="Picture 2" descr="C:\Users\Юдия Рамильевна\Desktop\list-v-lineiky-a4-2-1200x1697.jpg"/>
          <p:cNvPicPr>
            <a:picLocks noChangeAspect="1"/>
          </p:cNvPicPr>
          <p:nvPr/>
        </p:nvPicPr>
        <p:blipFill>
          <a:blip r:embed="rId4" cstate="print"/>
          <a:srcRect b="61486"/>
          <a:stretch>
            <a:fillRect/>
          </a:stretch>
        </p:blipFill>
        <p:spPr>
          <a:xfrm>
            <a:off x="395288" y="260350"/>
            <a:ext cx="8280400" cy="63373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2124075" y="260350"/>
            <a:ext cx="46085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dirty="0" smtClean="0">
                <a:latin typeface="Propisi" pitchFamily="2" charset="0"/>
                <a:ea typeface="+mn-ea"/>
                <a:cs typeface="Times New Roman" pitchFamily="18" charset="0"/>
              </a:rPr>
              <a:t>15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апреля  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5" name="Rectangle 3"/>
          <p:cNvSpPr txBox="1">
            <a:spLocks noChangeArrowheads="1"/>
          </p:cNvSpPr>
          <p:nvPr/>
        </p:nvSpPr>
        <p:spPr bwMode="auto">
          <a:xfrm>
            <a:off x="1547664" y="692696"/>
            <a:ext cx="5545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Классная      работа.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  <a:endParaRPr kumimoji="0" lang="ru-RU" sz="3200" b="1" i="1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6" name="Rectangle 3"/>
          <p:cNvSpPr txBox="1">
            <a:spLocks noChangeArrowheads="1"/>
          </p:cNvSpPr>
          <p:nvPr/>
        </p:nvSpPr>
        <p:spPr bwMode="auto">
          <a:xfrm>
            <a:off x="684213" y="1484313"/>
            <a:ext cx="323971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57" name="Rectangle 3"/>
          <p:cNvSpPr txBox="1">
            <a:spLocks noChangeArrowheads="1"/>
          </p:cNvSpPr>
          <p:nvPr/>
        </p:nvSpPr>
        <p:spPr bwMode="auto">
          <a:xfrm>
            <a:off x="611188" y="3860800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  <a:endParaRPr kumimoji="0" lang="ru-RU" sz="4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58" name="Rectangle 3"/>
          <p:cNvSpPr txBox="1">
            <a:spLocks noChangeArrowheads="1"/>
          </p:cNvSpPr>
          <p:nvPr/>
        </p:nvSpPr>
        <p:spPr bwMode="auto">
          <a:xfrm>
            <a:off x="684213" y="2133600"/>
            <a:ext cx="66246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59" name="Rectangle 3"/>
          <p:cNvSpPr txBox="1">
            <a:spLocks noChangeArrowheads="1"/>
          </p:cNvSpPr>
          <p:nvPr/>
        </p:nvSpPr>
        <p:spPr bwMode="auto">
          <a:xfrm>
            <a:off x="611188" y="2708275"/>
            <a:ext cx="66246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Словарь</a:t>
            </a: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ру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сс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кий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зык , 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оро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на, 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оро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бей, п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нал, каранда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ш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, 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сица, 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оро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ка, 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бака, п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т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, вес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, 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оро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шо, уч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ник, уч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ница, учит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60" name="Rectangle 3"/>
          <p:cNvSpPr txBox="1">
            <a:spLocks noChangeArrowheads="1"/>
          </p:cNvSpPr>
          <p:nvPr/>
        </p:nvSpPr>
        <p:spPr bwMode="auto">
          <a:xfrm>
            <a:off x="755650" y="2133600"/>
            <a:ext cx="66246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 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62" name="Rectangle 3"/>
          <p:cNvSpPr txBox="1">
            <a:spLocks noChangeArrowheads="1"/>
          </p:cNvSpPr>
          <p:nvPr/>
        </p:nvSpPr>
        <p:spPr bwMode="auto">
          <a:xfrm>
            <a:off x="2483768" y="2132856"/>
            <a:ext cx="359194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Повторим словарные слова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opisi" pitchFamily="2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Propisi" pitchFamily="2" charset="0"/>
                <a:ea typeface="+mn-ea"/>
                <a:cs typeface="Times New Roman" pitchFamily="18" charset="0"/>
              </a:rPr>
              <a:t>Устно </a:t>
            </a:r>
            <a:endParaRPr kumimoji="0" lang="ru-RU" sz="2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ropisi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Requires="p14">
      <p:transition p14:dur="120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favit-russkogo-yazika-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57818" y="5643578"/>
            <a:ext cx="3786182" cy="1214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все гласные буквы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Проверьте себя:</a:t>
            </a:r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1428736"/>
            <a:ext cx="84296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dirty="0"/>
              <a:t>а о у </a:t>
            </a:r>
            <a:r>
              <a:rPr lang="ru-RU" sz="11500" dirty="0" err="1"/>
              <a:t>ы</a:t>
            </a:r>
            <a:r>
              <a:rPr lang="ru-RU" sz="11500" dirty="0"/>
              <a:t> и э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3571875"/>
            <a:ext cx="8358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Это все гласные буквы русского алфавита?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5429250"/>
            <a:ext cx="8678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Сколько их?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109605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 у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э</a:t>
            </a:r>
          </a:p>
          <a:p>
            <a:pPr algn="ctr"/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</a:t>
            </a:r>
            <a:endParaRPr lang="ru-RU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 РУССКОМ ЯЗЫКЕ </a:t>
            </a:r>
          </a:p>
          <a:p>
            <a:pPr algn="ctr"/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</a:rPr>
              <a:t>10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ГЛАСНЫХ БУКВ</a:t>
            </a:r>
            <a:endParaRPr lang="en-US" sz="5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УСТНО!</a:t>
            </a:r>
            <a:br>
              <a:rPr lang="ru-RU" sz="7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Определи, какой звук произносит Маша.</a:t>
            </a:r>
            <a:endParaRPr lang="ru-RU" sz="7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765175"/>
            <a:ext cx="88392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11.14"/>
  <p:tag name="AS_TITLE" val="Aspose.Slides for .NET 4.0 Client Profile"/>
  <p:tag name="AS_VERSION" val="19.1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298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Слайд</vt:lpstr>
      <vt:lpstr>Слайд 1</vt:lpstr>
      <vt:lpstr>Психологический настрой к уроку</vt:lpstr>
      <vt:lpstr>Слайд 3</vt:lpstr>
      <vt:lpstr>Слайд 4</vt:lpstr>
      <vt:lpstr>Слайд 5</vt:lpstr>
      <vt:lpstr>Проверьте себя:</vt:lpstr>
      <vt:lpstr>Слайд 7</vt:lpstr>
      <vt:lpstr>УСТНО! Определи, какой звук произносит Маша.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Гласные буквы: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Manager>lusana.ru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lusana.ru</dc:title>
  <dc:subject>lusana.ru</dc:subject>
  <dc:creator>lusana.ru</dc:creator>
  <dc:description>lusana.ru</dc:description>
  <cp:lastModifiedBy>Пользователь</cp:lastModifiedBy>
  <cp:revision>37</cp:revision>
  <dcterms:created xsi:type="dcterms:W3CDTF">2012-02-16T10:35:28Z</dcterms:created>
  <dcterms:modified xsi:type="dcterms:W3CDTF">2020-04-07T08:41:07Z</dcterms:modified>
</cp:coreProperties>
</file>