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79" r:id="rId2"/>
    <p:sldId id="256" r:id="rId3"/>
    <p:sldId id="257" r:id="rId4"/>
    <p:sldId id="258" r:id="rId5"/>
    <p:sldId id="285" r:id="rId6"/>
    <p:sldId id="260" r:id="rId7"/>
    <p:sldId id="259" r:id="rId8"/>
    <p:sldId id="282" r:id="rId9"/>
    <p:sldId id="263" r:id="rId10"/>
    <p:sldId id="280" r:id="rId11"/>
    <p:sldId id="284" r:id="rId12"/>
    <p:sldId id="264" r:id="rId13"/>
    <p:sldId id="266" r:id="rId14"/>
    <p:sldId id="275" r:id="rId15"/>
    <p:sldId id="287" r:id="rId16"/>
    <p:sldId id="286" r:id="rId17"/>
    <p:sldId id="283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33CC"/>
    <a:srgbClr val="B43918"/>
    <a:srgbClr val="D22800"/>
    <a:srgbClr val="E5791F"/>
    <a:srgbClr val="CA432C"/>
    <a:srgbClr val="ADCAF9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6" autoAdjust="0"/>
    <p:restoredTop sz="94660"/>
  </p:normalViewPr>
  <p:slideViewPr>
    <p:cSldViewPr>
      <p:cViewPr varScale="1">
        <p:scale>
          <a:sx n="72" d="100"/>
          <a:sy n="72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A98E-BE58-4845-96DC-088146F462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441E-8A38-439C-8796-8E223809B63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E6AD-A945-4D70-BEEC-F833E66F46E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583B-3B18-4EFB-A554-BA46E54D6EF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7DC6-DB0B-4B12-B653-324CA6DBD8E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10EF-2107-4B36-A645-8F999000B72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28AC-6BB7-4D10-9626-92195EB61EE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18F0-B5F9-4F51-8D32-821EA457A5D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EC2C-B87F-4F8E-8217-B6424580EC5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5108-1B07-4A7D-86E2-E616021715A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D031-F38F-4BFC-8AE8-ADD72080FA7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3C37-376D-40C9-84AF-5B9181915C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18DA1-968C-4B15-B486-81B95A84D5B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430CF-F8E7-4797-859E-7515446D41B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DA887-A275-4CE0-9769-26ADFA46376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2C2608-3684-475C-BC67-A7862D300CC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www.stef-creaclip.com/icones/animaux/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117725"/>
            <a:ext cx="22225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362200" y="3962400"/>
            <a:ext cx="4800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800080"/>
                </a:solidFill>
              </a:rPr>
              <a:t>Два конца, </a:t>
            </a:r>
          </a:p>
          <a:p>
            <a:r>
              <a:rPr lang="ru-RU" sz="3600" b="1" i="1">
                <a:solidFill>
                  <a:srgbClr val="800080"/>
                </a:solidFill>
              </a:rPr>
              <a:t>Два кольца, </a:t>
            </a:r>
          </a:p>
          <a:p>
            <a:r>
              <a:rPr lang="ru-RU" sz="3600" b="1" i="1">
                <a:solidFill>
                  <a:srgbClr val="800080"/>
                </a:solidFill>
              </a:rPr>
              <a:t>По средине гвоздь.</a:t>
            </a:r>
          </a:p>
        </p:txBody>
      </p:sp>
      <p:pic>
        <p:nvPicPr>
          <p:cNvPr id="39944" name="Picture 8" descr="http://pixabay.com/static/uploads/photo/2012/04/15/18/29/scissors-34814_6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67843">
            <a:off x="6464300" y="3787775"/>
            <a:ext cx="2667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14400" y="838200"/>
            <a:ext cx="533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B43918"/>
                </a:solidFill>
              </a:rPr>
              <a:t>Явился в жёлтой шубке:</a:t>
            </a:r>
          </a:p>
          <a:p>
            <a:r>
              <a:rPr lang="ru-RU" sz="3200" b="1">
                <a:solidFill>
                  <a:srgbClr val="B43918"/>
                </a:solidFill>
              </a:rPr>
              <a:t>- Прощайте, две скорлупки!</a:t>
            </a:r>
          </a:p>
        </p:txBody>
      </p:sp>
      <p:pic>
        <p:nvPicPr>
          <p:cNvPr id="39946" name="Picture 10" descr="http://ekaterina-shushkovskaya.org/wp-content/uploads/2013/03/image3542.png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3657600" y="1295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3118 -0.3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трелка вниз 12"/>
          <p:cNvSpPr>
            <a:spLocks noChangeArrowheads="1"/>
          </p:cNvSpPr>
          <p:nvPr/>
        </p:nvSpPr>
        <p:spPr bwMode="auto">
          <a:xfrm rot="5400000">
            <a:off x="2400300" y="1485900"/>
            <a:ext cx="304800" cy="838200"/>
          </a:xfrm>
          <a:prstGeom prst="downArrow">
            <a:avLst>
              <a:gd name="adj1" fmla="val 19741"/>
              <a:gd name="adj2" fmla="val 45821"/>
            </a:avLst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39" name="Picture 6" descr="http://www.stef-creaclip.com/icones/animaux/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0"/>
            <a:ext cx="914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 с четырьмя стрелками 14"/>
          <p:cNvSpPr/>
          <p:nvPr/>
        </p:nvSpPr>
        <p:spPr>
          <a:xfrm>
            <a:off x="3048000" y="2667000"/>
            <a:ext cx="3197352" cy="2438400"/>
          </a:xfrm>
          <a:prstGeom prst="quadArrowCallout">
            <a:avLst>
              <a:gd name="adj1" fmla="val 6028"/>
              <a:gd name="adj2" fmla="val 9357"/>
              <a:gd name="adj3" fmla="val 7276"/>
              <a:gd name="adj4" fmla="val 55046"/>
            </a:avLst>
          </a:prstGeom>
          <a:solidFill>
            <a:srgbClr val="E5791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latin typeface="Comic Sans MS" pitchFamily="66" charset="0"/>
              </a:rPr>
              <a:t>Виды загадок </a:t>
            </a:r>
          </a:p>
        </p:txBody>
      </p:sp>
      <p:sp>
        <p:nvSpPr>
          <p:cNvPr id="16" name="Лента лицом вниз 15"/>
          <p:cNvSpPr/>
          <p:nvPr/>
        </p:nvSpPr>
        <p:spPr>
          <a:xfrm>
            <a:off x="2971800" y="1676400"/>
            <a:ext cx="2971800" cy="762000"/>
          </a:xfrm>
          <a:prstGeom prst="ribbon">
            <a:avLst>
              <a:gd name="adj1" fmla="val 22821"/>
              <a:gd name="adj2" fmla="val 6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800080"/>
                </a:solidFill>
              </a:rPr>
              <a:t>О людях </a:t>
            </a:r>
            <a:endParaRPr lang="ru-RU" sz="3600" dirty="0">
              <a:solidFill>
                <a:srgbClr val="800080"/>
              </a:solidFill>
            </a:endParaRPr>
          </a:p>
        </p:txBody>
      </p:sp>
      <p:sp>
        <p:nvSpPr>
          <p:cNvPr id="18" name="Лента лицом вниз 17"/>
          <p:cNvSpPr/>
          <p:nvPr/>
        </p:nvSpPr>
        <p:spPr>
          <a:xfrm>
            <a:off x="152400" y="3505200"/>
            <a:ext cx="3124200" cy="1066800"/>
          </a:xfrm>
          <a:prstGeom prst="ribbon">
            <a:avLst>
              <a:gd name="adj1" fmla="val 22821"/>
              <a:gd name="adj2" fmla="val 6893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  явлениях природы</a:t>
            </a:r>
          </a:p>
        </p:txBody>
      </p:sp>
      <p:sp>
        <p:nvSpPr>
          <p:cNvPr id="19" name="Лента лицом вниз 18"/>
          <p:cNvSpPr/>
          <p:nvPr/>
        </p:nvSpPr>
        <p:spPr>
          <a:xfrm>
            <a:off x="2895600" y="5029200"/>
            <a:ext cx="3352800" cy="990600"/>
          </a:xfrm>
          <a:prstGeom prst="ribbon">
            <a:avLst>
              <a:gd name="adj1" fmla="val 22821"/>
              <a:gd name="adj2" fmla="val 6893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 разных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предметах</a:t>
            </a:r>
          </a:p>
        </p:txBody>
      </p:sp>
      <p:sp>
        <p:nvSpPr>
          <p:cNvPr id="20" name="Лента лицом вниз 19"/>
          <p:cNvSpPr/>
          <p:nvPr/>
        </p:nvSpPr>
        <p:spPr>
          <a:xfrm>
            <a:off x="6019800" y="3581400"/>
            <a:ext cx="2895600" cy="838200"/>
          </a:xfrm>
          <a:prstGeom prst="ribbon">
            <a:avLst>
              <a:gd name="adj1" fmla="val 22821"/>
              <a:gd name="adj2" fmla="val 6933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B43918"/>
                </a:solidFill>
              </a:rPr>
              <a:t>О животных </a:t>
            </a:r>
            <a:endParaRPr lang="ru-RU" sz="2400" dirty="0">
              <a:solidFill>
                <a:srgbClr val="B43918"/>
              </a:solidFill>
            </a:endParaRPr>
          </a:p>
        </p:txBody>
      </p:sp>
      <p:sp>
        <p:nvSpPr>
          <p:cNvPr id="6155" name="Стрелка вниз 12"/>
          <p:cNvSpPr>
            <a:spLocks noChangeArrowheads="1"/>
          </p:cNvSpPr>
          <p:nvPr/>
        </p:nvSpPr>
        <p:spPr bwMode="auto">
          <a:xfrm rot="-5400000">
            <a:off x="6079332" y="1464468"/>
            <a:ext cx="323850" cy="900113"/>
          </a:xfrm>
          <a:prstGeom prst="downArrow">
            <a:avLst>
              <a:gd name="adj1" fmla="val 19741"/>
              <a:gd name="adj2" fmla="val 45822"/>
            </a:avLst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6781800" y="1676400"/>
            <a:ext cx="1828800" cy="5334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80"/>
                </a:solidFill>
              </a:rPr>
              <a:t>профессии</a:t>
            </a:r>
            <a:endParaRPr lang="ru-RU" sz="2400" dirty="0">
              <a:solidFill>
                <a:srgbClr val="80008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533400" y="1676400"/>
            <a:ext cx="1524000" cy="6096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80"/>
                </a:solidFill>
              </a:rPr>
              <a:t>характер</a:t>
            </a:r>
            <a:endParaRPr lang="ru-RU" sz="2400" dirty="0">
              <a:solidFill>
                <a:srgbClr val="800080"/>
              </a:solidFill>
            </a:endParaRPr>
          </a:p>
        </p:txBody>
      </p:sp>
      <p:sp>
        <p:nvSpPr>
          <p:cNvPr id="6158" name="Стрелка вниз 12"/>
          <p:cNvSpPr>
            <a:spLocks noChangeArrowheads="1"/>
          </p:cNvSpPr>
          <p:nvPr/>
        </p:nvSpPr>
        <p:spPr bwMode="auto">
          <a:xfrm rot="10800000">
            <a:off x="4419600" y="1143000"/>
            <a:ext cx="266700" cy="495300"/>
          </a:xfrm>
          <a:prstGeom prst="downArrow">
            <a:avLst>
              <a:gd name="adj1" fmla="val 19741"/>
              <a:gd name="adj2" fmla="val 45827"/>
            </a:avLst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Блок-схема: перфолента 24"/>
          <p:cNvSpPr/>
          <p:nvPr/>
        </p:nvSpPr>
        <p:spPr>
          <a:xfrm>
            <a:off x="2286000" y="457200"/>
            <a:ext cx="4724400" cy="5334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80"/>
                </a:solidFill>
              </a:rPr>
              <a:t>Названия (мама, девочка …)</a:t>
            </a:r>
            <a:endParaRPr lang="ru-RU" sz="24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16" grpId="0" animBg="1"/>
      <p:bldP spid="18" grpId="0" animBg="1"/>
      <p:bldP spid="19" grpId="0" animBg="1"/>
      <p:bldP spid="20" grpId="0" animBg="1"/>
      <p:bldP spid="6155" grpId="0" animBg="1"/>
      <p:bldP spid="22" grpId="0" animBg="1"/>
      <p:bldP spid="23" grpId="0" animBg="1"/>
      <p:bldP spid="6158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5638800" cy="9144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B050"/>
                </a:solidFill>
              </a:rPr>
              <a:t>Художественные особенности: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295400" y="1828800"/>
            <a:ext cx="6400800" cy="1371600"/>
          </a:xfrm>
          <a:prstGeom prst="rect">
            <a:avLst/>
          </a:prstGeom>
          <a:solidFill>
            <a:schemeClr val="accent1">
              <a:alpha val="4117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Слово точное, яркое, характеризующее предмет и называющее его признаки</a:t>
            </a:r>
          </a:p>
          <a:p>
            <a:pPr algn="ctr"/>
            <a:endParaRPr lang="ru-RU" sz="2800" b="1"/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2590800" y="3581400"/>
            <a:ext cx="3505200" cy="9906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Ритмический рисунок</a:t>
            </a:r>
          </a:p>
          <a:p>
            <a:pPr algn="ctr"/>
            <a:endParaRPr lang="ru-RU" sz="2800" b="1"/>
          </a:p>
        </p:txBody>
      </p:sp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3276600" y="4876800"/>
            <a:ext cx="2209800" cy="7620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Рифма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8229600" cy="3048000"/>
          </a:xfrm>
        </p:spPr>
        <p:txBody>
          <a:bodyPr/>
          <a:lstStyle/>
          <a:p>
            <a:pPr marL="571500" indent="-571500" algn="ctr" eaLnBrk="1" hangingPunct="1">
              <a:buFont typeface="Wingdings" pitchFamily="2" charset="2"/>
              <a:buNone/>
            </a:pPr>
            <a:endParaRPr lang="ru-RU" b="1" smtClean="0">
              <a:solidFill>
                <a:srgbClr val="0033CC"/>
              </a:solidFill>
            </a:endParaRPr>
          </a:p>
          <a:p>
            <a:pPr marL="571500" indent="-571500"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33CC"/>
                </a:solidFill>
              </a:rPr>
              <a:t>По тёмному небу рассыпан горошек </a:t>
            </a:r>
          </a:p>
          <a:p>
            <a:pPr marL="571500" indent="-571500"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33CC"/>
                </a:solidFill>
              </a:rPr>
              <a:t>Цветной карамели из сахарной крошки, </a:t>
            </a:r>
          </a:p>
          <a:p>
            <a:pPr marL="571500" indent="-571500"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33CC"/>
                </a:solidFill>
              </a:rPr>
              <a:t>И только тогда, когда утро настанет, </a:t>
            </a:r>
          </a:p>
          <a:p>
            <a:pPr marL="571500" indent="-571500"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33CC"/>
                </a:solidFill>
              </a:rPr>
              <a:t>Вся карамель та внезапно растает </a:t>
            </a:r>
          </a:p>
        </p:txBody>
      </p:sp>
      <p:pic>
        <p:nvPicPr>
          <p:cNvPr id="15365" name="Picture 5" descr="http://rylik.ru/uploads/posts/2010-10/thumbs/1288090665_sky_w_strs-4-kopiya.jpg"/>
          <p:cNvPicPr>
            <a:picLocks noChangeAspect="1" noChangeArrowheads="1"/>
          </p:cNvPicPr>
          <p:nvPr/>
        </p:nvPicPr>
        <p:blipFill>
          <a:blip r:embed="rId2"/>
          <a:srcRect b="37601"/>
          <a:stretch>
            <a:fillRect/>
          </a:stretch>
        </p:blipFill>
        <p:spPr bwMode="auto">
          <a:xfrm>
            <a:off x="2514600" y="3505200"/>
            <a:ext cx="4762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838200"/>
            <a:ext cx="6096000" cy="1524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smtClean="0">
                <a:solidFill>
                  <a:srgbClr val="CC0066"/>
                </a:solidFill>
              </a:rPr>
              <a:t>Цветное коромысло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smtClean="0">
                <a:solidFill>
                  <a:srgbClr val="CC0066"/>
                </a:solidFill>
              </a:rPr>
              <a:t>над рекой повисло.</a:t>
            </a:r>
            <a:r>
              <a:rPr lang="ru-RU" sz="4000" b="1" smtClean="0"/>
              <a:t> </a:t>
            </a:r>
          </a:p>
        </p:txBody>
      </p:sp>
      <p:pic>
        <p:nvPicPr>
          <p:cNvPr id="17413" name="Picture 5" descr="http://www.clipart.net.ua/images/clip3557.jpg"/>
          <p:cNvPicPr>
            <a:picLocks noChangeAspect="1" noChangeArrowheads="1"/>
          </p:cNvPicPr>
          <p:nvPr/>
        </p:nvPicPr>
        <p:blipFill>
          <a:blip r:embed="rId2"/>
          <a:srcRect b="27083"/>
          <a:stretch>
            <a:fillRect/>
          </a:stretch>
        </p:blipFill>
        <p:spPr bwMode="auto">
          <a:xfrm>
            <a:off x="2133600" y="2743200"/>
            <a:ext cx="61166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1219200"/>
            <a:ext cx="6019800" cy="2895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rgbClr val="800080"/>
                </a:solidFill>
              </a:rPr>
              <a:t>Скатерть  бела,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rgbClr val="800080"/>
                </a:solidFill>
              </a:rPr>
              <a:t>все поле одела.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smtClean="0">
              <a:solidFill>
                <a:srgbClr val="80008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rgbClr val="800080"/>
                </a:solidFill>
              </a:rPr>
              <a:t>Под соснами, под ёлками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rgbClr val="800080"/>
                </a:solidFill>
              </a:rPr>
              <a:t>лежит мешок с иголками.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smtClean="0">
              <a:solidFill>
                <a:srgbClr val="800080"/>
              </a:solidFill>
            </a:endParaRPr>
          </a:p>
        </p:txBody>
      </p:sp>
      <p:pic>
        <p:nvPicPr>
          <p:cNvPr id="18435" name="Picture 6" descr="http://www.stef-creaclip.com/icones/animaux/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0"/>
            <a:ext cx="914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img1.liveinternet.ru/images/attach/c/7/94/882/94882343_0_94e1a_90a7c715_XXL.png"/>
          <p:cNvPicPr>
            <a:picLocks noChangeAspect="1" noChangeArrowheads="1"/>
          </p:cNvPicPr>
          <p:nvPr/>
        </p:nvPicPr>
        <p:blipFill>
          <a:blip r:embed="rId4">
            <a:lum bright="-10000" contrast="26000"/>
          </a:blip>
          <a:srcRect/>
          <a:stretch>
            <a:fillRect/>
          </a:stretch>
        </p:blipFill>
        <p:spPr bwMode="auto">
          <a:xfrm>
            <a:off x="609600" y="381000"/>
            <a:ext cx="3390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http://img0.liveinternet.ru/images/attach/c/4/78/681/78681126_00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962400"/>
            <a:ext cx="19812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4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6248400" cy="1752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smtClean="0">
              <a:solidFill>
                <a:srgbClr val="80008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rgbClr val="800080"/>
                </a:solidFill>
              </a:rPr>
              <a:t>Сидит девица в темнице,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rgbClr val="800080"/>
                </a:solidFill>
              </a:rPr>
              <a:t>а коса на улице.</a:t>
            </a:r>
          </a:p>
        </p:txBody>
      </p:sp>
      <p:pic>
        <p:nvPicPr>
          <p:cNvPr id="19459" name="Picture 6" descr="http://www.stef-creaclip.com/icones/animaux/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0"/>
            <a:ext cx="914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 descr="http://www.abc-color.com/image/coloring/fruit/001/carrot/carrot-picture-color.png"/>
          <p:cNvPicPr>
            <a:picLocks noChangeAspect="1" noChangeArrowheads="1"/>
          </p:cNvPicPr>
          <p:nvPr/>
        </p:nvPicPr>
        <p:blipFill>
          <a:blip r:embed="rId4"/>
          <a:srcRect b="8208"/>
          <a:stretch>
            <a:fillRect/>
          </a:stretch>
        </p:blipFill>
        <p:spPr bwMode="auto">
          <a:xfrm>
            <a:off x="3200400" y="2959100"/>
            <a:ext cx="4954588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066800" y="762000"/>
            <a:ext cx="7086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6088" algn="just"/>
            <a:r>
              <a:rPr lang="ru-RU" sz="2400" b="1" dirty="0"/>
              <a:t>Загадки придумывают люди и по сей день</a:t>
            </a:r>
            <a:r>
              <a:rPr lang="ru-RU" sz="2400" b="1"/>
              <a:t>. </a:t>
            </a:r>
            <a:endParaRPr lang="ru-RU" sz="2400" dirty="0"/>
          </a:p>
          <a:p>
            <a:pPr indent="446088" algn="just"/>
            <a:r>
              <a:rPr lang="ru-RU" sz="2400" dirty="0"/>
              <a:t>Любая загадка — это замысловатый вопрос или иносказание, требующие ответа. Они составляются в краткой и занимательной форме, чаще всего в стихотворной.</a:t>
            </a:r>
          </a:p>
        </p:txBody>
      </p:sp>
      <p:pic>
        <p:nvPicPr>
          <p:cNvPr id="20483" name="Picture 2" descr="http://www.rostangeles.ru/media/userfiles/uploads/bbs/origin/i1beb76671237dd301c527f720ae48e7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352800"/>
            <a:ext cx="44196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http://www.stef-creaclip.com/icones/animaux/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0"/>
            <a:ext cx="914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Три основных типа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33CC"/>
                </a:solidFill>
              </a:rPr>
              <a:t>Перечисление признаков загаданного предмета</a:t>
            </a:r>
          </a:p>
          <a:p>
            <a:pPr algn="ctr" eaLnBrk="1" hangingPunct="1">
              <a:buFontTx/>
              <a:buNone/>
              <a:defRPr/>
            </a:pPr>
            <a:endParaRPr lang="ru-RU" b="1" dirty="0" smtClean="0">
              <a:solidFill>
                <a:srgbClr val="0033CC"/>
              </a:solidFill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rgbClr val="800080"/>
                </a:solidFill>
              </a:rPr>
              <a:t>Открытое сравнение (форма, цвет, величина предмета, действие). 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rgbClr val="0033CC"/>
              </a:solidFill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Сравнение (метафора)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Составь загадку сам!</a:t>
            </a:r>
          </a:p>
        </p:txBody>
      </p:sp>
      <p:sp>
        <p:nvSpPr>
          <p:cNvPr id="59423" name="Rectangle 31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6553200" cy="4525963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800080"/>
                </a:solidFill>
              </a:rPr>
              <a:t>что/кто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800080"/>
                </a:solidFill>
              </a:rPr>
              <a:t>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800080"/>
                </a:solidFill>
              </a:rPr>
              <a:t>что делает/для чего нужен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800080"/>
                </a:solidFill>
              </a:rPr>
              <a:t>                           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800080"/>
                </a:solidFill>
              </a:rPr>
              <a:t>на что похоже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800080"/>
                </a:solidFill>
              </a:rPr>
              <a:t>(метафора)</a:t>
            </a:r>
          </a:p>
        </p:txBody>
      </p:sp>
      <p:sp>
        <p:nvSpPr>
          <p:cNvPr id="24580" name="Line 35"/>
          <p:cNvSpPr>
            <a:spLocks noChangeShapeType="1"/>
          </p:cNvSpPr>
          <p:nvPr/>
        </p:nvSpPr>
        <p:spPr bwMode="auto">
          <a:xfrm>
            <a:off x="4648200" y="2209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Line 37"/>
          <p:cNvSpPr>
            <a:spLocks noChangeShapeType="1"/>
          </p:cNvSpPr>
          <p:nvPr/>
        </p:nvSpPr>
        <p:spPr bwMode="auto">
          <a:xfrm>
            <a:off x="4724400" y="3581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2534" name="Picture 6" descr="http://www.stef-creaclip.com/icones/animaux/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0"/>
            <a:ext cx="914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9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9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9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2" grpId="0"/>
      <p:bldP spid="59423" grpId="0" build="p"/>
      <p:bldP spid="24580" grpId="0" animBg="1"/>
      <p:bldP spid="245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828800"/>
            <a:ext cx="5692584" cy="1785104"/>
          </a:xfrm>
          <a:prstGeom prst="rect">
            <a:avLst/>
          </a:prstGeom>
        </p:spPr>
        <p:txBody>
          <a:bodyPr wrap="none">
            <a:spAutoFit/>
            <a:scene3d>
              <a:camera prst="obliqueTop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>
              <a:defRPr/>
            </a:pPr>
            <a:r>
              <a:rPr lang="ru-RU" sz="11000" b="1" i="1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Загадки</a:t>
            </a:r>
            <a:endParaRPr lang="ru-RU" sz="11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9" name="Picture 6" descr="http://www.stef-creaclip.com/icones/animaux/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0"/>
            <a:ext cx="16002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4191000"/>
            <a:ext cx="6629400" cy="1981200"/>
          </a:xfrm>
        </p:spPr>
        <p:txBody>
          <a:bodyPr rtlCol="0">
            <a:normAutofit lnSpcReduction="10000"/>
          </a:bodyPr>
          <a:lstStyle/>
          <a:p>
            <a:pPr marL="92075" indent="-92075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Загадка - не просто развлечение и даже не только средство развития мыслительных способностей. </a:t>
            </a:r>
          </a:p>
        </p:txBody>
      </p:sp>
      <p:pic>
        <p:nvPicPr>
          <p:cNvPr id="7171" name="Picture 6" descr="http://www.stef-creaclip.com/icones/animaux/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0"/>
            <a:ext cx="914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447800" y="304800"/>
            <a:ext cx="5638800" cy="762000"/>
          </a:xfrm>
          <a:prstGeom prst="roundRect">
            <a:avLst/>
          </a:prstGeom>
          <a:solidFill>
            <a:srgbClr val="ADCAF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7200" b="1" i="1" dirty="0">
                <a:solidFill>
                  <a:srgbClr val="D22800"/>
                </a:solidFill>
                <a:latin typeface="Comic Sans MS" pitchFamily="66" charset="0"/>
              </a:rPr>
              <a:t>Загадки</a:t>
            </a:r>
            <a:endParaRPr lang="ru-RU" sz="7200" i="1" dirty="0">
              <a:solidFill>
                <a:srgbClr val="D228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1447800"/>
            <a:ext cx="76962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  Загадка - один из жанров народного творчества, заключающийся в иносказательном, часто в поэтической форме, описании какого-либо предмета или явления. 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4495800" y="914400"/>
            <a:ext cx="3886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Загадки появились очень давно и всегда были проверкой не только знаний человека, — они требовали наблюдательности, умения видеть в самых обыденных предметах их сходства и различия, требовали способности воспринимать окружающий мир образно, поэтически.</a:t>
            </a: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599"/>
            <a:ext cx="3276600" cy="4762513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685800" y="609600"/>
            <a:ext cx="7620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 algn="just"/>
            <a:r>
              <a:rPr lang="ru-RU" sz="2000" b="1"/>
              <a:t>У всех древних народов существовал обряд посвящения мальчиков в полноправные члены рода — охотники. </a:t>
            </a:r>
          </a:p>
          <a:p>
            <a:pPr indent="269875" algn="just"/>
            <a:r>
              <a:rPr lang="ru-RU" sz="2000" b="1"/>
              <a:t>Чтобы выдержать испытание на зрелость, мальчику нужно было доказать свою физическую силу, ловкость, мужество — убить огромного хищника, выдержать боль. </a:t>
            </a:r>
          </a:p>
          <a:p>
            <a:pPr indent="269875" algn="just"/>
            <a:r>
              <a:rPr lang="ru-RU" sz="2000" b="1"/>
              <a:t>А ум, знания, сообразительность он должен был проявить в отгадывании загадок. </a:t>
            </a:r>
          </a:p>
        </p:txBody>
      </p:sp>
      <p:pic>
        <p:nvPicPr>
          <p:cNvPr id="9219" name="Picture 6" descr="http://www.stef-creaclip.com/icones/animaux/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0"/>
            <a:ext cx="914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forum.mql4.com/c/forum/2012/10/404355286.jpg"/>
          <p:cNvPicPr>
            <a:picLocks noChangeAspect="1" noChangeArrowheads="1"/>
          </p:cNvPicPr>
          <p:nvPr/>
        </p:nvPicPr>
        <p:blipFill>
          <a:blip r:embed="rId3"/>
          <a:srcRect l="9448" t="24092"/>
          <a:stretch>
            <a:fillRect/>
          </a:stretch>
        </p:blipFill>
        <p:spPr bwMode="auto">
          <a:xfrm>
            <a:off x="4724400" y="3502025"/>
            <a:ext cx="379995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577402"/>
            <a:ext cx="3657600" cy="249436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914400"/>
            <a:ext cx="4191000" cy="335280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sz="2600" b="1" smtClean="0"/>
              <a:t>    </a:t>
            </a:r>
            <a:r>
              <a:rPr lang="ru-RU" sz="2600" b="1" smtClean="0">
                <a:solidFill>
                  <a:srgbClr val="800080"/>
                </a:solidFill>
              </a:rPr>
              <a:t>У древних греков и германцев, как говорят предания, загадывание загадок приравнивалось к единоборству. Согласно легендам и преданиям, не отгадавший загадки расплачивался жизнью.</a:t>
            </a:r>
          </a:p>
        </p:txBody>
      </p:sp>
      <p:pic>
        <p:nvPicPr>
          <p:cNvPr id="10243" name="Picture 7" descr="Pythi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1" y="1600200"/>
            <a:ext cx="3565866" cy="396240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762000"/>
            <a:ext cx="6705600" cy="1447800"/>
          </a:xfrm>
        </p:spPr>
        <p:txBody>
          <a:bodyPr/>
          <a:lstStyle/>
          <a:p>
            <a:pPr marL="0" indent="176213" algn="just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800080"/>
                </a:solidFill>
              </a:rPr>
              <a:t>Запрещалось загадки загадывать не вовремя, например – летом и днем. Это вызывало напасти. </a:t>
            </a:r>
          </a:p>
        </p:txBody>
      </p:sp>
      <p:pic>
        <p:nvPicPr>
          <p:cNvPr id="11267" name="Picture 6" descr="http://www.stef-creaclip.com/icones/animaux/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0"/>
            <a:ext cx="914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362200"/>
            <a:ext cx="4733128" cy="35814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datai/literatura/Viktorina-po-skazkam/0009-036-Poslushajte-otryvok-proizveden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371600"/>
            <a:ext cx="21939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828800" y="4038600"/>
            <a:ext cx="6705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80"/>
                </a:solidFill>
              </a:rPr>
              <a:t>В сказках девушки выходят замуж за того, кто сумел отгадать ее загадки. Или выходят из трудных ситуаций сами, отгадав загадки.</a:t>
            </a:r>
            <a:endParaRPr lang="ru-RU" sz="2800" b="1"/>
          </a:p>
        </p:txBody>
      </p:sp>
      <p:pic>
        <p:nvPicPr>
          <p:cNvPr id="12292" name="Picture 6" descr="http://www.stef-creaclip.com/icones/animaux/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0"/>
            <a:ext cx="914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://img-fotki.yandex.ru/get/31/19411616.19c/0_94a01_319f4d40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371600"/>
            <a:ext cx="3505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4958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Загадки в сказках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457200"/>
            <a:ext cx="7543800" cy="12954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33CC"/>
                </a:solidFill>
              </a:rPr>
              <a:t>В   русских сказках Василиса-премудрая, Кот  Баюн, Баба-Яга и другие персонажи часто загадывают загадки героям.</a:t>
            </a:r>
          </a:p>
        </p:txBody>
      </p:sp>
      <p:pic>
        <p:nvPicPr>
          <p:cNvPr id="13315" name="Picture 9" descr="1225977451_pic_id25269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828800"/>
            <a:ext cx="2800350" cy="2128838"/>
          </a:xfrm>
        </p:spPr>
      </p:pic>
      <p:pic>
        <p:nvPicPr>
          <p:cNvPr id="13316" name="Picture 13" descr="kot-bayun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91200" y="1752600"/>
            <a:ext cx="1689100" cy="2128838"/>
          </a:xfrm>
        </p:spPr>
      </p:pic>
      <p:pic>
        <p:nvPicPr>
          <p:cNvPr id="13317" name="Picture 10" descr="5009888_millya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429000" y="4191000"/>
            <a:ext cx="2628900" cy="2130425"/>
          </a:xfrm>
        </p:spPr>
      </p:pic>
      <p:pic>
        <p:nvPicPr>
          <p:cNvPr id="13318" name="Picture 6" descr="http://www.stef-creaclip.com/icones/animaux/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0"/>
            <a:ext cx="914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kola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shkola</Template>
  <TotalTime>416</TotalTime>
  <Words>387</Words>
  <Application>Microsoft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shkola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   русских сказках Василиса-премудрая, Кот  Баюн, Баба-Яга и другие персонажи часто загадывают загадки героям.</vt:lpstr>
      <vt:lpstr>Слайд 10</vt:lpstr>
      <vt:lpstr>Художественные особенности:</vt:lpstr>
      <vt:lpstr>Слайд 12</vt:lpstr>
      <vt:lpstr>Слайд 13</vt:lpstr>
      <vt:lpstr>Слайд 14</vt:lpstr>
      <vt:lpstr>Слайд 15</vt:lpstr>
      <vt:lpstr>Слайд 16</vt:lpstr>
      <vt:lpstr>Три основных типа</vt:lpstr>
      <vt:lpstr>Составь загадку сам!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загадки</dc:subject>
  <dc:creator>Ольга</dc:creator>
  <cp:lastModifiedBy>User</cp:lastModifiedBy>
  <cp:revision>45</cp:revision>
  <cp:lastPrinted>1601-01-01T00:00:00Z</cp:lastPrinted>
  <dcterms:created xsi:type="dcterms:W3CDTF">1601-01-01T00:00:00Z</dcterms:created>
  <dcterms:modified xsi:type="dcterms:W3CDTF">2014-03-18T18:11:15Z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