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6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7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8.xml" ContentType="application/vnd.openxmlformats-officedocument.theme+xml"/>
  <Override PartName="/ppt/slideLayouts/slideLayout67.xml" ContentType="application/vnd.openxmlformats-officedocument.presentationml.slideLayout+xml"/>
  <Override PartName="/ppt/theme/theme9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10.xml" ContentType="application/vnd.openxmlformats-officedocument.theme+xml"/>
  <Override PartName="/ppt/slideLayouts/slideLayout80.xml" ContentType="application/vnd.openxmlformats-officedocument.presentationml.slideLayout+xml"/>
  <Override PartName="/ppt/theme/theme11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12.xml" ContentType="application/vnd.openxmlformats-officedocument.theme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theme/theme13.xml" ContentType="application/vnd.openxmlformats-officedocument.theme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theme/theme14.xml" ContentType="application/vnd.openxmlformats-officedocument.theme+xml"/>
  <Override PartName="/ppt/slideLayouts/slideLayout107.xml" ContentType="application/vnd.openxmlformats-officedocument.presentationml.slideLayout+xml"/>
  <Override PartName="/ppt/theme/theme15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6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7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theme/theme18.xml" ContentType="application/vnd.openxmlformats-officedocument.theme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theme/theme19.xml" ContentType="application/vnd.openxmlformats-officedocument.theme+xml"/>
  <Override PartName="/ppt/theme/theme2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8" r:id="rId2"/>
    <p:sldMasterId id="2147483701" r:id="rId3"/>
    <p:sldMasterId id="2147483714" r:id="rId4"/>
    <p:sldMasterId id="2147483716" r:id="rId5"/>
    <p:sldMasterId id="2147483729" r:id="rId6"/>
    <p:sldMasterId id="2147483732" r:id="rId7"/>
    <p:sldMasterId id="2147483770" r:id="rId8"/>
    <p:sldMasterId id="2147483783" r:id="rId9"/>
    <p:sldMasterId id="2147483812" r:id="rId10"/>
    <p:sldMasterId id="2147483825" r:id="rId11"/>
    <p:sldMasterId id="2147483827" r:id="rId12"/>
    <p:sldMasterId id="2147483840" r:id="rId13"/>
    <p:sldMasterId id="2147483843" r:id="rId14"/>
    <p:sldMasterId id="2147483856" r:id="rId15"/>
    <p:sldMasterId id="2147483858" r:id="rId16"/>
    <p:sldMasterId id="2147483871" r:id="rId17"/>
    <p:sldMasterId id="2147483874" r:id="rId18"/>
    <p:sldMasterId id="2147483900" r:id="rId19"/>
  </p:sldMasterIdLst>
  <p:notesMasterIdLst>
    <p:notesMasterId r:id="rId31"/>
  </p:notesMasterIdLst>
  <p:sldIdLst>
    <p:sldId id="256" r:id="rId20"/>
    <p:sldId id="257" r:id="rId21"/>
    <p:sldId id="258" r:id="rId22"/>
    <p:sldId id="259" r:id="rId23"/>
    <p:sldId id="260" r:id="rId24"/>
    <p:sldId id="261" r:id="rId25"/>
    <p:sldId id="262" r:id="rId26"/>
    <p:sldId id="265" r:id="rId27"/>
    <p:sldId id="264" r:id="rId28"/>
    <p:sldId id="266" r:id="rId29"/>
    <p:sldId id="267" r:id="rId3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F0C"/>
    <a:srgbClr val="FA7ADF"/>
    <a:srgbClr val="99FF66"/>
    <a:srgbClr val="971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81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2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6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1.xml"/><Relationship Id="rId29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5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4.xml"/><Relationship Id="rId28" Type="http://schemas.openxmlformats.org/officeDocument/2006/relationships/slide" Target="slides/slide9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3.xml"/><Relationship Id="rId27" Type="http://schemas.openxmlformats.org/officeDocument/2006/relationships/slide" Target="slides/slide8.xml"/><Relationship Id="rId30" Type="http://schemas.openxmlformats.org/officeDocument/2006/relationships/slide" Target="slides/slide1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0B582-3C23-4E62-A906-1F28C724FB04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9F6AD-B8F8-4950-839E-A7857605A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582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9F6AD-B8F8-4950-839E-A7857605A7CD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9F6AD-B8F8-4950-839E-A7857605A7CD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7" y="1428756"/>
            <a:ext cx="7681913" cy="11426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57" y="3258747"/>
            <a:ext cx="7681913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71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3179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1631156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6" y="123179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7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7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1" y="4679157"/>
            <a:ext cx="9144001" cy="464344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6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3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428755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1" y="1428751"/>
            <a:ext cx="7681913" cy="11426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50" y="3258741"/>
            <a:ext cx="7681913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4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1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71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7" y="4679157"/>
            <a:ext cx="9144001" cy="464344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058664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059656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058665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8665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31790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1631156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2" y="1231790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5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5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1" y="4679157"/>
            <a:ext cx="9144001" cy="464344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4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1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60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7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428753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14350"/>
            <a:ext cx="7772400" cy="1595438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52688"/>
            <a:ext cx="6400800" cy="16573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35488-507C-44C5-B46D-C1EBE2ACC4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392" name="Rectangle 8" descr="Gold bar"/>
          <p:cNvSpPr>
            <a:spLocks noChangeArrowheads="1"/>
          </p:cNvSpPr>
          <p:nvPr/>
        </p:nvSpPr>
        <p:spPr bwMode="auto">
          <a:xfrm>
            <a:off x="228600" y="2166938"/>
            <a:ext cx="2870200" cy="15121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3" name="Rectangle 9" descr="Orange bar"/>
          <p:cNvSpPr>
            <a:spLocks noChangeArrowheads="1"/>
          </p:cNvSpPr>
          <p:nvPr/>
        </p:nvSpPr>
        <p:spPr bwMode="auto">
          <a:xfrm>
            <a:off x="3098800" y="2166938"/>
            <a:ext cx="2870200" cy="15121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4" name="Rectangle 10" descr="Slate bar"/>
          <p:cNvSpPr>
            <a:spLocks noChangeArrowheads="1"/>
          </p:cNvSpPr>
          <p:nvPr/>
        </p:nvSpPr>
        <p:spPr bwMode="auto">
          <a:xfrm>
            <a:off x="5969000" y="2166938"/>
            <a:ext cx="2870200" cy="15121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E322C-1F96-433E-A0BE-5FB7931F9D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73927-F979-4E9C-9CB5-4255377A03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80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80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AC72C-D64B-4749-86F6-8CBE4B2522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C43B1-E5ED-465E-847C-FDC3BC853F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289DE-5B12-4B0C-A139-E70FB87CE2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C4D77-44B7-4F5D-A367-35EA64E52B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322AC-4B08-4197-8F01-5DCF3B46E2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428761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3EB15-3458-4359-84DA-4076AD0DD0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3E33A-15C8-4C58-AB96-BDB74F35A9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8360"/>
            <a:ext cx="2057400" cy="438983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8360"/>
            <a:ext cx="6019800" cy="43898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72BEE-D386-4705-9BDE-790BF59226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8360"/>
            <a:ext cx="8229600" cy="8548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0"/>
            <a:ext cx="4038600" cy="33980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200151"/>
            <a:ext cx="4038600" cy="16418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2956322"/>
            <a:ext cx="4038600" cy="16418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544B0-2424-4D72-B24B-030AF37B4B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8360"/>
            <a:ext cx="8229600" cy="8548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0"/>
            <a:ext cx="4038600" cy="33980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200150"/>
            <a:ext cx="4038600" cy="3398044"/>
          </a:xfrm>
        </p:spPr>
        <p:txBody>
          <a:bodyPr/>
          <a:lstStyle/>
          <a:p>
            <a:r>
              <a:rPr lang="ru-RU" smtClean="0"/>
              <a:t>Вставка клипа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544B0-2424-4D72-B24B-030AF37B4B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5C674-7155-4D05-B116-C433DB341F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BC30C-E4DD-47F4-9A64-994D02B030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6A020-A9A5-4DEC-916F-C70E62D680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E92270-9C6B-4458-BF7F-27A01AC05A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56C761-B32E-48D8-8B07-3E6D6FB4DC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55D247-4B7B-4F71-98E1-65A9515C45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439D0-139F-4A70-9FC1-06F2D17B88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1F15E0-C503-4B79-A9A8-037D5198A9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EC8FDE-E4E2-40DE-99ED-3D39D0A990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B8155-E4AC-402D-AD34-29AFCEE624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23421-F5E0-42FF-ADE7-87A546FEA4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63" y="1428759"/>
            <a:ext cx="7681913" cy="11426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63" y="3258749"/>
            <a:ext cx="7681913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62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9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058670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059663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05867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867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60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7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31798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1631156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8" y="1231798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73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73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12" y="4679157"/>
            <a:ext cx="9144001" cy="464344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62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9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428762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67" y="1428759"/>
            <a:ext cx="7681913" cy="11426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66" y="3258749"/>
            <a:ext cx="7681913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62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9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058667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058672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059664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05867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867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31798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1631156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8" y="1231798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73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73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12" y="4679157"/>
            <a:ext cx="9144001" cy="464344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62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9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059660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428762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14351"/>
            <a:ext cx="7772400" cy="1595438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52688"/>
            <a:ext cx="6400800" cy="16573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35488-507C-44C5-B46D-C1EBE2ACC4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392" name="Rectangle 8" descr="Gold bar"/>
          <p:cNvSpPr>
            <a:spLocks noChangeArrowheads="1"/>
          </p:cNvSpPr>
          <p:nvPr/>
        </p:nvSpPr>
        <p:spPr bwMode="auto">
          <a:xfrm>
            <a:off x="228600" y="2166939"/>
            <a:ext cx="2870200" cy="15121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3" name="Rectangle 9" descr="Orange bar"/>
          <p:cNvSpPr>
            <a:spLocks noChangeArrowheads="1"/>
          </p:cNvSpPr>
          <p:nvPr/>
        </p:nvSpPr>
        <p:spPr bwMode="auto">
          <a:xfrm>
            <a:off x="3098800" y="2166939"/>
            <a:ext cx="2870200" cy="15121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4" name="Rectangle 10" descr="Slate bar"/>
          <p:cNvSpPr>
            <a:spLocks noChangeArrowheads="1"/>
          </p:cNvSpPr>
          <p:nvPr/>
        </p:nvSpPr>
        <p:spPr bwMode="auto">
          <a:xfrm>
            <a:off x="5969000" y="2166939"/>
            <a:ext cx="2870200" cy="15121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E322C-1F96-433E-A0BE-5FB7931F9D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73927-F979-4E9C-9CB5-4255377A03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80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80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AC72C-D64B-4749-86F6-8CBE4B2522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C43B1-E5ED-465E-847C-FDC3BC853F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289DE-5B12-4B0C-A139-E70FB87CE2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C4D77-44B7-4F5D-A367-35EA64E52B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322AC-4B08-4197-8F01-5DCF3B46E2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058671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8671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3EB15-3458-4359-84DA-4076AD0DD0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3E33A-15C8-4C58-AB96-BDB74F35A9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8360"/>
            <a:ext cx="2057400" cy="438983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8360"/>
            <a:ext cx="6019800" cy="43898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72BEE-D386-4705-9BDE-790BF59226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8370"/>
            <a:ext cx="8229600" cy="8548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0"/>
            <a:ext cx="4038600" cy="33980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200151"/>
            <a:ext cx="4038600" cy="16418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2956324"/>
            <a:ext cx="4038600" cy="16418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544B0-2424-4D72-B24B-030AF37B4B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8370"/>
            <a:ext cx="8229600" cy="8548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0"/>
            <a:ext cx="4038600" cy="33980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200150"/>
            <a:ext cx="4038600" cy="3398044"/>
          </a:xfrm>
        </p:spPr>
        <p:txBody>
          <a:bodyPr/>
          <a:lstStyle/>
          <a:p>
            <a:r>
              <a:rPr lang="ru-RU" smtClean="0"/>
              <a:t>Вставка клипа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544B0-2424-4D72-B24B-030AF37B4B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5" y="1428753"/>
            <a:ext cx="7681913" cy="11426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54" y="3258743"/>
            <a:ext cx="7681913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6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3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058666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059658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058667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8667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31796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1631156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8" y="1231796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3179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1631156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6" y="123179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7"/>
            <a:ext cx="8382000" cy="2135969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7"/>
            <a:ext cx="8382000" cy="2135969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5" y="4679157"/>
            <a:ext cx="9144001" cy="464344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6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3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428753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1" y="1428751"/>
            <a:ext cx="7681913" cy="11426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50" y="3258741"/>
            <a:ext cx="7681913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4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1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058664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059656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058665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8665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31790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1631156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2" y="1231790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5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5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1" y="4679157"/>
            <a:ext cx="9144001" cy="464344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4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1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428753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1" y="1428753"/>
            <a:ext cx="7681913" cy="11426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51" y="3258744"/>
            <a:ext cx="7681913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7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4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058664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059657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058668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8668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31793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1631156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8" y="1231793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8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8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1" y="4679157"/>
            <a:ext cx="9144001" cy="464344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7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4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428756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1" y="1428753"/>
            <a:ext cx="7681913" cy="11426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51" y="3258743"/>
            <a:ext cx="7681913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6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3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058664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059657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058667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8667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9.xml"/><Relationship Id="rId2" Type="http://schemas.openxmlformats.org/officeDocument/2006/relationships/slideLayout" Target="../slideLayouts/slideLayout69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image" Target="../media/image1.jpe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80.xml"/><Relationship Id="rId4" Type="http://schemas.openxmlformats.org/officeDocument/2006/relationships/image" Target="../media/image4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8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image" Target="../media/image1.jpe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theme" Target="../theme/theme13.xml"/><Relationship Id="rId2" Type="http://schemas.openxmlformats.org/officeDocument/2006/relationships/slideLayout" Target="../slideLayouts/slideLayout94.xml"/><Relationship Id="rId1" Type="http://schemas.openxmlformats.org/officeDocument/2006/relationships/slideLayout" Target="../slideLayouts/slideLayout93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2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97.xml"/><Relationship Id="rId7" Type="http://schemas.openxmlformats.org/officeDocument/2006/relationships/slideLayout" Target="../slideLayouts/slideLayout101.xml"/><Relationship Id="rId12" Type="http://schemas.openxmlformats.org/officeDocument/2006/relationships/slideLayout" Target="../slideLayouts/slideLayout106.xml"/><Relationship Id="rId2" Type="http://schemas.openxmlformats.org/officeDocument/2006/relationships/slideLayout" Target="../slideLayouts/slideLayout9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95.xml"/><Relationship Id="rId6" Type="http://schemas.openxmlformats.org/officeDocument/2006/relationships/slideLayout" Target="../slideLayouts/slideLayout100.xml"/><Relationship Id="rId11" Type="http://schemas.openxmlformats.org/officeDocument/2006/relationships/slideLayout" Target="../slideLayouts/slideLayout105.xml"/><Relationship Id="rId5" Type="http://schemas.openxmlformats.org/officeDocument/2006/relationships/slideLayout" Target="../slideLayouts/slideLayout9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4.xml"/><Relationship Id="rId4" Type="http://schemas.openxmlformats.org/officeDocument/2006/relationships/slideLayout" Target="../slideLayouts/slideLayout98.xml"/><Relationship Id="rId9" Type="http://schemas.openxmlformats.org/officeDocument/2006/relationships/slideLayout" Target="../slideLayouts/slideLayout103.xml"/><Relationship Id="rId14" Type="http://schemas.openxmlformats.org/officeDocument/2006/relationships/image" Target="../media/image1.jpeg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07.xml"/><Relationship Id="rId4" Type="http://schemas.openxmlformats.org/officeDocument/2006/relationships/image" Target="../media/image4.png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Relationship Id="rId14" Type="http://schemas.openxmlformats.org/officeDocument/2006/relationships/image" Target="../media/image1.jpeg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theme" Target="../theme/theme17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slideLayout" Target="../slideLayouts/slideLayout134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slideLayout" Target="../slideLayouts/slideLayout133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Relationship Id="rId14" Type="http://schemas.openxmlformats.org/officeDocument/2006/relationships/theme" Target="../theme/theme18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41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136.xml"/><Relationship Id="rId1" Type="http://schemas.openxmlformats.org/officeDocument/2006/relationships/slideLayout" Target="../slideLayouts/slideLayout135.xml"/><Relationship Id="rId6" Type="http://schemas.openxmlformats.org/officeDocument/2006/relationships/slideLayout" Target="../slideLayouts/slideLayout140.xml"/><Relationship Id="rId11" Type="http://schemas.openxmlformats.org/officeDocument/2006/relationships/slideLayout" Target="../slideLayouts/slideLayout145.xml"/><Relationship Id="rId5" Type="http://schemas.openxmlformats.org/officeDocument/2006/relationships/slideLayout" Target="../slideLayouts/slideLayout139.xml"/><Relationship Id="rId10" Type="http://schemas.openxmlformats.org/officeDocument/2006/relationships/slideLayout" Target="../slideLayouts/slideLayout144.xml"/><Relationship Id="rId4" Type="http://schemas.openxmlformats.org/officeDocument/2006/relationships/slideLayout" Target="../slideLayouts/slideLayout138.xml"/><Relationship Id="rId9" Type="http://schemas.openxmlformats.org/officeDocument/2006/relationships/slideLayout" Target="../slideLayouts/slideLayout14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2" Type="http://schemas.openxmlformats.org/officeDocument/2006/relationships/slideLayout" Target="../slideLayouts/slideLayout56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image" Target="../media/image1.jpe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67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7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059660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1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059657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974780"/>
            <a:ext cx="9144000" cy="41687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2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428751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4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059657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5" cstate="print"/>
          <a:srcRect b="10453"/>
          <a:stretch>
            <a:fillRect/>
          </a:stretch>
        </p:blipFill>
        <p:spPr>
          <a:xfrm>
            <a:off x="0" y="974783"/>
            <a:ext cx="9144000" cy="41687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5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428754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3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059657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974782"/>
            <a:ext cx="9144000" cy="41687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4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428753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1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059657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5" cstate="print"/>
          <a:srcRect b="10453"/>
          <a:stretch>
            <a:fillRect/>
          </a:stretch>
        </p:blipFill>
        <p:spPr>
          <a:xfrm>
            <a:off x="0" y="974780"/>
            <a:ext cx="9144000" cy="41687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2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428751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8360"/>
            <a:ext cx="8229600" cy="854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8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1694F16-1E2D-4DBF-BA46-10457C77F3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17145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08585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1714500"/>
            <a:ext cx="228600" cy="17145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3429000"/>
            <a:ext cx="228600" cy="17145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  <p:sldLayoutId id="2147483887" r:id="rId13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FF42A-6098-4566-8D1D-FB363C39DCF5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E3658-22BA-4844-A59B-2E9D9DD09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5" cstate="print"/>
          <a:srcRect b="10453"/>
          <a:stretch>
            <a:fillRect/>
          </a:stretch>
        </p:blipFill>
        <p:spPr>
          <a:xfrm>
            <a:off x="0" y="974787"/>
            <a:ext cx="9144000" cy="41687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9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428758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059662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974788"/>
            <a:ext cx="9144000" cy="41687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50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428759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059664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5" cstate="print"/>
          <a:srcRect b="10453"/>
          <a:stretch>
            <a:fillRect/>
          </a:stretch>
        </p:blipFill>
        <p:spPr>
          <a:xfrm>
            <a:off x="0" y="974788"/>
            <a:ext cx="9144000" cy="41687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50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428759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8369"/>
            <a:ext cx="8229600" cy="854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8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1694F16-1E2D-4DBF-BA46-10457C77F3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17145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08585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1714500"/>
            <a:ext cx="228600" cy="17145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3429000"/>
            <a:ext cx="228600" cy="17145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3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059659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974781"/>
            <a:ext cx="9144000" cy="41687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3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428752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43558"/>
            <a:ext cx="7772400" cy="110251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Поэты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века о Родной природе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355726"/>
            <a:ext cx="6400800" cy="13144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sz="4000" b="1" i="1" dirty="0" smtClean="0">
                <a:solidFill>
                  <a:srgbClr val="076F0C"/>
                </a:solidFill>
                <a:latin typeface="Times New Roman" pitchFamily="18" charset="0"/>
                <a:cs typeface="Times New Roman" pitchFamily="18" charset="0"/>
              </a:rPr>
              <a:t>А.Блок</a:t>
            </a:r>
          </a:p>
          <a:p>
            <a:r>
              <a:rPr lang="ru-RU" sz="4000" b="1" i="1" dirty="0" smtClean="0">
                <a:solidFill>
                  <a:srgbClr val="076F0C"/>
                </a:solidFill>
                <a:latin typeface="Times New Roman" pitchFamily="18" charset="0"/>
                <a:cs typeface="Times New Roman" pitchFamily="18" charset="0"/>
              </a:rPr>
              <a:t>«Летний вечер»; «О как безумно за окном…»</a:t>
            </a:r>
            <a:endParaRPr lang="en-US" sz="4000" b="1" i="1" dirty="0" smtClean="0">
              <a:solidFill>
                <a:srgbClr val="076F0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b="1" i="1" dirty="0">
              <a:solidFill>
                <a:srgbClr val="076F0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9" name="Rectangle 1"/>
          <p:cNvSpPr>
            <a:spLocks noChangeArrowheads="1"/>
          </p:cNvSpPr>
          <p:nvPr/>
        </p:nvSpPr>
        <p:spPr bwMode="auto">
          <a:xfrm>
            <a:off x="0" y="-42535"/>
            <a:ext cx="8460432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Тест 1.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Прочитайте стихотворение А. А. Блока «О, как безумно за окном…» и выполните задания.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А1. Какое настроение лирического героя передано в стихотворении?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Отчаяние перед грозой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Радость встречи с дождём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Тревога и жалость к несчастным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А2. Ведущей в стихотворении является тема: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Узничества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Природы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Дружбы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Свободы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А3. Как называется художественно-выразительное средство. Которое используется в следующих стихотворениях: «ветер воет», «ревёт буря», «объятья холода»?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Эпитет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Метафора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Олицетворение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Сравнение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А4. Из скольких простых предложений состоит стихотворение А. А. Блока «О, как безумно за окном…»? (первые четыре строки)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В1.  Какая рифма используется поэтом?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В2. В строках «О, как безумно за окном ревёт, бушует буря злая…» используется синтаксический приём, основанный на изменении обычного порядка слов в предложении. Назовите его.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В3. С помощью какой части речи передаётся тревога лирического героя за «людей, лишённых крова»?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В4. Укажите художественно-выразительное средство, которое используется поэтом в сочетаниях: «буря злая», «холода сырого»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С1. Как соотносятся стихотворения «Летний вечер» и «О. как безумно за окном…»?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96336" y="4659982"/>
            <a:ext cx="12811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Тест с сайта </a:t>
            </a:r>
            <a:r>
              <a:rPr lang="en-US" sz="1000" dirty="0" err="1" smtClean="0"/>
              <a:t>nsportal</a:t>
            </a:r>
            <a:endParaRPr lang="ru-RU" sz="1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627534"/>
            <a:ext cx="3359702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/>
              <a:t>Домашнее задание: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63688" y="1491630"/>
            <a:ext cx="7278018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Выучите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наизусть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одно из стихотворений 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А.Блока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AutoShape 2" descr="https://artchive.ru/res/media/big/work/e781/e7818714d4f9dcdd8484c0ac00f6caf5.jpg?9d25.jpg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1140" name="Picture 4" descr="https://artchive.ru/res/media/big/work/e781/e7818714d4f9dcdd8484c0ac00f6caf5.jpg?9d2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5656" y="0"/>
            <a:ext cx="2508226" cy="3384376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6" name="TextBox 5"/>
          <p:cNvSpPr txBox="1"/>
          <p:nvPr/>
        </p:nvSpPr>
        <p:spPr>
          <a:xfrm>
            <a:off x="2771800" y="3507854"/>
            <a:ext cx="5566267" cy="1200329"/>
          </a:xfrm>
          <a:prstGeom prst="rect">
            <a:avLst/>
          </a:prstGeom>
          <a:solidFill>
            <a:srgbClr val="00B050">
              <a:alpha val="35000"/>
            </a:srgbClr>
          </a:solidFill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Александр Александрович </a:t>
            </a:r>
          </a:p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Блок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2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95486"/>
            <a:ext cx="4199419" cy="156966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Последние лучи заката</a:t>
            </a:r>
          </a:p>
          <a:p>
            <a:r>
              <a:rPr lang="ru-RU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Лежат на поле сжатой ржи</a:t>
            </a:r>
          </a:p>
          <a:p>
            <a:r>
              <a:rPr lang="ru-RU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Дремотой розовой объята</a:t>
            </a:r>
          </a:p>
          <a:p>
            <a:r>
              <a:rPr lang="ru-RU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Трава некошеной межи</a:t>
            </a:r>
            <a:endParaRPr lang="ru-RU" sz="2400" b="1" i="1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1779662"/>
            <a:ext cx="4587281" cy="156966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 ветерка, ни крика птицы</a:t>
            </a:r>
          </a:p>
          <a:p>
            <a:r>
              <a:rPr lang="ru-RU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 рощей – красный диск луны</a:t>
            </a:r>
          </a:p>
          <a:p>
            <a:r>
              <a:rPr lang="ru-RU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замирает песня жницы</a:t>
            </a:r>
          </a:p>
          <a:p>
            <a:r>
              <a:rPr lang="ru-RU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Среди вечерней тишины</a:t>
            </a:r>
            <a:endParaRPr lang="ru-RU" sz="2400" b="1" i="1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9832" y="3435846"/>
            <a:ext cx="3481722" cy="156966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Забудь заботы и печали</a:t>
            </a:r>
          </a:p>
          <a:p>
            <a:r>
              <a:rPr lang="ru-RU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Умчись без цели на коне</a:t>
            </a:r>
          </a:p>
          <a:p>
            <a:r>
              <a:rPr lang="ru-RU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туман и луговые дали</a:t>
            </a:r>
          </a:p>
          <a:p>
            <a:r>
              <a:rPr lang="ru-RU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Навстречу ночи и луне!</a:t>
            </a:r>
            <a:endParaRPr lang="ru-RU" sz="2400" b="1" i="1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195486"/>
            <a:ext cx="3867534" cy="369332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ПРОЧИТАЙТЕ СТИХОТВОРЕНИЕ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64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2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20"/>
                            </p:stCondLst>
                            <p:childTnLst>
                              <p:par>
                                <p:cTn id="4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920"/>
                            </p:stCondLst>
                            <p:childTnLst>
                              <p:par>
                                <p:cTn id="4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720"/>
                            </p:stCondLst>
                            <p:childTnLst>
                              <p:par>
                                <p:cTn id="5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20"/>
                            </p:stCondLst>
                            <p:childTnLst>
                              <p:par>
                                <p:cTn id="6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320"/>
                            </p:stCondLst>
                            <p:childTnLst>
                              <p:par>
                                <p:cTn id="6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120"/>
                            </p:stCondLst>
                            <p:childTnLst>
                              <p:par>
                                <p:cTn id="7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880"/>
                            </p:stCondLst>
                            <p:childTnLst>
                              <p:par>
                                <p:cTn id="7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699542"/>
            <a:ext cx="4678973" cy="46166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называется стихотворение?</a:t>
            </a:r>
            <a:endParaRPr lang="ru-RU" sz="2400" b="1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275606"/>
            <a:ext cx="8217249" cy="46166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 слова стихотворения, подтверждают это название?</a:t>
            </a:r>
            <a:endParaRPr lang="ru-RU" sz="2400" b="1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75656" y="1923678"/>
          <a:ext cx="60960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лето</a:t>
                      </a:r>
                      <a:endParaRPr lang="ru-RU" sz="28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вечер</a:t>
                      </a:r>
                      <a:endParaRPr lang="ru-RU" sz="2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mtClean="0"/>
                    </a:p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47664" y="2499742"/>
            <a:ext cx="2765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Поле сжатой</a:t>
            </a:r>
            <a:r>
              <a:rPr lang="ru-RU" sz="2400" b="1" i="1" baseline="0" dirty="0" smtClean="0">
                <a:latin typeface="Times New Roman" pitchFamily="18" charset="0"/>
                <a:cs typeface="Times New Roman" pitchFamily="18" charset="0"/>
              </a:rPr>
              <a:t> ржи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3075806"/>
            <a:ext cx="22057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Трава некошеной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межи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1680" y="3795886"/>
            <a:ext cx="2129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песня жницы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92080" y="2571750"/>
            <a:ext cx="1917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Лучи заката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32040" y="3147814"/>
            <a:ext cx="22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Дремота, луна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16016" y="3795886"/>
            <a:ext cx="2685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Вечерняя тишина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08104" y="123478"/>
            <a:ext cx="349294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Лексика стихотворения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71600" y="4443958"/>
            <a:ext cx="7180171" cy="46166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Какая картина возникает перед взором читателя?</a:t>
            </a:r>
            <a:endParaRPr lang="ru-RU" sz="2400" b="1" i="1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  <p:bldP spid="8" grpId="0"/>
      <p:bldP spid="9" grpId="0"/>
      <p:bldP spid="10" grpId="0"/>
      <p:bldP spid="12" grpId="0"/>
      <p:bldP spid="13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proza.ru/pics/2012/08/31/70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99592" y="0"/>
            <a:ext cx="6984776" cy="50465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5536" y="4681835"/>
            <a:ext cx="7981993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76F0C"/>
                </a:solidFill>
                <a:latin typeface="Times New Roman" pitchFamily="18" charset="0"/>
                <a:cs typeface="Times New Roman" pitchFamily="18" charset="0"/>
              </a:rPr>
              <a:t>Как называется картина, которая изображает природу?</a:t>
            </a:r>
            <a:endParaRPr lang="ru-RU" sz="2400" b="1" dirty="0">
              <a:solidFill>
                <a:srgbClr val="076F0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4083918"/>
            <a:ext cx="1314784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76F0C"/>
                </a:solidFill>
                <a:latin typeface="Times New Roman" pitchFamily="18" charset="0"/>
                <a:cs typeface="Times New Roman" pitchFamily="18" charset="0"/>
              </a:rPr>
              <a:t>Пейзаж.</a:t>
            </a:r>
            <a:endParaRPr lang="ru-RU" sz="2400" b="1" dirty="0">
              <a:solidFill>
                <a:srgbClr val="076F0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3867894"/>
            <a:ext cx="6873548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Можем ли мы назвать  стихотворение А.Блока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пейзажной зарисовкой? Почему?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941" y="0"/>
            <a:ext cx="27430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/>
              <a:t>Последний летний день Сергей Бойченко</a:t>
            </a:r>
            <a:endParaRPr lang="ru-RU" sz="11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23478"/>
            <a:ext cx="6497291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Средства художественной изобразительности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4299942"/>
            <a:ext cx="7388369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Найдите в тексте стихотворения эпитет и метафору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771550"/>
            <a:ext cx="2065117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Эпитет – ?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563638"/>
            <a:ext cx="3744416" cy="20162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Эпитет – это  красочное, необычное определение 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Эпитет обычно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выражается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именем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прилагательным, причастием.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Отвечает на вопрос: «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Какой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предмет?»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92080" y="843558"/>
            <a:ext cx="2712153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Метафора – это?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7984" y="1707654"/>
            <a:ext cx="4590231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Метафора –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скрытое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сравнение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95486"/>
            <a:ext cx="503881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/>
              <a:t>Эпитет</a:t>
            </a:r>
            <a:r>
              <a:rPr lang="ru-RU" sz="2800" dirty="0" smtClean="0"/>
              <a:t> -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«Дремотой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розовой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915566"/>
            <a:ext cx="5750485" cy="523220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r>
              <a:rPr lang="ru-RU" sz="2800" b="1" dirty="0" smtClean="0"/>
              <a:t>Метафора</a:t>
            </a:r>
            <a:r>
              <a:rPr lang="ru-RU" sz="2800" dirty="0" smtClean="0"/>
              <a:t> –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диск луны»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491630"/>
            <a:ext cx="6781152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76F0C"/>
                </a:solidFill>
                <a:latin typeface="Times New Roman" pitchFamily="18" charset="0"/>
                <a:cs typeface="Times New Roman" pitchFamily="18" charset="0"/>
              </a:rPr>
              <a:t>Что, кроме цвета, могут обозначать определения «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sz="2800" b="1" i="1" dirty="0" smtClean="0">
                <a:solidFill>
                  <a:srgbClr val="076F0C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розовый</a:t>
            </a:r>
            <a:r>
              <a:rPr lang="ru-RU" sz="2800" b="1" i="1" dirty="0" smtClean="0">
                <a:solidFill>
                  <a:srgbClr val="076F0C"/>
                </a:solidFill>
                <a:latin typeface="Times New Roman" pitchFamily="18" charset="0"/>
                <a:cs typeface="Times New Roman" pitchFamily="18" charset="0"/>
              </a:rPr>
              <a:t>»?</a:t>
            </a:r>
            <a:endParaRPr lang="ru-RU" sz="2800" b="1" i="1" dirty="0">
              <a:solidFill>
                <a:srgbClr val="076F0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715766"/>
            <a:ext cx="3801169" cy="523220"/>
          </a:xfrm>
          <a:prstGeom prst="rect">
            <a:avLst/>
          </a:prstGeom>
          <a:solidFill>
            <a:srgbClr val="00B050">
              <a:alpha val="36000"/>
            </a:srgbClr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«КРАСНЫЙ диск луны»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932040" y="2715766"/>
            <a:ext cx="3733201" cy="523220"/>
          </a:xfrm>
          <a:prstGeom prst="rect">
            <a:avLst/>
          </a:prstGeom>
          <a:solidFill>
            <a:srgbClr val="00B050">
              <a:alpha val="45000"/>
            </a:srgbClr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«дремотой РОЗОВОЙ»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3363838"/>
            <a:ext cx="132491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КРОВАВЫЙ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19672" y="3795886"/>
            <a:ext cx="14881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ТРЕВОЖНЫЙ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47664" y="4227934"/>
            <a:ext cx="175419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БЕСПОКОЙНЫЙ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148064" y="3507854"/>
            <a:ext cx="86510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МЕЧТА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372200" y="3507854"/>
            <a:ext cx="109196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ТИШИНА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580112" y="4011910"/>
            <a:ext cx="166641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СПОКОЙСТВИЕ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4587974"/>
            <a:ext cx="9452396" cy="646331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r>
              <a:rPr lang="ru-RU" b="1" dirty="0" smtClean="0"/>
              <a:t>Вы обратили внимание на то, что эти слова несут противоположные значения и настроения</a:t>
            </a:r>
          </a:p>
          <a:p>
            <a:pPr algn="ctr"/>
            <a:r>
              <a:rPr lang="ru-RU" b="1" dirty="0" smtClean="0"/>
              <a:t>ПОЧЕМУ?   ЧТО ХОТЕЛ ЭТИМ ПОКАЗАТЬ АВТОР ЧИТАТЕЛЮ? 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267494"/>
            <a:ext cx="3801169" cy="523220"/>
          </a:xfrm>
          <a:prstGeom prst="rect">
            <a:avLst/>
          </a:prstGeom>
          <a:solidFill>
            <a:srgbClr val="00B050">
              <a:alpha val="36000"/>
            </a:srgbClr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«КРАСНЫЙ диск луны»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67494"/>
            <a:ext cx="3733201" cy="523220"/>
          </a:xfrm>
          <a:prstGeom prst="rect">
            <a:avLst/>
          </a:prstGeom>
          <a:solidFill>
            <a:srgbClr val="00B050">
              <a:alpha val="45000"/>
            </a:srgbClr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«дремотой РОЗОВОЙ»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915566"/>
            <a:ext cx="132491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КРОВАВЫЙ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123728" y="915566"/>
            <a:ext cx="14881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ТРЕВОЖНЫЙ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87624" y="1491630"/>
            <a:ext cx="175419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БЕСПОКОЙНЫЙ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987574"/>
            <a:ext cx="86510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МЕЧТА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84168" y="987574"/>
            <a:ext cx="109196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ТИШИНА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220072" y="1563638"/>
            <a:ext cx="166641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СПОКОЙСТВИЕ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55576" y="2067694"/>
            <a:ext cx="7123232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Вы обратили внимание на то, что эти слова несут </a:t>
            </a:r>
            <a:r>
              <a:rPr lang="ru-RU" b="1" dirty="0" smtClean="0">
                <a:solidFill>
                  <a:srgbClr val="C00000"/>
                </a:solidFill>
              </a:rPr>
              <a:t>противоположные</a:t>
            </a:r>
            <a:r>
              <a:rPr lang="ru-RU" b="1" dirty="0" smtClean="0"/>
              <a:t> </a:t>
            </a:r>
          </a:p>
          <a:p>
            <a:pPr algn="ctr"/>
            <a:r>
              <a:rPr lang="ru-RU" b="1" dirty="0" smtClean="0"/>
              <a:t>значения и настроения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ПОЧЕМУ?</a:t>
            </a:r>
            <a:r>
              <a:rPr lang="ru-RU" b="1" dirty="0" smtClean="0"/>
              <a:t>   </a:t>
            </a:r>
            <a:r>
              <a:rPr lang="ru-RU" b="1" dirty="0" smtClean="0">
                <a:solidFill>
                  <a:srgbClr val="C00000"/>
                </a:solidFill>
              </a:rPr>
              <a:t>ЧТО ХОТЕЛ ЭТИМ ПОКАЗАТЬ АВТОР </a:t>
            </a:r>
            <a:r>
              <a:rPr lang="ru-RU" b="1" dirty="0" smtClean="0"/>
              <a:t>ЧИТАТЕЛЮ? 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27584" y="3219822"/>
            <a:ext cx="6882846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76F0C"/>
                </a:solidFill>
                <a:latin typeface="Times New Roman" pitchFamily="18" charset="0"/>
                <a:cs typeface="Times New Roman" pitchFamily="18" charset="0"/>
              </a:rPr>
              <a:t>Прочитайте  об этом в учебнике на    </a:t>
            </a:r>
          </a:p>
          <a:p>
            <a:pPr algn="ctr"/>
            <a:r>
              <a:rPr lang="ru-RU" sz="2800" b="1" dirty="0" smtClean="0">
                <a:solidFill>
                  <a:srgbClr val="076F0C"/>
                </a:solidFill>
                <a:latin typeface="Times New Roman" pitchFamily="18" charset="0"/>
                <a:cs typeface="Times New Roman" pitchFamily="18" charset="0"/>
              </a:rPr>
              <a:t>стр.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158 – 159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800" b="1" dirty="0" smtClean="0">
                <a:solidFill>
                  <a:srgbClr val="076F0C"/>
                </a:solidFill>
                <a:latin typeface="Times New Roman" pitchFamily="18" charset="0"/>
                <a:cs typeface="Times New Roman" pitchFamily="18" charset="0"/>
              </a:rPr>
              <a:t> на вопрос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запишите</a:t>
            </a:r>
            <a:r>
              <a:rPr lang="ru-RU" sz="2800" b="1" dirty="0" smtClean="0">
                <a:solidFill>
                  <a:srgbClr val="076F0C"/>
                </a:solidFill>
                <a:latin typeface="Times New Roman" pitchFamily="18" charset="0"/>
                <a:cs typeface="Times New Roman" pitchFamily="18" charset="0"/>
              </a:rPr>
              <a:t> в тетради.</a:t>
            </a:r>
            <a:endParaRPr lang="ru-RU" sz="2800" b="1" dirty="0">
              <a:solidFill>
                <a:srgbClr val="076F0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180" name="Picture 4" descr="http://artpoisk.info/files/images/45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4411" y="0"/>
            <a:ext cx="9148411" cy="51435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9512" y="339502"/>
            <a:ext cx="7758919" cy="830997"/>
          </a:xfrm>
          <a:prstGeom prst="rect">
            <a:avLst/>
          </a:prstGeom>
          <a:solidFill>
            <a:srgbClr val="00B050">
              <a:alpha val="36000"/>
            </a:srgbClr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Самостоятельная работа над стихотворением А.Блока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«О как безумно за окном…»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6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0.xml><?xml version="1.0" encoding="utf-8"?>
<a:theme xmlns:a="http://schemas.openxmlformats.org/drawingml/2006/main" name="Тема10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1.xml><?xml version="1.0" encoding="utf-8"?>
<a:theme xmlns:a="http://schemas.openxmlformats.org/drawingml/2006/main" name="4_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2.xml><?xml version="1.0" encoding="utf-8"?>
<a:theme xmlns:a="http://schemas.openxmlformats.org/drawingml/2006/main" name="1_Тема16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3.xml><?xml version="1.0" encoding="utf-8"?>
<a:theme xmlns:a="http://schemas.openxmlformats.org/drawingml/2006/main" name="5_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4.xml><?xml version="1.0" encoding="utf-8"?>
<a:theme xmlns:a="http://schemas.openxmlformats.org/drawingml/2006/main" name="3_Тема10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5.xml><?xml version="1.0" encoding="utf-8"?>
<a:theme xmlns:a="http://schemas.openxmlformats.org/drawingml/2006/main" name="6_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6.xml><?xml version="1.0" encoding="utf-8"?>
<a:theme xmlns:a="http://schemas.openxmlformats.org/drawingml/2006/main" name="4_Тема10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7.xml><?xml version="1.0" encoding="utf-8"?>
<a:theme xmlns:a="http://schemas.openxmlformats.org/drawingml/2006/main" name="7_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8.xml><?xml version="1.0" encoding="utf-8"?>
<a:theme xmlns:a="http://schemas.openxmlformats.org/drawingml/2006/main" name="1_Тема15">
  <a:themeElements>
    <a:clrScheme name="Level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10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1_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2_Тема10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2_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7.xml><?xml version="1.0" encoding="utf-8"?>
<a:theme xmlns:a="http://schemas.openxmlformats.org/drawingml/2006/main" name="Тема15">
  <a:themeElements>
    <a:clrScheme name="Level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Тема4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9.xml><?xml version="1.0" encoding="utf-8"?>
<a:theme xmlns:a="http://schemas.openxmlformats.org/drawingml/2006/main" name="3_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Тема16</Template>
  <TotalTime>158</TotalTime>
  <Words>451</Words>
  <Application>Microsoft Office PowerPoint</Application>
  <PresentationFormat>Экран (16:9)</PresentationFormat>
  <Paragraphs>102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19</vt:i4>
      </vt:variant>
      <vt:variant>
        <vt:lpstr>Заголовки слайдов</vt:lpstr>
      </vt:variant>
      <vt:variant>
        <vt:i4>11</vt:i4>
      </vt:variant>
    </vt:vector>
  </HeadingPairs>
  <TitlesOfParts>
    <vt:vector size="30" baseType="lpstr">
      <vt:lpstr>Тема16</vt:lpstr>
      <vt:lpstr>Белый текст и шрифт Courier для слайдов с кодом</vt:lpstr>
      <vt:lpstr>1_Тема10</vt:lpstr>
      <vt:lpstr>1_Белый текст и шрифт Courier для слайдов с кодом</vt:lpstr>
      <vt:lpstr>2_Тема10</vt:lpstr>
      <vt:lpstr>2_Белый текст и шрифт Courier для слайдов с кодом</vt:lpstr>
      <vt:lpstr>Тема15</vt:lpstr>
      <vt:lpstr>Тема4</vt:lpstr>
      <vt:lpstr>3_Белый текст и шрифт Courier для слайдов с кодом</vt:lpstr>
      <vt:lpstr>Тема10</vt:lpstr>
      <vt:lpstr>4_Белый текст и шрифт Courier для слайдов с кодом</vt:lpstr>
      <vt:lpstr>1_Тема16</vt:lpstr>
      <vt:lpstr>5_Белый текст и шрифт Courier для слайдов с кодом</vt:lpstr>
      <vt:lpstr>3_Тема10</vt:lpstr>
      <vt:lpstr>6_Белый текст и шрифт Courier для слайдов с кодом</vt:lpstr>
      <vt:lpstr>4_Тема10</vt:lpstr>
      <vt:lpstr>7_Белый текст и шрифт Courier для слайдов с кодом</vt:lpstr>
      <vt:lpstr>1_Тема15</vt:lpstr>
      <vt:lpstr>Тема1</vt:lpstr>
      <vt:lpstr>Поэты XX века о Родной природе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Поэты XX века о Родной природе</dc:title>
  <dc:creator>Наталья</dc:creator>
  <cp:lastModifiedBy>Пользователь</cp:lastModifiedBy>
  <cp:revision>16</cp:revision>
  <dcterms:created xsi:type="dcterms:W3CDTF">2016-03-28T13:08:36Z</dcterms:created>
  <dcterms:modified xsi:type="dcterms:W3CDTF">2020-03-25T17:51:49Z</dcterms:modified>
</cp:coreProperties>
</file>