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322" r:id="rId3"/>
    <p:sldId id="387" r:id="rId4"/>
    <p:sldId id="370" r:id="rId5"/>
    <p:sldId id="388" r:id="rId6"/>
    <p:sldId id="389" r:id="rId7"/>
    <p:sldId id="390" r:id="rId8"/>
    <p:sldId id="391" r:id="rId9"/>
    <p:sldId id="392" r:id="rId10"/>
    <p:sldId id="300" r:id="rId11"/>
    <p:sldId id="266" r:id="rId12"/>
  </p:sldIdLst>
  <p:sldSz cx="12190413" cy="6859588"/>
  <p:notesSz cx="6858000" cy="9144000"/>
  <p:defaultTextStyle>
    <a:defPPr>
      <a:defRPr lang="ru-RU"/>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0E44"/>
    <a:srgbClr val="FF99CC"/>
    <a:srgbClr val="FFCCFF"/>
    <a:srgbClr val="FF7C80"/>
    <a:srgbClr val="C2F4C4"/>
    <a:srgbClr val="6ADF41"/>
    <a:srgbClr val="CCFF33"/>
    <a:srgbClr val="FFFF99"/>
    <a:srgbClr val="A0EEA4"/>
    <a:srgbClr val="2053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8" y="-96"/>
      </p:cViewPr>
      <p:guideLst>
        <p:guide orient="horz" pos="2161"/>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838389-EB15-40AB-8074-DD9B019CD11F}" type="datetimeFigureOut">
              <a:rPr lang="ru-RU" smtClean="0"/>
              <a:pPr/>
              <a:t>06.04.2020</a:t>
            </a:fld>
            <a:endParaRPr lang="ru-RU"/>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3DB3DC-BA44-4CFD-90AC-8EF36F6012DC}" type="slidenum">
              <a:rPr lang="ru-RU" smtClean="0"/>
              <a:pPr/>
              <a:t>‹#›</a:t>
            </a:fld>
            <a:endParaRPr lang="ru-RU"/>
          </a:p>
        </p:txBody>
      </p:sp>
    </p:spTree>
    <p:extLst>
      <p:ext uri="{BB962C8B-B14F-4D97-AF65-F5344CB8AC3E}">
        <p14:creationId xmlns:p14="http://schemas.microsoft.com/office/powerpoint/2010/main" xmlns="" val="33836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1" y="2130919"/>
            <a:ext cx="10361851" cy="147036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8049" y="274702"/>
            <a:ext cx="2742843" cy="585288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521" y="274702"/>
            <a:ext cx="8025355" cy="585288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7921"/>
            <a:ext cx="10361851" cy="1362390"/>
          </a:xfrm>
        </p:spPr>
        <p:txBody>
          <a:bodyPr anchor="t"/>
          <a:lstStyle>
            <a:lvl1pPr algn="l">
              <a:defRPr sz="4800" b="1" cap="all"/>
            </a:lvl1pPr>
          </a:lstStyle>
          <a:p>
            <a:r>
              <a:rPr lang="ru-RU" smtClean="0"/>
              <a:t>Образец заголовка</a:t>
            </a:r>
            <a:endParaRPr lang="ru-RU"/>
          </a:p>
        </p:txBody>
      </p:sp>
      <p:sp>
        <p:nvSpPr>
          <p:cNvPr id="3" name="Текст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521"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6793" y="1600571"/>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ru-RU" smtClean="0"/>
              <a:t>Образец текста</a:t>
            </a:r>
          </a:p>
        </p:txBody>
      </p:sp>
      <p:sp>
        <p:nvSpPr>
          <p:cNvPr id="4" name="Содержимое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ru-RU" smtClean="0"/>
              <a:t>Образец текста</a:t>
            </a:r>
          </a:p>
        </p:txBody>
      </p:sp>
      <p:sp>
        <p:nvSpPr>
          <p:cNvPr id="6" name="Содержимое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3113"/>
            <a:ext cx="4010562" cy="1162319"/>
          </a:xfrm>
        </p:spPr>
        <p:txBody>
          <a:bodyPr anchor="b"/>
          <a:lstStyle>
            <a:lvl1pPr algn="l">
              <a:defRPr sz="2400" b="1"/>
            </a:lvl1pPr>
          </a:lstStyle>
          <a:p>
            <a:r>
              <a:rPr lang="ru-RU" smtClean="0"/>
              <a:t>Образец заголовка</a:t>
            </a:r>
            <a:endParaRPr lang="ru-RU"/>
          </a:p>
        </p:txBody>
      </p:sp>
      <p:sp>
        <p:nvSpPr>
          <p:cNvPr id="3" name="Содержимое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1712"/>
            <a:ext cx="7314248" cy="566869"/>
          </a:xfrm>
        </p:spPr>
        <p:txBody>
          <a:bodyPr anchor="b"/>
          <a:lstStyle>
            <a:lvl1pPr algn="l">
              <a:defRPr sz="2400" b="1"/>
            </a:lvl1pPr>
          </a:lstStyle>
          <a:p>
            <a:r>
              <a:rPr lang="ru-RU" smtClean="0"/>
              <a:t>Образец заголовка</a:t>
            </a:r>
            <a:endParaRPr lang="ru-RU"/>
          </a:p>
        </p:txBody>
      </p:sp>
      <p:sp>
        <p:nvSpPr>
          <p:cNvPr id="3" name="Рисунок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ru-RU"/>
          </a:p>
        </p:txBody>
      </p:sp>
      <p:sp>
        <p:nvSpPr>
          <p:cNvPr id="4" name="Текст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fld id="{6309CBD8-F81A-4973-A9BE-8E127D2B7623}"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16D1DC0-608A-4A71-A519-D7C7F577F751}"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eave">
          <a:fgClr>
            <a:schemeClr val="accent6">
              <a:lumMod val="5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6309CBD8-F81A-4973-A9BE-8E127D2B7623}" type="datetimeFigureOut">
              <a:rPr lang="ru-RU" smtClean="0"/>
              <a:pPr/>
              <a:t>06.04.2020</a:t>
            </a:fld>
            <a:endParaRPr lang="ru-RU"/>
          </a:p>
        </p:txBody>
      </p:sp>
      <p:sp>
        <p:nvSpPr>
          <p:cNvPr id="5" name="Нижний колонтитул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116D1DC0-608A-4A71-A519-D7C7F577F751}" type="slidenum">
              <a:rPr lang="ru-RU" smtClean="0"/>
              <a:pPr/>
              <a:t>‹#›</a:t>
            </a:fld>
            <a:endParaRPr lang="ru-RU"/>
          </a:p>
        </p:txBody>
      </p:sp>
      <p:sp>
        <p:nvSpPr>
          <p:cNvPr id="7" name="Рамка 6"/>
          <p:cNvSpPr/>
          <p:nvPr userDrawn="1"/>
        </p:nvSpPr>
        <p:spPr>
          <a:xfrm>
            <a:off x="1" y="0"/>
            <a:ext cx="12190413" cy="6854123"/>
          </a:xfrm>
          <a:prstGeom prst="frame">
            <a:avLst>
              <a:gd name="adj1" fmla="val 2156"/>
            </a:avLst>
          </a:prstGeom>
          <a:solidFill>
            <a:schemeClr val="accent6">
              <a:lumMod val="50000"/>
            </a:schemeClr>
          </a:solidFill>
          <a:ln>
            <a:solidFill>
              <a:schemeClr val="tx1">
                <a:lumMod val="65000"/>
                <a:lumOff val="35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lIns="129575" tIns="64788" rIns="129575" bIns="64788" rtlCol="0" anchor="ctr"/>
          <a:lstStyle>
            <a:defPPr>
              <a:defRPr lang="ru-RU"/>
            </a:defPPr>
            <a:lvl1pPr marL="0" algn="l" defTabSz="1088502" rtl="0" eaLnBrk="1" latinLnBrk="0" hangingPunct="1">
              <a:defRPr sz="2100" kern="1200">
                <a:solidFill>
                  <a:schemeClr val="lt1"/>
                </a:solidFill>
                <a:latin typeface="+mn-lt"/>
                <a:ea typeface="+mn-ea"/>
                <a:cs typeface="+mn-cs"/>
              </a:defRPr>
            </a:lvl1pPr>
            <a:lvl2pPr marL="544251" algn="l" defTabSz="1088502" rtl="0" eaLnBrk="1" latinLnBrk="0" hangingPunct="1">
              <a:defRPr sz="2100" kern="1200">
                <a:solidFill>
                  <a:schemeClr val="lt1"/>
                </a:solidFill>
                <a:latin typeface="+mn-lt"/>
                <a:ea typeface="+mn-ea"/>
                <a:cs typeface="+mn-cs"/>
              </a:defRPr>
            </a:lvl2pPr>
            <a:lvl3pPr marL="1088502" algn="l" defTabSz="1088502" rtl="0" eaLnBrk="1" latinLnBrk="0" hangingPunct="1">
              <a:defRPr sz="2100" kern="1200">
                <a:solidFill>
                  <a:schemeClr val="lt1"/>
                </a:solidFill>
                <a:latin typeface="+mn-lt"/>
                <a:ea typeface="+mn-ea"/>
                <a:cs typeface="+mn-cs"/>
              </a:defRPr>
            </a:lvl3pPr>
            <a:lvl4pPr marL="1632753" algn="l" defTabSz="1088502" rtl="0" eaLnBrk="1" latinLnBrk="0" hangingPunct="1">
              <a:defRPr sz="2100" kern="1200">
                <a:solidFill>
                  <a:schemeClr val="lt1"/>
                </a:solidFill>
                <a:latin typeface="+mn-lt"/>
                <a:ea typeface="+mn-ea"/>
                <a:cs typeface="+mn-cs"/>
              </a:defRPr>
            </a:lvl4pPr>
            <a:lvl5pPr marL="2177004" algn="l" defTabSz="1088502" rtl="0" eaLnBrk="1" latinLnBrk="0" hangingPunct="1">
              <a:defRPr sz="2100" kern="1200">
                <a:solidFill>
                  <a:schemeClr val="lt1"/>
                </a:solidFill>
                <a:latin typeface="+mn-lt"/>
                <a:ea typeface="+mn-ea"/>
                <a:cs typeface="+mn-cs"/>
              </a:defRPr>
            </a:lvl5pPr>
            <a:lvl6pPr marL="2721254" algn="l" defTabSz="1088502" rtl="0" eaLnBrk="1" latinLnBrk="0" hangingPunct="1">
              <a:defRPr sz="2100" kern="1200">
                <a:solidFill>
                  <a:schemeClr val="lt1"/>
                </a:solidFill>
                <a:latin typeface="+mn-lt"/>
                <a:ea typeface="+mn-ea"/>
                <a:cs typeface="+mn-cs"/>
              </a:defRPr>
            </a:lvl6pPr>
            <a:lvl7pPr marL="3265505" algn="l" defTabSz="1088502" rtl="0" eaLnBrk="1" latinLnBrk="0" hangingPunct="1">
              <a:defRPr sz="2100" kern="1200">
                <a:solidFill>
                  <a:schemeClr val="lt1"/>
                </a:solidFill>
                <a:latin typeface="+mn-lt"/>
                <a:ea typeface="+mn-ea"/>
                <a:cs typeface="+mn-cs"/>
              </a:defRPr>
            </a:lvl7pPr>
            <a:lvl8pPr marL="3809756" algn="l" defTabSz="1088502" rtl="0" eaLnBrk="1" latinLnBrk="0" hangingPunct="1">
              <a:defRPr sz="2100" kern="1200">
                <a:solidFill>
                  <a:schemeClr val="lt1"/>
                </a:solidFill>
                <a:latin typeface="+mn-lt"/>
                <a:ea typeface="+mn-ea"/>
                <a:cs typeface="+mn-cs"/>
              </a:defRPr>
            </a:lvl8pPr>
            <a:lvl9pPr marL="4354007" algn="l" defTabSz="1088502" rtl="0" eaLnBrk="1" latinLnBrk="0" hangingPunct="1">
              <a:defRPr sz="2100" kern="1200">
                <a:solidFill>
                  <a:schemeClr val="lt1"/>
                </a:solidFill>
                <a:latin typeface="+mn-lt"/>
                <a:ea typeface="+mn-ea"/>
                <a:cs typeface="+mn-cs"/>
              </a:defRPr>
            </a:lvl9pPr>
          </a:lstStyle>
          <a:p>
            <a:pPr algn="ctr"/>
            <a:endParaRPr lang="ru-RU" sz="19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ru-RU"/>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50590" y="45418"/>
            <a:ext cx="10937915" cy="1470365"/>
          </a:xfrm>
        </p:spPr>
        <p:txBody>
          <a:bodyPr>
            <a:normAutofit/>
          </a:bodyPr>
          <a:lstStyle/>
          <a:p>
            <a:r>
              <a:rPr lang="ru-RU" sz="3200" dirty="0" smtClean="0">
                <a:latin typeface="Comic Sans MS" pitchFamily="66" charset="0"/>
              </a:rPr>
              <a:t>Презентация к уроку окружающего мира,</a:t>
            </a:r>
            <a:br>
              <a:rPr lang="ru-RU" sz="3200" dirty="0" smtClean="0">
                <a:latin typeface="Comic Sans MS" pitchFamily="66" charset="0"/>
              </a:rPr>
            </a:br>
            <a:r>
              <a:rPr lang="ru-RU" sz="3200" dirty="0" smtClean="0">
                <a:latin typeface="Comic Sans MS" pitchFamily="66" charset="0"/>
              </a:rPr>
              <a:t> 1 класс УМК «Школа России»</a:t>
            </a:r>
            <a:endParaRPr lang="ru-RU" sz="3200" dirty="0">
              <a:latin typeface="Comic Sans MS" pitchFamily="66" charset="0"/>
            </a:endParaRPr>
          </a:p>
        </p:txBody>
      </p:sp>
      <p:sp>
        <p:nvSpPr>
          <p:cNvPr id="3" name="Подзаголовок 2"/>
          <p:cNvSpPr>
            <a:spLocks noGrp="1"/>
          </p:cNvSpPr>
          <p:nvPr>
            <p:ph type="subTitle" idx="1"/>
          </p:nvPr>
        </p:nvSpPr>
        <p:spPr>
          <a:xfrm>
            <a:off x="1846734" y="4845140"/>
            <a:ext cx="8533289" cy="1753006"/>
          </a:xfrm>
        </p:spPr>
        <p:txBody>
          <a:bodyPr>
            <a:noAutofit/>
          </a:bodyPr>
          <a:lstStyle/>
          <a:p>
            <a:endParaRPr lang="ru-RU" sz="2400" dirty="0">
              <a:solidFill>
                <a:schemeClr val="tx1"/>
              </a:solidFill>
              <a:latin typeface="Comic Sans MS" pitchFamily="66" charset="0"/>
            </a:endParaRPr>
          </a:p>
        </p:txBody>
      </p:sp>
      <p:sp>
        <p:nvSpPr>
          <p:cNvPr id="4" name="Стрелка вправо 3">
            <a:hlinkClick r:id="" action="ppaction://hlinkshowjump?jump=nextslide"/>
          </p:cNvPr>
          <p:cNvSpPr/>
          <p:nvPr/>
        </p:nvSpPr>
        <p:spPr>
          <a:xfrm>
            <a:off x="11063758" y="6022082"/>
            <a:ext cx="864096" cy="576064"/>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666050" y="1197546"/>
            <a:ext cx="8784976" cy="144655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6">
                    <a:lumMod val="50000"/>
                  </a:schemeClr>
                </a:solidFill>
                <a:effectLst>
                  <a:outerShdw blurRad="76200" dist="50800" dir="5400000" algn="tl" rotWithShape="0">
                    <a:srgbClr val="000000">
                      <a:alpha val="65000"/>
                    </a:srgbClr>
                  </a:outerShdw>
                </a:effectLst>
                <a:latin typeface="Comic Sans MS" pitchFamily="66" charset="0"/>
              </a:rPr>
              <a:t>« Зачем нам телефон и телевизор?»</a:t>
            </a:r>
            <a:endParaRPr lang="ru-RU" sz="4400" b="1" spc="50" dirty="0">
              <a:ln w="11430"/>
              <a:solidFill>
                <a:schemeClr val="accent6">
                  <a:lumMod val="50000"/>
                </a:schemeClr>
              </a:solidFill>
              <a:effectLst>
                <a:outerShdw blurRad="76200" dist="50800" dir="5400000" algn="tl" rotWithShape="0">
                  <a:srgbClr val="000000">
                    <a:alpha val="65000"/>
                  </a:srgbClr>
                </a:outerShdw>
              </a:effectLst>
              <a:latin typeface="Comic Sans MS" pitchFamily="66" charset="0"/>
            </a:endParaRPr>
          </a:p>
        </p:txBody>
      </p:sp>
      <p:pic>
        <p:nvPicPr>
          <p:cNvPr id="7"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460375" y="2674075"/>
            <a:ext cx="2664296" cy="3545764"/>
          </a:xfrm>
          <a:prstGeom prst="rect">
            <a:avLst/>
          </a:prstGeom>
          <a:noFill/>
          <a:ln>
            <a:noFill/>
          </a:ln>
        </p:spPr>
      </p:pic>
      <p:pic>
        <p:nvPicPr>
          <p:cNvPr id="8"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366946" y="2332227"/>
            <a:ext cx="2685812" cy="3621363"/>
          </a:xfrm>
          <a:prstGeom prst="rect">
            <a:avLst/>
          </a:prstGeom>
          <a:noFill/>
          <a:ln>
            <a:noFill/>
          </a:ln>
        </p:spPr>
      </p:pic>
      <p:sp>
        <p:nvSpPr>
          <p:cNvPr id="19" name="AutoShape 2" descr="E:\Documents and Settings\Admin\%D0%A0%D0%B0%D0%B1%D0%BE%D1%87%D0%B8%D0%B9 %D1%81%D1%82%D0%BE%D0%BB\luxfon.com-38166 (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4" descr="E:\Documents and Settings\Admin\%D0%A0%D0%B0%D0%B1%D0%BE%D1%87%D0%B8%D0%B9 %D1%81%D1%82%D0%BE%D0%BB\luxfon.com-38166 (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Управляющая кнопка: документ 4">
            <a:hlinkClick r:id="" action="ppaction://noaction" highlightClick="1"/>
          </p:cNvPr>
          <p:cNvSpPr/>
          <p:nvPr/>
        </p:nvSpPr>
        <p:spPr>
          <a:xfrm>
            <a:off x="262558" y="5878066"/>
            <a:ext cx="576064" cy="720080"/>
          </a:xfrm>
          <a:prstGeom prst="actionButtonDocument">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3934966" y="2402796"/>
            <a:ext cx="4608441" cy="2386606"/>
            <a:chOff x="3934966" y="2402796"/>
            <a:chExt cx="4608441" cy="2386606"/>
          </a:xfrm>
        </p:grpSpPr>
        <p:pic>
          <p:nvPicPr>
            <p:cNvPr id="3074" name="Picture 2" descr="http://th11.st.depositphotos.com/2485347/2756/v/170/depositphotos_27560111-Vector-old-rotary-phon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934966" y="3181015"/>
              <a:ext cx="2123572" cy="1608387"/>
            </a:xfrm>
            <a:prstGeom prst="rect">
              <a:avLst/>
            </a:prstGeom>
            <a:noFill/>
            <a:extLst>
              <a:ext uri="{909E8E84-426E-40DD-AFC4-6F175D3DCCD1}">
                <a14:hiddenFill xmlns:a14="http://schemas.microsoft.com/office/drawing/2010/main" xmlns="">
                  <a:solidFill>
                    <a:srgbClr val="FFFFFF"/>
                  </a:solidFill>
                </a14:hiddenFill>
              </a:ext>
            </a:extLst>
          </p:spPr>
        </p:pic>
        <p:pic>
          <p:nvPicPr>
            <p:cNvPr id="3082" name="Picture 10" descr="http://sr.photos2.fotosearch.com/bthumb/CSP/CSP576/k576450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311230" y="2402796"/>
              <a:ext cx="2232177" cy="2386606"/>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0.liveinternet.ru/images/attach/c/11/115/600/115600048_102.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flipH="1">
            <a:off x="6671270" y="2702730"/>
            <a:ext cx="5259602" cy="413093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нутый угол 2"/>
          <p:cNvSpPr/>
          <p:nvPr/>
        </p:nvSpPr>
        <p:spPr>
          <a:xfrm>
            <a:off x="288215" y="261442"/>
            <a:ext cx="6527071" cy="6408712"/>
          </a:xfrm>
          <a:prstGeom prst="foldedCorner">
            <a:avLst/>
          </a:prstGeom>
          <a:solidFill>
            <a:schemeClr val="bg1"/>
          </a:solidFill>
          <a:ln>
            <a:solidFill>
              <a:schemeClr val="accent6">
                <a:lumMod val="50000"/>
              </a:schemeClr>
            </a:solidFill>
          </a:ln>
          <a:effectLst>
            <a:glow rad="139700">
              <a:schemeClr val="accent6">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smtClean="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endParaRPr lang="ru-RU" sz="2800" b="1" dirty="0" smtClean="0">
              <a:solidFill>
                <a:srgbClr val="C00000"/>
              </a:solidFill>
              <a:latin typeface="Comic Sans MS" pitchFamily="66" charset="0"/>
            </a:endParaRPr>
          </a:p>
          <a:p>
            <a:pPr algn="ctr"/>
            <a:endParaRPr lang="ru-RU" sz="2800" b="1" dirty="0">
              <a:solidFill>
                <a:srgbClr val="C00000"/>
              </a:solidFill>
              <a:latin typeface="Comic Sans MS" pitchFamily="66" charset="0"/>
            </a:endParaRPr>
          </a:p>
          <a:p>
            <a:pPr algn="ctr"/>
            <a:r>
              <a:rPr lang="ru-RU" sz="2800" b="1" dirty="0" smtClean="0">
                <a:solidFill>
                  <a:srgbClr val="C00000"/>
                </a:solidFill>
                <a:latin typeface="Comic Sans MS" pitchFamily="66" charset="0"/>
              </a:rPr>
              <a:t>Ребята!</a:t>
            </a:r>
          </a:p>
          <a:p>
            <a:pPr algn="ctr"/>
            <a:r>
              <a:rPr lang="ru-RU" sz="2800" b="1" dirty="0" smtClean="0">
                <a:solidFill>
                  <a:schemeClr val="tx1"/>
                </a:solidFill>
                <a:latin typeface="Comic Sans MS" pitchFamily="66" charset="0"/>
              </a:rPr>
              <a:t>У </a:t>
            </a:r>
            <a:r>
              <a:rPr lang="ru-RU" sz="2800" b="1" dirty="0">
                <a:solidFill>
                  <a:schemeClr val="tx1"/>
                </a:solidFill>
                <a:latin typeface="Comic Sans MS" pitchFamily="66" charset="0"/>
              </a:rPr>
              <a:t>многих из вас сейчас молочные зубы меняются на постоянные. Может быть, не стоит ухаживать за молочными зубами, раз они все равно выпадут? Так рассуждать нельзя. Если молочный зуб заболел, то он заражает </a:t>
            </a:r>
            <a:r>
              <a:rPr lang="ru-RU" sz="2800" b="1" dirty="0" smtClean="0">
                <a:solidFill>
                  <a:schemeClr val="tx1"/>
                </a:solidFill>
                <a:latin typeface="Comic Sans MS" pitchFamily="66" charset="0"/>
              </a:rPr>
              <a:t>находящийся под </a:t>
            </a:r>
            <a:r>
              <a:rPr lang="ru-RU" sz="2800" b="1" dirty="0">
                <a:solidFill>
                  <a:schemeClr val="tx1"/>
                </a:solidFill>
                <a:latin typeface="Comic Sans MS" pitchFamily="66" charset="0"/>
              </a:rPr>
              <a:t>ним, </a:t>
            </a:r>
            <a:r>
              <a:rPr lang="ru-RU" sz="2800" b="1" dirty="0" smtClean="0">
                <a:solidFill>
                  <a:schemeClr val="tx1"/>
                </a:solidFill>
                <a:latin typeface="Comic Sans MS" pitchFamily="66" charset="0"/>
              </a:rPr>
              <a:t>ещё </a:t>
            </a:r>
            <a:r>
              <a:rPr lang="ru-RU" sz="2800" b="1" dirty="0">
                <a:solidFill>
                  <a:schemeClr val="tx1"/>
                </a:solidFill>
                <a:latin typeface="Comic Sans MS" pitchFamily="66" charset="0"/>
              </a:rPr>
              <a:t>не вышедший наружу, постоянный зубик. Получается: не ухаживая за молочными зубами, мы портим </a:t>
            </a:r>
            <a:r>
              <a:rPr lang="ru-RU" sz="2800" b="1" dirty="0" smtClean="0">
                <a:solidFill>
                  <a:schemeClr val="tx1"/>
                </a:solidFill>
                <a:latin typeface="Comic Sans MS" pitchFamily="66" charset="0"/>
              </a:rPr>
              <a:t>ещё </a:t>
            </a:r>
            <a:r>
              <a:rPr lang="ru-RU" sz="2800" b="1" dirty="0">
                <a:solidFill>
                  <a:schemeClr val="tx1"/>
                </a:solidFill>
                <a:latin typeface="Comic Sans MS" pitchFamily="66" charset="0"/>
              </a:rPr>
              <a:t>не появившиеся зубы, с которыми нам жить </a:t>
            </a:r>
            <a:r>
              <a:rPr lang="ru-RU" sz="2800" b="1" dirty="0" smtClean="0">
                <a:solidFill>
                  <a:schemeClr val="tx1"/>
                </a:solidFill>
                <a:latin typeface="Comic Sans MS" pitchFamily="66" charset="0"/>
              </a:rPr>
              <a:t>все</a:t>
            </a:r>
          </a:p>
          <a:p>
            <a:pPr algn="ctr"/>
            <a:r>
              <a:rPr lang="ru-RU" sz="2800" b="1" dirty="0" smtClean="0">
                <a:solidFill>
                  <a:schemeClr val="tx1"/>
                </a:solidFill>
                <a:latin typeface="Comic Sans MS" pitchFamily="66" charset="0"/>
              </a:rPr>
              <a:t> </a:t>
            </a:r>
            <a:r>
              <a:rPr lang="ru-RU" sz="2800" b="1" dirty="0">
                <a:solidFill>
                  <a:schemeClr val="tx1"/>
                </a:solidFill>
                <a:latin typeface="Comic Sans MS" pitchFamily="66" charset="0"/>
              </a:rPr>
              <a:t>оставшееся время.</a:t>
            </a: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endParaRPr lang="ru-RU" sz="2800" b="1" dirty="0" smtClean="0">
              <a:solidFill>
                <a:schemeClr val="tx1"/>
              </a:solidFill>
              <a:latin typeface="Comic Sans MS" pitchFamily="66" charset="0"/>
            </a:endParaRPr>
          </a:p>
          <a:p>
            <a:pPr algn="ctr"/>
            <a:endParaRPr lang="ru-RU" sz="2800" b="1" dirty="0">
              <a:solidFill>
                <a:schemeClr val="tx1"/>
              </a:solidFill>
              <a:latin typeface="Comic Sans MS" pitchFamily="66" charset="0"/>
            </a:endParaRPr>
          </a:p>
          <a:p>
            <a:pPr algn="ctr"/>
            <a:r>
              <a:rPr lang="ru-RU" sz="2800" b="1" dirty="0" smtClean="0">
                <a:solidFill>
                  <a:schemeClr val="tx1"/>
                </a:solidFill>
                <a:latin typeface="Comic Sans MS" pitchFamily="66" charset="0"/>
              </a:rPr>
              <a:t> </a:t>
            </a:r>
            <a:endParaRPr lang="ru-RU" sz="2800" b="1" dirty="0">
              <a:solidFill>
                <a:schemeClr val="tx1"/>
              </a:solidFill>
              <a:latin typeface="Comic Sans MS" pitchFamily="66" charset="0"/>
            </a:endParaRPr>
          </a:p>
        </p:txBody>
      </p:sp>
      <p:sp>
        <p:nvSpPr>
          <p:cNvPr id="7" name="Стрелка вправо 6">
            <a:hlinkClick r:id="" action="ppaction://hlinkshowjump?jump=nextslide"/>
          </p:cNvPr>
          <p:cNvSpPr/>
          <p:nvPr/>
        </p:nvSpPr>
        <p:spPr>
          <a:xfrm>
            <a:off x="11070598"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7454385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wipe(left)">
                                      <p:cBhvr>
                                        <p:cTn id="7" dur="500"/>
                                        <p:tgtEl>
                                          <p:spTgt spid="3">
                                            <p:txEl>
                                              <p:pRg st="11" end="1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wipe(left)">
                                      <p:cBhvr>
                                        <p:cTn id="10" dur="500"/>
                                        <p:tgtEl>
                                          <p:spTgt spid="3">
                                            <p:txEl>
                                              <p:pRg st="12" end="12"/>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0.liveinternet.ru/images/attach/c/11/115/600/115600048_102.pn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flipH="1">
            <a:off x="5547945" y="1820461"/>
            <a:ext cx="6382928" cy="501320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Загнутый угол 2"/>
          <p:cNvSpPr/>
          <p:nvPr/>
        </p:nvSpPr>
        <p:spPr>
          <a:xfrm>
            <a:off x="795417" y="1104918"/>
            <a:ext cx="4752528" cy="3116964"/>
          </a:xfrm>
          <a:prstGeom prst="foldedCorner">
            <a:avLst/>
          </a:prstGeom>
          <a:solidFill>
            <a:schemeClr val="bg1"/>
          </a:solidFill>
          <a:ln>
            <a:solidFill>
              <a:schemeClr val="accent6">
                <a:lumMod val="50000"/>
              </a:schemeClr>
            </a:solidFill>
          </a:ln>
          <a:effectLst>
            <a:glow rad="139700">
              <a:schemeClr val="accent6">
                <a:lumMod val="5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2">
                  <a:lumMod val="50000"/>
                </a:schemeClr>
              </a:solidFill>
            </a:endParaRPr>
          </a:p>
        </p:txBody>
      </p:sp>
      <p:sp>
        <p:nvSpPr>
          <p:cNvPr id="4" name="TextBox 3"/>
          <p:cNvSpPr txBox="1"/>
          <p:nvPr/>
        </p:nvSpPr>
        <p:spPr>
          <a:xfrm>
            <a:off x="928202" y="1917626"/>
            <a:ext cx="4846198" cy="144655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smtClean="0">
                <a:ln w="11430"/>
                <a:solidFill>
                  <a:schemeClr val="accent6">
                    <a:lumMod val="50000"/>
                  </a:schemeClr>
                </a:solidFill>
                <a:effectLst>
                  <a:outerShdw blurRad="76200" dist="50800" dir="5400000" algn="tl" rotWithShape="0">
                    <a:srgbClr val="000000">
                      <a:alpha val="65000"/>
                    </a:srgbClr>
                  </a:outerShdw>
                </a:effectLst>
                <a:latin typeface="Comic Sans MS" pitchFamily="66" charset="0"/>
              </a:rPr>
              <a:t>Спасибо, дети, </a:t>
            </a:r>
          </a:p>
          <a:p>
            <a:pPr algn="ctr"/>
            <a:r>
              <a:rPr lang="ru-RU" sz="4400" b="1" spc="50" dirty="0" smtClean="0">
                <a:ln w="11430"/>
                <a:solidFill>
                  <a:schemeClr val="accent6">
                    <a:lumMod val="50000"/>
                  </a:schemeClr>
                </a:solidFill>
                <a:effectLst>
                  <a:outerShdw blurRad="76200" dist="50800" dir="5400000" algn="tl" rotWithShape="0">
                    <a:srgbClr val="000000">
                      <a:alpha val="65000"/>
                    </a:srgbClr>
                  </a:outerShdw>
                </a:effectLst>
                <a:latin typeface="Comic Sans MS" pitchFamily="66" charset="0"/>
              </a:rPr>
              <a:t>за урок!</a:t>
            </a:r>
            <a:endParaRPr lang="ru-RU" sz="4400" b="1" spc="50" dirty="0">
              <a:ln w="11430"/>
              <a:solidFill>
                <a:schemeClr val="accent6">
                  <a:lumMod val="50000"/>
                </a:schemeClr>
              </a:solidFill>
              <a:effectLst>
                <a:outerShdw blurRad="76200" dist="50800" dir="5400000" algn="tl" rotWithShape="0">
                  <a:srgbClr val="000000">
                    <a:alpha val="65000"/>
                  </a:srgbClr>
                </a:outerShdw>
              </a:effectLst>
              <a:latin typeface="Comic Sans MS" pitchFamily="66" charset="0"/>
            </a:endParaRPr>
          </a:p>
        </p:txBody>
      </p:sp>
      <p:sp>
        <p:nvSpPr>
          <p:cNvPr id="6" name="Умножение 5">
            <a:hlinkClick r:id="" action="ppaction://hlinkshowjump?jump=endshow"/>
          </p:cNvPr>
          <p:cNvSpPr/>
          <p:nvPr/>
        </p:nvSpPr>
        <p:spPr>
          <a:xfrm>
            <a:off x="11279782" y="189434"/>
            <a:ext cx="720080" cy="698370"/>
          </a:xfrm>
          <a:prstGeom prst="mathMultiply">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0733377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1342672" y="261445"/>
            <a:ext cx="8442535" cy="1944214"/>
            <a:chOff x="2999311" y="2670310"/>
            <a:chExt cx="5933043" cy="1596487"/>
          </a:xfrm>
        </p:grpSpPr>
        <p:sp>
          <p:nvSpPr>
            <p:cNvPr id="14" name="Выноска-облако 13"/>
            <p:cNvSpPr/>
            <p:nvPr/>
          </p:nvSpPr>
          <p:spPr>
            <a:xfrm>
              <a:off x="2999311" y="2670310"/>
              <a:ext cx="5933043" cy="1596487"/>
            </a:xfrm>
            <a:prstGeom prst="cloudCallout">
              <a:avLst>
                <a:gd name="adj1" fmla="val -54461"/>
                <a:gd name="adj2" fmla="val 196232"/>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46592"/>
              <a:ext cx="5293185" cy="1137286"/>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Ребята! Отгадайте загадки:</a:t>
              </a:r>
            </a:p>
            <a:p>
              <a:pPr algn="ctr" fontAlgn="auto">
                <a:spcBef>
                  <a:spcPts val="0"/>
                </a:spcBef>
                <a:spcAft>
                  <a:spcPts val="0"/>
                </a:spcAft>
                <a:defRPr/>
              </a:pPr>
              <a:r>
                <a:rPr lang="ru-RU" sz="2800" b="1" dirty="0" smtClean="0">
                  <a:latin typeface="Comic Sans MS" pitchFamily="66" charset="0"/>
                </a:rPr>
                <a:t>Вот </a:t>
              </a:r>
              <a:r>
                <a:rPr lang="ru-RU" sz="2800" b="1" dirty="0">
                  <a:latin typeface="Comic Sans MS" pitchFamily="66" charset="0"/>
                </a:rPr>
                <a:t>так дом – одно окно,</a:t>
              </a:r>
              <a:br>
                <a:rPr lang="ru-RU" sz="2800" b="1" dirty="0">
                  <a:latin typeface="Comic Sans MS" pitchFamily="66" charset="0"/>
                </a:rPr>
              </a:br>
              <a:r>
                <a:rPr lang="ru-RU" sz="2800" b="1" dirty="0">
                  <a:latin typeface="Comic Sans MS" pitchFamily="66" charset="0"/>
                </a:rPr>
                <a:t>Каждый день в окне – кино!</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1030" name="Picture 6" descr="http://itc.ua/wp-content/uploads/04-Generic-LCD-TV.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26854" y="2318557"/>
            <a:ext cx="5760640" cy="42540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567043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53" presetClass="entr" presetSubtype="16" fill="hold" nodeType="afterEffect">
                                  <p:stCondLst>
                                    <p:cond delay="5000"/>
                                  </p:stCondLst>
                                  <p:childTnLst>
                                    <p:set>
                                      <p:cBhvr>
                                        <p:cTn id="10" dur="1" fill="hold">
                                          <p:stCondLst>
                                            <p:cond delay="0"/>
                                          </p:stCondLst>
                                        </p:cTn>
                                        <p:tgtEl>
                                          <p:spTgt spid="1030"/>
                                        </p:tgtEl>
                                        <p:attrNameLst>
                                          <p:attrName>style.visibility</p:attrName>
                                        </p:attrNameLst>
                                      </p:cBhvr>
                                      <p:to>
                                        <p:strVal val="visible"/>
                                      </p:to>
                                    </p:set>
                                    <p:anim calcmode="lin" valueType="num">
                                      <p:cBhvr>
                                        <p:cTn id="11" dur="500" fill="hold"/>
                                        <p:tgtEl>
                                          <p:spTgt spid="1030"/>
                                        </p:tgtEl>
                                        <p:attrNameLst>
                                          <p:attrName>ppt_w</p:attrName>
                                        </p:attrNameLst>
                                      </p:cBhvr>
                                      <p:tavLst>
                                        <p:tav tm="0">
                                          <p:val>
                                            <p:fltVal val="0"/>
                                          </p:val>
                                        </p:tav>
                                        <p:tav tm="100000">
                                          <p:val>
                                            <p:strVal val="#ppt_w"/>
                                          </p:val>
                                        </p:tav>
                                      </p:tavLst>
                                    </p:anim>
                                    <p:anim calcmode="lin" valueType="num">
                                      <p:cBhvr>
                                        <p:cTn id="12" dur="500" fill="hold"/>
                                        <p:tgtEl>
                                          <p:spTgt spid="1030"/>
                                        </p:tgtEl>
                                        <p:attrNameLst>
                                          <p:attrName>ppt_h</p:attrName>
                                        </p:attrNameLst>
                                      </p:cBhvr>
                                      <p:tavLst>
                                        <p:tav tm="0">
                                          <p:val>
                                            <p:fltVal val="0"/>
                                          </p:val>
                                        </p:tav>
                                        <p:tav tm="100000">
                                          <p:val>
                                            <p:strVal val="#ppt_h"/>
                                          </p:val>
                                        </p:tav>
                                      </p:tavLst>
                                    </p:anim>
                                    <p:animEffect transition="in" filter="fade">
                                      <p:cBhvr>
                                        <p:cTn id="13" dur="500"/>
                                        <p:tgtEl>
                                          <p:spTgt spid="1030"/>
                                        </p:tgtEl>
                                      </p:cBhvr>
                                    </p:animEffect>
                                  </p:childTnLst>
                                </p:cTn>
                              </p:par>
                            </p:childTnLst>
                          </p:cTn>
                        </p:par>
                        <p:par>
                          <p:cTn id="14" fill="hold">
                            <p:stCondLst>
                              <p:cond delay="7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1342671" y="261443"/>
            <a:ext cx="8442535" cy="2448269"/>
            <a:chOff x="2999312" y="2670309"/>
            <a:chExt cx="5933043" cy="2010391"/>
          </a:xfrm>
        </p:grpSpPr>
        <p:sp>
          <p:nvSpPr>
            <p:cNvPr id="14" name="Выноска-облако 13"/>
            <p:cNvSpPr/>
            <p:nvPr/>
          </p:nvSpPr>
          <p:spPr>
            <a:xfrm>
              <a:off x="2999312" y="2670309"/>
              <a:ext cx="5933043" cy="2010391"/>
            </a:xfrm>
            <a:prstGeom prst="cloudCallout">
              <a:avLst>
                <a:gd name="adj1" fmla="val -54461"/>
                <a:gd name="adj2" fmla="val 146106"/>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846592"/>
              <a:ext cx="5293185" cy="1491107"/>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Через поле и лесок</a:t>
              </a:r>
            </a:p>
            <a:p>
              <a:pPr algn="ctr" fontAlgn="auto">
                <a:spcBef>
                  <a:spcPts val="0"/>
                </a:spcBef>
                <a:spcAft>
                  <a:spcPts val="0"/>
                </a:spcAft>
                <a:defRPr/>
              </a:pPr>
              <a:r>
                <a:rPr lang="ru-RU" sz="2800" b="1" dirty="0" smtClean="0">
                  <a:latin typeface="Comic Sans MS" pitchFamily="66" charset="0"/>
                </a:rPr>
                <a:t>Подаёт он голосок.</a:t>
              </a:r>
            </a:p>
            <a:p>
              <a:pPr algn="ctr" fontAlgn="auto">
                <a:spcBef>
                  <a:spcPts val="0"/>
                </a:spcBef>
                <a:spcAft>
                  <a:spcPts val="0"/>
                </a:spcAft>
                <a:defRPr/>
              </a:pPr>
              <a:r>
                <a:rPr lang="ru-RU" sz="2800" b="1" dirty="0" smtClean="0">
                  <a:latin typeface="Comic Sans MS" pitchFamily="66" charset="0"/>
                </a:rPr>
                <a:t>Он бежит по проводам-</a:t>
              </a:r>
            </a:p>
            <a:p>
              <a:pPr algn="ctr" fontAlgn="auto">
                <a:spcBef>
                  <a:spcPts val="0"/>
                </a:spcBef>
                <a:spcAft>
                  <a:spcPts val="0"/>
                </a:spcAft>
                <a:defRPr/>
              </a:pPr>
              <a:r>
                <a:rPr lang="ru-RU" sz="2800" b="1" dirty="0" smtClean="0">
                  <a:latin typeface="Comic Sans MS" pitchFamily="66" charset="0"/>
                </a:rPr>
                <a:t>Скажешь здесь, а слышно там.</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2050" name="Picture 2" descr="http://lovelyroom.ru/image/data/wdzvcb1z6d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286894" y="2535532"/>
            <a:ext cx="4464496" cy="4464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794482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53" presetClass="entr" presetSubtype="16" fill="hold" nodeType="afterEffect">
                                  <p:stCondLst>
                                    <p:cond delay="500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animEffect transition="in" filter="fade">
                                      <p:cBhvr>
                                        <p:cTn id="13" dur="500"/>
                                        <p:tgtEl>
                                          <p:spTgt spid="2050"/>
                                        </p:tgtEl>
                                      </p:cBhvr>
                                    </p:animEffect>
                                  </p:childTnLst>
                                </p:cTn>
                              </p:par>
                            </p:childTnLst>
                          </p:cTn>
                        </p:par>
                        <p:par>
                          <p:cTn id="14" fill="hold">
                            <p:stCondLst>
                              <p:cond delay="75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7" y="270641"/>
            <a:ext cx="9433049" cy="1863009"/>
            <a:chOff x="2999311" y="2670310"/>
            <a:chExt cx="5933043" cy="1596487"/>
          </a:xfrm>
        </p:grpSpPr>
        <p:sp>
          <p:nvSpPr>
            <p:cNvPr id="14" name="Выноска-облако 13"/>
            <p:cNvSpPr/>
            <p:nvPr/>
          </p:nvSpPr>
          <p:spPr>
            <a:xfrm>
              <a:off x="2999311" y="2670310"/>
              <a:ext cx="5933043" cy="1596487"/>
            </a:xfrm>
            <a:prstGeom prst="cloudCallout">
              <a:avLst>
                <a:gd name="adj1" fmla="val 45850"/>
                <a:gd name="adj2" fmla="val 166887"/>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748944"/>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Ребята!</a:t>
              </a:r>
            </a:p>
            <a:p>
              <a:pPr algn="ctr" fontAlgn="auto">
                <a:spcBef>
                  <a:spcPts val="0"/>
                </a:spcBef>
                <a:spcAft>
                  <a:spcPts val="0"/>
                </a:spcAft>
                <a:defRPr/>
              </a:pPr>
              <a:r>
                <a:rPr lang="ru-RU" sz="2800" b="1" dirty="0" smtClean="0">
                  <a:latin typeface="Comic Sans MS" pitchFamily="66" charset="0"/>
                </a:rPr>
                <a:t> Как вы думаете, зачем нужны телефоны и телевизор?</a:t>
              </a:r>
              <a:endParaRPr lang="ru-RU" sz="2800" b="1" dirty="0">
                <a:latin typeface="Comic Sans MS" pitchFamily="66" charset="0"/>
              </a:endParaRP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grpSp>
        <p:nvGrpSpPr>
          <p:cNvPr id="8" name="Группа 7"/>
          <p:cNvGrpSpPr/>
          <p:nvPr/>
        </p:nvGrpSpPr>
        <p:grpSpPr>
          <a:xfrm>
            <a:off x="2759832" y="2349674"/>
            <a:ext cx="6336704" cy="3682910"/>
            <a:chOff x="3934966" y="2402796"/>
            <a:chExt cx="4608441" cy="2386606"/>
          </a:xfrm>
        </p:grpSpPr>
        <p:pic>
          <p:nvPicPr>
            <p:cNvPr id="9" name="Picture 2" descr="http://th11.st.depositphotos.com/2485347/2756/v/170/depositphotos_27560111-Vector-old-rotary-phon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934966" y="3181015"/>
              <a:ext cx="2123572" cy="160838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0" descr="http://sr.photos2.fotosearch.com/bthumb/CSP/CSP576/k5764500.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6311230" y="2402796"/>
              <a:ext cx="2232177" cy="2386606"/>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8041806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1846733" y="270641"/>
            <a:ext cx="8015423" cy="1502969"/>
            <a:chOff x="2999311" y="2670310"/>
            <a:chExt cx="5933043" cy="1596487"/>
          </a:xfrm>
        </p:grpSpPr>
        <p:sp>
          <p:nvSpPr>
            <p:cNvPr id="14" name="Выноска-облако 13"/>
            <p:cNvSpPr/>
            <p:nvPr/>
          </p:nvSpPr>
          <p:spPr>
            <a:xfrm>
              <a:off x="2999311" y="2670310"/>
              <a:ext cx="5933043" cy="1596487"/>
            </a:xfrm>
            <a:prstGeom prst="cloudCallout">
              <a:avLst>
                <a:gd name="adj1" fmla="val -52798"/>
                <a:gd name="adj2" fmla="val 262950"/>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1274" y="2909253"/>
              <a:ext cx="5293185" cy="1013474"/>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Почта, телеграф, телефон – </a:t>
              </a:r>
              <a:endParaRPr lang="ru-RU" sz="2800" b="1" dirty="0" smtClean="0">
                <a:latin typeface="Comic Sans MS" pitchFamily="66" charset="0"/>
              </a:endParaRPr>
            </a:p>
            <a:p>
              <a:pPr algn="ctr" fontAlgn="auto">
                <a:spcBef>
                  <a:spcPts val="0"/>
                </a:spcBef>
                <a:spcAft>
                  <a:spcPts val="0"/>
                </a:spcAft>
                <a:defRPr/>
              </a:pPr>
              <a:r>
                <a:rPr lang="ru-RU" sz="2800" b="1" dirty="0" smtClean="0">
                  <a:latin typeface="Comic Sans MS" pitchFamily="66" charset="0"/>
                </a:rPr>
                <a:t>это </a:t>
              </a:r>
              <a:r>
                <a:rPr lang="ru-RU" sz="2800" b="1" dirty="0">
                  <a:latin typeface="Comic Sans MS" pitchFamily="66" charset="0"/>
                </a:rPr>
                <a:t>средства связи.</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2050" name="Picture 2" descr="http://pda.fedpress.ru/sites/fedpress/files/albalaev/news/detail_picture_615381.jpg"/>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2051911" y="1774866"/>
            <a:ext cx="2418348" cy="286430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2" name="Picture 4" descr="http://c-use.ru/wp-content/uploads/2014/06/qwertyasdf.jpg"/>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4529744" y="1845618"/>
            <a:ext cx="5006138" cy="2945279"/>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6" name="Picture 8" descr="http://foto.alkom.krakow.pl/iPhone_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78982" y="4763863"/>
            <a:ext cx="2851209" cy="1897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889450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par>
                                <p:cTn id="13" presetID="53" presetClass="entr" presetSubtype="16"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500" fill="hold"/>
                                        <p:tgtEl>
                                          <p:spTgt spid="2052"/>
                                        </p:tgtEl>
                                        <p:attrNameLst>
                                          <p:attrName>ppt_w</p:attrName>
                                        </p:attrNameLst>
                                      </p:cBhvr>
                                      <p:tavLst>
                                        <p:tav tm="0">
                                          <p:val>
                                            <p:fltVal val="0"/>
                                          </p:val>
                                        </p:tav>
                                        <p:tav tm="100000">
                                          <p:val>
                                            <p:strVal val="#ppt_w"/>
                                          </p:val>
                                        </p:tav>
                                      </p:tavLst>
                                    </p:anim>
                                    <p:anim calcmode="lin" valueType="num">
                                      <p:cBhvr>
                                        <p:cTn id="16" dur="500" fill="hold"/>
                                        <p:tgtEl>
                                          <p:spTgt spid="2052"/>
                                        </p:tgtEl>
                                        <p:attrNameLst>
                                          <p:attrName>ppt_h</p:attrName>
                                        </p:attrNameLst>
                                      </p:cBhvr>
                                      <p:tavLst>
                                        <p:tav tm="0">
                                          <p:val>
                                            <p:fltVal val="0"/>
                                          </p:val>
                                        </p:tav>
                                        <p:tav tm="100000">
                                          <p:val>
                                            <p:strVal val="#ppt_h"/>
                                          </p:val>
                                        </p:tav>
                                      </p:tavLst>
                                    </p:anim>
                                    <p:animEffect transition="in" filter="fade">
                                      <p:cBhvr>
                                        <p:cTn id="17" dur="500"/>
                                        <p:tgtEl>
                                          <p:spTgt spid="2052"/>
                                        </p:tgtEl>
                                      </p:cBhvr>
                                    </p:animEffect>
                                  </p:childTnLst>
                                </p:cTn>
                              </p:par>
                              <p:par>
                                <p:cTn id="18" presetID="53" presetClass="entr" presetSubtype="16" fill="hold" nodeType="withEffect">
                                  <p:stCondLst>
                                    <p:cond delay="0"/>
                                  </p:stCondLst>
                                  <p:childTnLst>
                                    <p:set>
                                      <p:cBhvr>
                                        <p:cTn id="19" dur="1" fill="hold">
                                          <p:stCondLst>
                                            <p:cond delay="0"/>
                                          </p:stCondLst>
                                        </p:cTn>
                                        <p:tgtEl>
                                          <p:spTgt spid="2056"/>
                                        </p:tgtEl>
                                        <p:attrNameLst>
                                          <p:attrName>style.visibility</p:attrName>
                                        </p:attrNameLst>
                                      </p:cBhvr>
                                      <p:to>
                                        <p:strVal val="visible"/>
                                      </p:to>
                                    </p:set>
                                    <p:anim calcmode="lin" valueType="num">
                                      <p:cBhvr>
                                        <p:cTn id="20" dur="500" fill="hold"/>
                                        <p:tgtEl>
                                          <p:spTgt spid="2056"/>
                                        </p:tgtEl>
                                        <p:attrNameLst>
                                          <p:attrName>ppt_w</p:attrName>
                                        </p:attrNameLst>
                                      </p:cBhvr>
                                      <p:tavLst>
                                        <p:tav tm="0">
                                          <p:val>
                                            <p:fltVal val="0"/>
                                          </p:val>
                                        </p:tav>
                                        <p:tav tm="100000">
                                          <p:val>
                                            <p:strVal val="#ppt_w"/>
                                          </p:val>
                                        </p:tav>
                                      </p:tavLst>
                                    </p:anim>
                                    <p:anim calcmode="lin" valueType="num">
                                      <p:cBhvr>
                                        <p:cTn id="21" dur="500" fill="hold"/>
                                        <p:tgtEl>
                                          <p:spTgt spid="2056"/>
                                        </p:tgtEl>
                                        <p:attrNameLst>
                                          <p:attrName>ppt_h</p:attrName>
                                        </p:attrNameLst>
                                      </p:cBhvr>
                                      <p:tavLst>
                                        <p:tav tm="0">
                                          <p:val>
                                            <p:fltVal val="0"/>
                                          </p:val>
                                        </p:tav>
                                        <p:tav tm="100000">
                                          <p:val>
                                            <p:strVal val="#ppt_h"/>
                                          </p:val>
                                        </p:tav>
                                      </p:tavLst>
                                    </p:anim>
                                    <p:animEffect transition="in" filter="fade">
                                      <p:cBhvr>
                                        <p:cTn id="22" dur="500"/>
                                        <p:tgtEl>
                                          <p:spTgt spid="205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982637" y="270641"/>
            <a:ext cx="9433049" cy="1863009"/>
            <a:chOff x="2999311" y="2670310"/>
            <a:chExt cx="5933043" cy="1596487"/>
          </a:xfrm>
        </p:grpSpPr>
        <p:sp>
          <p:nvSpPr>
            <p:cNvPr id="14" name="Выноска-облако 13"/>
            <p:cNvSpPr/>
            <p:nvPr/>
          </p:nvSpPr>
          <p:spPr>
            <a:xfrm>
              <a:off x="2999311" y="2670310"/>
              <a:ext cx="5933043" cy="1596487"/>
            </a:xfrm>
            <a:prstGeom prst="cloudCallout">
              <a:avLst>
                <a:gd name="adj1" fmla="val 45850"/>
                <a:gd name="adj2" fmla="val 166887"/>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7419" y="2787125"/>
              <a:ext cx="5293185" cy="1186858"/>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Ребята!</a:t>
              </a:r>
            </a:p>
            <a:p>
              <a:pPr algn="ctr" fontAlgn="auto">
                <a:spcBef>
                  <a:spcPts val="0"/>
                </a:spcBef>
                <a:spcAft>
                  <a:spcPts val="0"/>
                </a:spcAft>
                <a:defRPr/>
              </a:pPr>
              <a:r>
                <a:rPr lang="ru-RU" sz="2800" b="1" dirty="0" smtClean="0">
                  <a:latin typeface="Comic Sans MS" pitchFamily="66" charset="0"/>
                </a:rPr>
                <a:t>Как </a:t>
              </a:r>
              <a:r>
                <a:rPr lang="ru-RU" sz="2800" b="1" dirty="0">
                  <a:latin typeface="Comic Sans MS" pitchFamily="66" charset="0"/>
                </a:rPr>
                <a:t>люди узнают о событиях</a:t>
              </a:r>
              <a:r>
                <a:rPr lang="ru-RU" sz="2800" b="1" dirty="0" smtClean="0">
                  <a:latin typeface="Comic Sans MS" pitchFamily="66" charset="0"/>
                </a:rPr>
                <a:t>,</a:t>
              </a:r>
            </a:p>
            <a:p>
              <a:pPr algn="ctr" fontAlgn="auto">
                <a:spcBef>
                  <a:spcPts val="0"/>
                </a:spcBef>
                <a:spcAft>
                  <a:spcPts val="0"/>
                </a:spcAft>
                <a:defRPr/>
              </a:pPr>
              <a:r>
                <a:rPr lang="ru-RU" sz="2800" b="1" dirty="0" smtClean="0">
                  <a:latin typeface="Comic Sans MS" pitchFamily="66" charset="0"/>
                </a:rPr>
                <a:t> </a:t>
              </a:r>
              <a:r>
                <a:rPr lang="ru-RU" sz="2800" b="1" dirty="0">
                  <a:latin typeface="Comic Sans MS" pitchFamily="66" charset="0"/>
                </a:rPr>
                <a:t>произошедших в стране? </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2050" name="Picture 2" descr="http://mtdata.ru/u30/photo8A9D/20454194328-0/original.jp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926854" y="2349674"/>
            <a:ext cx="6180416" cy="41764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vritmema.ru/wp-content/uploads/2016/04/daf4dc229fbe64211772ec6a16dd5a64.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2926854" y="2349674"/>
            <a:ext cx="6180416" cy="4176464"/>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mtdata.ru/u25/photo64BF/20461466277-0/original.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935210" y="2349674"/>
            <a:ext cx="6172059" cy="4165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96021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2000"/>
                            </p:stCondLst>
                            <p:childTnLst>
                              <p:par>
                                <p:cTn id="12" presetID="10" presetClass="entr" presetSubtype="0" fill="hold" nodeType="afterEffect">
                                  <p:stCondLst>
                                    <p:cond delay="300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par>
                          <p:cTn id="15" fill="hold">
                            <p:stCondLst>
                              <p:cond delay="5500"/>
                            </p:stCondLst>
                            <p:childTnLst>
                              <p:par>
                                <p:cTn id="16" presetID="10" presetClass="entr" presetSubtype="0" fill="hold" nodeType="afterEffect">
                                  <p:stCondLst>
                                    <p:cond delay="300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par>
                          <p:cTn id="19" fill="hold">
                            <p:stCondLst>
                              <p:cond delay="9000"/>
                            </p:stCondLst>
                            <p:childTnLst>
                              <p:par>
                                <p:cTn id="20" presetID="2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1846733" y="270641"/>
            <a:ext cx="8015423" cy="1502969"/>
            <a:chOff x="2999311" y="2670310"/>
            <a:chExt cx="5933043" cy="1596487"/>
          </a:xfrm>
        </p:grpSpPr>
        <p:sp>
          <p:nvSpPr>
            <p:cNvPr id="14" name="Выноска-облако 13"/>
            <p:cNvSpPr/>
            <p:nvPr/>
          </p:nvSpPr>
          <p:spPr>
            <a:xfrm>
              <a:off x="2999311" y="2670310"/>
              <a:ext cx="5933043" cy="1596487"/>
            </a:xfrm>
            <a:prstGeom prst="cloudCallout">
              <a:avLst>
                <a:gd name="adj1" fmla="val -52798"/>
                <a:gd name="adj2" fmla="val 262950"/>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1274" y="2909253"/>
              <a:ext cx="5293185" cy="1013474"/>
            </a:xfrm>
            <a:prstGeom prst="rect">
              <a:avLst/>
            </a:prstGeom>
            <a:noFill/>
          </p:spPr>
          <p:txBody>
            <a:bodyPr wrap="square" rtlCol="0">
              <a:spAutoFit/>
            </a:bodyPr>
            <a:lstStyle/>
            <a:p>
              <a:pPr algn="ctr" fontAlgn="auto">
                <a:spcBef>
                  <a:spcPts val="0"/>
                </a:spcBef>
                <a:spcAft>
                  <a:spcPts val="0"/>
                </a:spcAft>
                <a:defRPr/>
              </a:pPr>
              <a:r>
                <a:rPr lang="ru-RU" sz="2800" b="1" dirty="0">
                  <a:latin typeface="Comic Sans MS" pitchFamily="66" charset="0"/>
                </a:rPr>
                <a:t>Радио, телевидение, пресса – </a:t>
              </a:r>
            </a:p>
            <a:p>
              <a:pPr algn="ctr" fontAlgn="auto">
                <a:spcBef>
                  <a:spcPts val="0"/>
                </a:spcBef>
                <a:spcAft>
                  <a:spcPts val="0"/>
                </a:spcAft>
                <a:defRPr/>
              </a:pPr>
              <a:r>
                <a:rPr lang="ru-RU" sz="2800" b="1" dirty="0">
                  <a:latin typeface="Comic Sans MS" pitchFamily="66" charset="0"/>
                </a:rPr>
                <a:t>средства массовой информации</a:t>
              </a: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1026" name="Picture 2" descr="http://www.texemarrs.com/images/kaito_ka009_radio.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2494806" y="1734378"/>
            <a:ext cx="2757823" cy="24765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planetasmi.ru/media/k2/items/cache/b148946645a5277c7c30012434f6f3d7_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94270" y="1887335"/>
            <a:ext cx="3078882" cy="217061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http://itc.ua/wp-content/uploads/04-Generic-LCD-TV.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511030" y="4210904"/>
            <a:ext cx="3312368" cy="24460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7520759"/>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53"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500" fill="hold"/>
                                        <p:tgtEl>
                                          <p:spTgt spid="1026"/>
                                        </p:tgtEl>
                                        <p:attrNameLst>
                                          <p:attrName>ppt_w</p:attrName>
                                        </p:attrNameLst>
                                      </p:cBhvr>
                                      <p:tavLst>
                                        <p:tav tm="0">
                                          <p:val>
                                            <p:fltVal val="0"/>
                                          </p:val>
                                        </p:tav>
                                        <p:tav tm="100000">
                                          <p:val>
                                            <p:strVal val="#ppt_w"/>
                                          </p:val>
                                        </p:tav>
                                      </p:tavLst>
                                    </p:anim>
                                    <p:anim calcmode="lin" valueType="num">
                                      <p:cBhvr>
                                        <p:cTn id="11" dur="500" fill="hold"/>
                                        <p:tgtEl>
                                          <p:spTgt spid="1026"/>
                                        </p:tgtEl>
                                        <p:attrNameLst>
                                          <p:attrName>ppt_h</p:attrName>
                                        </p:attrNameLst>
                                      </p:cBhvr>
                                      <p:tavLst>
                                        <p:tav tm="0">
                                          <p:val>
                                            <p:fltVal val="0"/>
                                          </p:val>
                                        </p:tav>
                                        <p:tav tm="100000">
                                          <p:val>
                                            <p:strVal val="#ppt_h"/>
                                          </p:val>
                                        </p:tav>
                                      </p:tavLst>
                                    </p:anim>
                                    <p:animEffect transition="in" filter="fade">
                                      <p:cBhvr>
                                        <p:cTn id="12" dur="500"/>
                                        <p:tgtEl>
                                          <p:spTgt spid="1026"/>
                                        </p:tgtEl>
                                      </p:cBhvr>
                                    </p:animEffect>
                                  </p:childTnLst>
                                </p:cTn>
                              </p:par>
                              <p:par>
                                <p:cTn id="13" presetID="53" presetClass="entr" presetSubtype="16"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par>
                                <p:cTn id="18" presetID="53" presetClass="entr" presetSubtype="16"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p:cTn id="20" dur="500" fill="hold"/>
                                        <p:tgtEl>
                                          <p:spTgt spid="1028"/>
                                        </p:tgtEl>
                                        <p:attrNameLst>
                                          <p:attrName>ppt_w</p:attrName>
                                        </p:attrNameLst>
                                      </p:cBhvr>
                                      <p:tavLst>
                                        <p:tav tm="0">
                                          <p:val>
                                            <p:fltVal val="0"/>
                                          </p:val>
                                        </p:tav>
                                        <p:tav tm="100000">
                                          <p:val>
                                            <p:strVal val="#ppt_w"/>
                                          </p:val>
                                        </p:tav>
                                      </p:tavLst>
                                    </p:anim>
                                    <p:anim calcmode="lin" valueType="num">
                                      <p:cBhvr>
                                        <p:cTn id="21" dur="500" fill="hold"/>
                                        <p:tgtEl>
                                          <p:spTgt spid="1028"/>
                                        </p:tgtEl>
                                        <p:attrNameLst>
                                          <p:attrName>ppt_h</p:attrName>
                                        </p:attrNameLst>
                                      </p:cBhvr>
                                      <p:tavLst>
                                        <p:tav tm="0">
                                          <p:val>
                                            <p:fltVal val="0"/>
                                          </p:val>
                                        </p:tav>
                                        <p:tav tm="100000">
                                          <p:val>
                                            <p:strVal val="#ppt_h"/>
                                          </p:val>
                                        </p:tav>
                                      </p:tavLst>
                                    </p:anim>
                                    <p:animEffect transition="in" filter="fade">
                                      <p:cBhvr>
                                        <p:cTn id="22" dur="500"/>
                                        <p:tgtEl>
                                          <p:spTgt spid="102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flipH="1">
            <a:off x="1846732" y="270641"/>
            <a:ext cx="8015423" cy="1935017"/>
            <a:chOff x="2999311" y="2670310"/>
            <a:chExt cx="5933043" cy="1710115"/>
          </a:xfrm>
        </p:grpSpPr>
        <p:sp>
          <p:nvSpPr>
            <p:cNvPr id="14" name="Выноска-облако 13"/>
            <p:cNvSpPr/>
            <p:nvPr/>
          </p:nvSpPr>
          <p:spPr>
            <a:xfrm>
              <a:off x="2999311" y="2670310"/>
              <a:ext cx="5933043" cy="1596487"/>
            </a:xfrm>
            <a:prstGeom prst="cloudCallout">
              <a:avLst>
                <a:gd name="adj1" fmla="val -53098"/>
                <a:gd name="adj2" fmla="val 213663"/>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361273" y="2909253"/>
              <a:ext cx="5293185" cy="1471172"/>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Найдите старинные и современные предметы. Сравните их по внешнему виду.</a:t>
              </a:r>
              <a:endParaRPr lang="ru-RU" sz="2800" b="1" dirty="0">
                <a:latin typeface="Comic Sans MS" pitchFamily="66" charset="0"/>
              </a:endParaRPr>
            </a:p>
          </p:txBody>
        </p:sp>
      </p:gr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20"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709" t="27015" r="39014" b="44984"/>
          <a:stretch/>
        </p:blipFill>
        <p:spPr bwMode="auto">
          <a:xfrm>
            <a:off x="2154963" y="2709714"/>
            <a:ext cx="7603443" cy="3138147"/>
          </a:xfrm>
          <a:prstGeom prst="rect">
            <a:avLst/>
          </a:prstGeom>
          <a:noFill/>
          <a:ln w="38100">
            <a:solidFill>
              <a:schemeClr val="accent6">
                <a:lumMod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833846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Группа 10"/>
          <p:cNvGrpSpPr/>
          <p:nvPr/>
        </p:nvGrpSpPr>
        <p:grpSpPr>
          <a:xfrm>
            <a:off x="1846734" y="330862"/>
            <a:ext cx="8856984" cy="1946803"/>
            <a:chOff x="3166248" y="760892"/>
            <a:chExt cx="6061073" cy="3415726"/>
          </a:xfrm>
        </p:grpSpPr>
        <p:sp>
          <p:nvSpPr>
            <p:cNvPr id="9" name="Выноска-облако 8"/>
            <p:cNvSpPr/>
            <p:nvPr/>
          </p:nvSpPr>
          <p:spPr>
            <a:xfrm>
              <a:off x="3166248" y="760892"/>
              <a:ext cx="6061073" cy="3415726"/>
            </a:xfrm>
            <a:prstGeom prst="cloudCallout">
              <a:avLst>
                <a:gd name="adj1" fmla="val -55222"/>
                <a:gd name="adj2" fmla="val 159660"/>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endParaRPr lang="ru-RU" dirty="0"/>
            </a:p>
          </p:txBody>
        </p:sp>
        <p:sp>
          <p:nvSpPr>
            <p:cNvPr id="10" name="TextBox 9"/>
            <p:cNvSpPr txBox="1"/>
            <p:nvPr/>
          </p:nvSpPr>
          <p:spPr>
            <a:xfrm>
              <a:off x="3358902" y="891773"/>
              <a:ext cx="5732215" cy="2430017"/>
            </a:xfrm>
            <a:prstGeom prst="rect">
              <a:avLst/>
            </a:prstGeom>
            <a:noFill/>
          </p:spPr>
          <p:txBody>
            <a:bodyPr wrap="square" rtlCol="0">
              <a:spAutoFit/>
            </a:bodyPr>
            <a:lstStyle/>
            <a:p>
              <a:pPr algn="ctr" fontAlgn="auto">
                <a:spcBef>
                  <a:spcPts val="0"/>
                </a:spcBef>
                <a:spcAft>
                  <a:spcPts val="0"/>
                </a:spcAft>
                <a:defRPr/>
              </a:pPr>
              <a:r>
                <a:rPr lang="ru-RU" sz="2800" b="1" dirty="0" smtClean="0">
                  <a:latin typeface="Comic Sans MS" pitchFamily="66" charset="0"/>
                </a:rPr>
                <a:t>Ребята! </a:t>
              </a:r>
            </a:p>
            <a:p>
              <a:pPr algn="ctr" fontAlgn="auto">
                <a:spcBef>
                  <a:spcPts val="0"/>
                </a:spcBef>
                <a:spcAft>
                  <a:spcPts val="0"/>
                </a:spcAft>
                <a:defRPr/>
              </a:pPr>
              <a:r>
                <a:rPr lang="ru-RU" sz="2800" b="1" dirty="0" smtClean="0">
                  <a:latin typeface="Comic Sans MS" pitchFamily="66" charset="0"/>
                </a:rPr>
                <a:t>А можно ли с помощью Интернета узнавать новости о событиях в стране и мире?</a:t>
              </a:r>
              <a:endParaRPr lang="ru-RU" sz="2800" b="1" dirty="0">
                <a:latin typeface="Comic Sans MS" pitchFamily="66" charset="0"/>
              </a:endParaRPr>
            </a:p>
          </p:txBody>
        </p:sp>
      </p:grpSp>
      <p:grpSp>
        <p:nvGrpSpPr>
          <p:cNvPr id="13" name="Группа 12"/>
          <p:cNvGrpSpPr/>
          <p:nvPr/>
        </p:nvGrpSpPr>
        <p:grpSpPr>
          <a:xfrm flipH="1">
            <a:off x="1876795" y="302402"/>
            <a:ext cx="8885023" cy="2119280"/>
            <a:chOff x="3186030" y="2728666"/>
            <a:chExt cx="5429288" cy="2042393"/>
          </a:xfrm>
        </p:grpSpPr>
        <p:sp>
          <p:nvSpPr>
            <p:cNvPr id="14" name="Выноска-облако 13"/>
            <p:cNvSpPr/>
            <p:nvPr/>
          </p:nvSpPr>
          <p:spPr>
            <a:xfrm>
              <a:off x="3186030" y="2728666"/>
              <a:ext cx="5429288" cy="2042393"/>
            </a:xfrm>
            <a:prstGeom prst="cloudCallout">
              <a:avLst>
                <a:gd name="adj1" fmla="val -41922"/>
                <a:gd name="adj2" fmla="val 169883"/>
              </a:avLst>
            </a:prstGeom>
            <a:solidFill>
              <a:schemeClr val="bg1"/>
            </a:solidFill>
            <a:ln>
              <a:solidFill>
                <a:schemeClr val="accent6">
                  <a:lumMod val="50000"/>
                </a:schemeClr>
              </a:solidFill>
            </a:ln>
            <a:effectLst>
              <a:glow rad="139700">
                <a:schemeClr val="accent6">
                  <a:lumMod val="50000"/>
                  <a:alpha val="40000"/>
                </a:schemeClr>
              </a:glo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3416916" y="3107256"/>
              <a:ext cx="5072513" cy="1334748"/>
            </a:xfrm>
            <a:prstGeom prst="rect">
              <a:avLst/>
            </a:prstGeom>
            <a:noFill/>
          </p:spPr>
          <p:txBody>
            <a:bodyPr wrap="square" rtlCol="0">
              <a:spAutoFit/>
            </a:bodyPr>
            <a:lstStyle/>
            <a:p>
              <a:pPr algn="ctr"/>
              <a:r>
                <a:rPr lang="ru-RU" sz="2800" b="1" dirty="0" smtClean="0">
                  <a:latin typeface="Comic Sans MS" pitchFamily="66" charset="0"/>
                </a:rPr>
                <a:t>Интернет можно отнести и к средствам</a:t>
              </a:r>
            </a:p>
            <a:p>
              <a:pPr algn="ctr"/>
              <a:r>
                <a:rPr lang="ru-RU" sz="2800" b="1" smtClean="0">
                  <a:latin typeface="Comic Sans MS" pitchFamily="66" charset="0"/>
                </a:rPr>
                <a:t> связи , и </a:t>
              </a:r>
              <a:r>
                <a:rPr lang="ru-RU" sz="2800" b="1" dirty="0" smtClean="0">
                  <a:latin typeface="Comic Sans MS" pitchFamily="66" charset="0"/>
                </a:rPr>
                <a:t>к средствам </a:t>
              </a:r>
              <a:r>
                <a:rPr lang="ru-RU" sz="2800" b="1" smtClean="0">
                  <a:latin typeface="Comic Sans MS" pitchFamily="66" charset="0"/>
                </a:rPr>
                <a:t>массовой </a:t>
              </a:r>
            </a:p>
            <a:p>
              <a:pPr algn="ctr"/>
              <a:r>
                <a:rPr lang="ru-RU" sz="2800" b="1" dirty="0" smtClean="0">
                  <a:latin typeface="Comic Sans MS" pitchFamily="66" charset="0"/>
                </a:rPr>
                <a:t>информации.</a:t>
              </a:r>
              <a:endParaRPr lang="ru-RU" sz="2800" b="1" dirty="0">
                <a:latin typeface="Comic Sans MS" pitchFamily="66" charset="0"/>
              </a:endParaRPr>
            </a:p>
          </p:txBody>
        </p:sp>
      </p:grpSp>
      <p:sp>
        <p:nvSpPr>
          <p:cNvPr id="16" name="TextBox 15"/>
          <p:cNvSpPr txBox="1"/>
          <p:nvPr/>
        </p:nvSpPr>
        <p:spPr>
          <a:xfrm>
            <a:off x="190550" y="13480"/>
            <a:ext cx="1944216" cy="830997"/>
          </a:xfrm>
          <a:prstGeom prst="rect">
            <a:avLst/>
          </a:prstGeom>
          <a:noFill/>
        </p:spPr>
        <p:txBody>
          <a:bodyPr wrap="square" rtlCol="0">
            <a:spAutoFit/>
          </a:bodyPr>
          <a:lstStyle/>
          <a:p>
            <a:pPr algn="ctr"/>
            <a:r>
              <a:rPr lang="ru-RU" sz="2400" dirty="0" smtClean="0">
                <a:latin typeface="Comic Sans MS" pitchFamily="66" charset="0"/>
              </a:rPr>
              <a:t>жми на вопрос</a:t>
            </a:r>
            <a:endParaRPr lang="ru-RU" sz="2400" dirty="0">
              <a:latin typeface="Comic Sans MS" pitchFamily="66" charset="0"/>
            </a:endParaRPr>
          </a:p>
        </p:txBody>
      </p:sp>
      <p:sp>
        <p:nvSpPr>
          <p:cNvPr id="17" name="Стрелка вправо 16">
            <a:hlinkClick r:id="" action="ppaction://hlinkshowjump?jump=nextslide"/>
          </p:cNvPr>
          <p:cNvSpPr/>
          <p:nvPr/>
        </p:nvSpPr>
        <p:spPr>
          <a:xfrm>
            <a:off x="11142606" y="189434"/>
            <a:ext cx="857256" cy="571636"/>
          </a:xfrm>
          <a:prstGeom prst="rightArrow">
            <a:avLst/>
          </a:prstGeom>
          <a:solidFill>
            <a:schemeClr val="accent6">
              <a:lumMod val="20000"/>
              <a:lumOff val="80000"/>
            </a:schemeClr>
          </a:solidFill>
          <a:ln>
            <a:solidFill>
              <a:schemeClr val="accent6">
                <a:lumMod val="50000"/>
              </a:schemeClr>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3" descr="C:\Users\Наталья\Desktop\муравей и черепаха\муравей.png"/>
          <p:cNvPicPr>
            <a:picLocks noChangeAspect="1" noChangeArrowheads="1"/>
          </p:cNvPicPr>
          <p:nvPr/>
        </p:nvPicPr>
        <p:blipFill>
          <a:blip r:embed="rId2" cstate="email"/>
          <a:srcRect/>
          <a:stretch>
            <a:fillRect/>
          </a:stretch>
        </p:blipFill>
        <p:spPr bwMode="auto">
          <a:xfrm>
            <a:off x="-241498" y="3522115"/>
            <a:ext cx="2304256" cy="3067317"/>
          </a:xfrm>
          <a:prstGeom prst="rect">
            <a:avLst/>
          </a:prstGeom>
          <a:noFill/>
          <a:ln>
            <a:noFill/>
          </a:ln>
        </p:spPr>
      </p:pic>
      <p:pic>
        <p:nvPicPr>
          <p:cNvPr id="19" name="Picture 2" descr="C:\Users\Наталья\Desktop\муравей и черепаха\черепаха.png"/>
          <p:cNvPicPr>
            <a:picLocks noChangeAspect="1" noChangeArrowheads="1"/>
          </p:cNvPicPr>
          <p:nvPr/>
        </p:nvPicPr>
        <p:blipFill>
          <a:blip r:embed="rId3" cstate="email"/>
          <a:srcRect/>
          <a:stretch>
            <a:fillRect/>
          </a:stretch>
        </p:blipFill>
        <p:spPr bwMode="auto">
          <a:xfrm rot="441831">
            <a:off x="9944223" y="3849954"/>
            <a:ext cx="2257686" cy="3044812"/>
          </a:xfrm>
          <a:prstGeom prst="rect">
            <a:avLst/>
          </a:prstGeom>
          <a:noFill/>
          <a:ln>
            <a:noFill/>
          </a:ln>
        </p:spPr>
      </p:pic>
      <p:pic>
        <p:nvPicPr>
          <p:cNvPr id="2050" name="Picture 2" descr="http://www.futureofmediaevents.com/wp-content/uploads/2011/12/Browsers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7193" b="12399"/>
          <a:stretch/>
        </p:blipFill>
        <p:spPr bwMode="auto">
          <a:xfrm>
            <a:off x="2278782" y="2699384"/>
            <a:ext cx="7601181" cy="337826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4768690"/>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500" fill="hold"/>
                                        <p:tgtEl>
                                          <p:spTgt spid="2050"/>
                                        </p:tgtEl>
                                        <p:attrNameLst>
                                          <p:attrName>ppt_w</p:attrName>
                                        </p:attrNameLst>
                                      </p:cBhvr>
                                      <p:tavLst>
                                        <p:tav tm="0">
                                          <p:val>
                                            <p:fltVal val="0"/>
                                          </p:val>
                                        </p:tav>
                                        <p:tav tm="100000">
                                          <p:val>
                                            <p:strVal val="#ppt_w"/>
                                          </p:val>
                                        </p:tav>
                                      </p:tavLst>
                                    </p:anim>
                                    <p:anim calcmode="lin" valueType="num">
                                      <p:cBhvr>
                                        <p:cTn id="11" dur="500" fill="hold"/>
                                        <p:tgtEl>
                                          <p:spTgt spid="2050"/>
                                        </p:tgtEl>
                                        <p:attrNameLst>
                                          <p:attrName>ppt_h</p:attrName>
                                        </p:attrNameLst>
                                      </p:cBhvr>
                                      <p:tavLst>
                                        <p:tav tm="0">
                                          <p:val>
                                            <p:fltVal val="0"/>
                                          </p:val>
                                        </p:tav>
                                        <p:tav tm="100000">
                                          <p:val>
                                            <p:strVal val="#ppt_h"/>
                                          </p:val>
                                        </p:tav>
                                      </p:tavLst>
                                    </p:anim>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1"/>
                                        </p:tgtEl>
                                        <p:attrNameLst>
                                          <p:attrName>style.visibility</p:attrName>
                                        </p:attrNameLst>
                                      </p:cBhvr>
                                      <p:to>
                                        <p:strVal val="hidden"/>
                                      </p:to>
                                    </p:set>
                                  </p:childTnLst>
                                </p:cTn>
                              </p:par>
                            </p:childTnLst>
                          </p:cTn>
                        </p:par>
                        <p:par>
                          <p:cTn id="18" fill="hold">
                            <p:stCondLst>
                              <p:cond delay="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nextCondLst>
                <p:cond evt="onClick" delay="0">
                  <p:tgtEl>
                    <p:spTgt spid="11"/>
                  </p:tgtEl>
                </p:cond>
              </p:nextCondLst>
            </p:seq>
          </p:childTnLst>
        </p:cTn>
      </p:par>
    </p:tnLst>
    <p:bldLst>
      <p:bldP spid="1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1690</TotalTime>
  <Words>222</Words>
  <Application>Microsoft Office PowerPoint</Application>
  <PresentationFormat>Произвольный</PresentationFormat>
  <Paragraphs>50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к уроку окружающего мира,  1 класс УМК «Школа России»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Никифорова Наталья</dc:creator>
  <cp:lastModifiedBy>Пользователь</cp:lastModifiedBy>
  <cp:revision>203</cp:revision>
  <dcterms:created xsi:type="dcterms:W3CDTF">2016-11-11T12:35:51Z</dcterms:created>
  <dcterms:modified xsi:type="dcterms:W3CDTF">2020-04-06T11:14:27Z</dcterms:modified>
</cp:coreProperties>
</file>