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6" r:id="rId2"/>
    <p:sldId id="265" r:id="rId3"/>
    <p:sldId id="266" r:id="rId4"/>
    <p:sldId id="282" r:id="rId5"/>
    <p:sldId id="270" r:id="rId6"/>
    <p:sldId id="269" r:id="rId7"/>
    <p:sldId id="271" r:id="rId8"/>
    <p:sldId id="272" r:id="rId9"/>
    <p:sldId id="280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6600CC"/>
    <a:srgbClr val="0000CC"/>
    <a:srgbClr val="CC0099"/>
    <a:srgbClr val="00FFFF"/>
    <a:srgbClr val="008000"/>
    <a:srgbClr val="FFFF00"/>
    <a:srgbClr val="30D4DC"/>
    <a:srgbClr val="00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00" y="12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6DE0C4-ADFC-45A9-B5B3-0BBF2C155762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22B535-7E2B-4EB4-A475-21750EE15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7907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F978A-4886-4D28-9FBB-7F657AC5790D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FB1A1-0E1D-40CD-8B0E-AA78D2C4C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AA04B-ED9E-455B-9090-BFE75D081005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3ECBC-7AF6-4FE1-8F92-3D5B342F2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6D832-3E7F-4C9D-9FC6-783A2FE5A72C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C37FF-60E5-456F-B75F-075F46F4D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9403F-4745-49CC-BB44-A19390C92EB7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2C40-36A8-4EB3-AB9A-11D9412C7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6D59D-DBEA-4D87-89A2-B433A35EC73E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E3DE7-FDAD-4DBE-AE80-3CA8E39ED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8DA38-D9E2-481D-ADDD-0F4351C8BE3A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6458C-7910-4D7E-B836-CDF2A3258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08222-3495-4C3E-B5A3-19C86792CA23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7F0F1-9623-4ECC-A41E-56348E96F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A78BC-3BA7-4926-B101-FB6AAFB70EA1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609E8-9BA0-4C7D-9345-4D5054224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02249-594A-4986-82DF-EFE8C1FF8798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EE131-54AA-4762-8C59-E14CA0B16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C3997-E0D1-450E-88BD-5F9621596C33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18C75-E506-4A28-8B94-65ED97B15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A80C-E13D-4EA2-8E7B-320C27039933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1A7C4-FFF3-43EB-9ED8-945412C57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42E1CC-091A-4B25-9254-0E1946728E19}" type="datetimeFigureOut">
              <a:rPr lang="ru-RU"/>
              <a:pPr>
                <a:defRPr/>
              </a:pPr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2DC22C-2F38-4006-8951-E08F92463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6205/17308394.dd/0_689a5_bd9b54a6_XL.jpg" TargetMode="External"/><Relationship Id="rId3" Type="http://schemas.openxmlformats.org/officeDocument/2006/relationships/hyperlink" Target="http://house-all.ru/photos/fony-dlya-detskih-prezentatsiy-skachat-besplatno-108808-large.jpg" TargetMode="External"/><Relationship Id="rId7" Type="http://schemas.openxmlformats.org/officeDocument/2006/relationships/hyperlink" Target="http://matraslabs.ru/yayhenoku/imgs18363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ame-24.ru/img-game_files/zayushkina-izbushka_9.jpg" TargetMode="External"/><Relationship Id="rId11" Type="http://schemas.openxmlformats.org/officeDocument/2006/relationships/hyperlink" Target="http://img-fotki.yandex.ru/get/6105/17308394.dd/0_689b3_77020420_XL.jpg" TargetMode="External"/><Relationship Id="rId5" Type="http://schemas.openxmlformats.org/officeDocument/2006/relationships/hyperlink" Target="http://vospitatel.com.ua/images/p/petuh-rastr.png" TargetMode="External"/><Relationship Id="rId10" Type="http://schemas.openxmlformats.org/officeDocument/2006/relationships/hyperlink" Target="http://diafilmy.su/uploads/posts/2013-12/1386431383_14.jpg" TargetMode="External"/><Relationship Id="rId4" Type="http://schemas.openxmlformats.org/officeDocument/2006/relationships/hyperlink" Target="https://img.7dach.ru/uploads/images/20/22/72/2017/01/28/351749.jpg" TargetMode="External"/><Relationship Id="rId9" Type="http://schemas.openxmlformats.org/officeDocument/2006/relationships/hyperlink" Target="http://diafilmy.su/uploads/posts/2013-12/1386431395_1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ttp://house-all.ru/photos/fony-dlya-detskih-prezentatsiy-skachat-besplatno-108808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68313" y="836613"/>
            <a:ext cx="799147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Интерактивные  приёмы </a:t>
            </a:r>
            <a: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обучения</a:t>
            </a:r>
            <a:endParaRPr lang="ru-RU" sz="36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Русская народная сказка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«Петух и собака</a:t>
            </a:r>
            <a: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7900" y="4581525"/>
            <a:ext cx="4176713" cy="39574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9459" y="2852936"/>
            <a:ext cx="3233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Литературное чтение </a:t>
            </a:r>
          </a:p>
          <a:p>
            <a:pPr algn="ctr"/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 класс</a:t>
            </a:r>
          </a:p>
          <a:p>
            <a:pPr algn="ctr"/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УМК «Школа России»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http://house-all.ru/photos/fony-dlya-detskih-prezentatsiy-skachat-besplatno-108808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750" y="188913"/>
            <a:ext cx="8064500" cy="936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РУССКАЯ НАРОДНАЯ СКАЗКА</a:t>
            </a:r>
          </a:p>
        </p:txBody>
      </p:sp>
      <p:pic>
        <p:nvPicPr>
          <p:cNvPr id="3076" name="Picture 6" descr="https://img.7dach.ru/uploads/images/20/22/72/2017/01/28/3517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112695"/>
            <a:ext cx="3819525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http://house-all.ru/photos/fony-dlya-detskih-prezentatsiy-skachat-besplatno-108808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229600" cy="9366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Обсудите и назовите характерные черты каждого вида сказок (работа в группах)</a:t>
            </a:r>
            <a:endParaRPr lang="ru-RU" sz="3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2" name="Picture 16" descr="C:\Users\teacher\Pictures\Рисунок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76475"/>
            <a:ext cx="3160713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 descr="C:\Users\teacher\Pictures\Рисунок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2278063"/>
            <a:ext cx="3060700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8" descr="C:\Users\teacher\Pictures\Рисунок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8963" y="5013325"/>
            <a:ext cx="28495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0" descr="C:\Users\teacher\Pictures\Рисунок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1196975"/>
            <a:ext cx="34925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C:\Users\teacher\Pictures\Рисунок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263" y="1196975"/>
            <a:ext cx="30226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C:\Users\teacher\Pictures\Рисунок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0338" y="4005263"/>
            <a:ext cx="3522662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http://house-all.ru/photos/fony-dlya-detskih-prezentatsiy-skachat-besplatno-108808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0762" cy="1079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Вспомните устаревшие слова и выражения</a:t>
            </a:r>
            <a:br>
              <a:rPr lang="ru-RU" sz="36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объясните их значение</a:t>
            </a:r>
            <a:endParaRPr lang="ru-RU" sz="24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00213"/>
            <a:ext cx="882015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00CC"/>
              </a:buClr>
            </a:pPr>
            <a:r>
              <a:rPr lang="ru-RU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пробродили –</a:t>
            </a:r>
          </a:p>
          <a:p>
            <a:pPr eaLnBrk="1" hangingPunct="1">
              <a:lnSpc>
                <a:spcPct val="90000"/>
              </a:lnSpc>
              <a:buClr>
                <a:srgbClr val="0000CC"/>
              </a:buClr>
            </a:pPr>
            <a:r>
              <a:rPr lang="ru-RU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смеркаться </a:t>
            </a:r>
            <a:r>
              <a:rPr lang="ru-RU" b="1" i="1" dirty="0" smtClean="0">
                <a:solidFill>
                  <a:srgbClr val="6600CC"/>
                </a:solidFill>
              </a:rPr>
              <a:t>– </a:t>
            </a:r>
          </a:p>
          <a:p>
            <a:pPr eaLnBrk="1" hangingPunct="1">
              <a:lnSpc>
                <a:spcPct val="90000"/>
              </a:lnSpc>
              <a:buClr>
                <a:srgbClr val="0000CC"/>
              </a:buClr>
            </a:pPr>
            <a:r>
              <a:rPr lang="ru-RU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приставать на ночлег </a:t>
            </a:r>
            <a:r>
              <a:rPr lang="ru-RU" b="1" i="1" dirty="0" smtClean="0">
                <a:solidFill>
                  <a:srgbClr val="6600CC"/>
                </a:solidFill>
              </a:rPr>
              <a:t>– </a:t>
            </a:r>
            <a:endParaRPr lang="ru-RU" sz="2400" b="1" i="1" dirty="0" smtClean="0">
              <a:solidFill>
                <a:srgbClr val="6600CC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CC"/>
              </a:buClr>
              <a:buFont typeface="Arial" charset="0"/>
              <a:buNone/>
            </a:pPr>
            <a:endParaRPr lang="ru-RU" b="1" i="1" dirty="0" smtClean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0000CC"/>
              </a:buClr>
            </a:pPr>
            <a:r>
              <a:rPr lang="ru-RU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заря занимается - </a:t>
            </a:r>
          </a:p>
          <a:p>
            <a:pPr eaLnBrk="1" hangingPunct="1">
              <a:lnSpc>
                <a:spcPct val="90000"/>
              </a:lnSpc>
              <a:buClr>
                <a:srgbClr val="0000CC"/>
              </a:buClr>
              <a:buFont typeface="Arial" charset="0"/>
              <a:buNone/>
            </a:pPr>
            <a:r>
              <a:rPr lang="ru-RU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  <a:buClr>
                <a:srgbClr val="0000CC"/>
              </a:buClr>
            </a:pPr>
            <a:r>
              <a:rPr lang="ru-RU" b="1" i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припасено –  </a:t>
            </a:r>
          </a:p>
          <a:p>
            <a:pPr eaLnBrk="1" hangingPunct="1">
              <a:lnSpc>
                <a:spcPct val="90000"/>
              </a:lnSpc>
              <a:buClr>
                <a:srgbClr val="0000CC"/>
              </a:buClr>
              <a:buFont typeface="Arial" charset="0"/>
              <a:buNone/>
            </a:pP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CC"/>
              </a:buClr>
              <a:buFont typeface="Arial" charset="0"/>
              <a:buNone/>
            </a:pPr>
            <a:endParaRPr lang="ru-RU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endParaRPr lang="ru-RU" b="1" i="1" dirty="0" smtClean="0">
              <a:solidFill>
                <a:srgbClr val="0000CC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492500" y="2205038"/>
            <a:ext cx="5327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356100" y="3789363"/>
            <a:ext cx="39608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600" b="1" dirty="0">
                <a:solidFill>
                  <a:srgbClr val="008000"/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35896" y="3933056"/>
            <a:ext cx="5508104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/>
                <a:solidFill>
                  <a:srgbClr val="CC0099"/>
                </a:solidFill>
              </a:rPr>
              <a:t>        </a:t>
            </a:r>
            <a:endParaRPr lang="ru-RU" sz="2000" b="1" dirty="0">
              <a:ln/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08400" y="1773238"/>
            <a:ext cx="54356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бесполезно ходили какое-то время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35375" y="2276475"/>
            <a:ext cx="51133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темнеть вечером на закате солнца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219700" y="2781300"/>
            <a:ext cx="46497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временно где-нибудь </a:t>
            </a:r>
          </a:p>
          <a:p>
            <a:r>
              <a:rPr lang="ru-RU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поселиться на ночь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11638" y="3933825"/>
            <a:ext cx="52387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встаёт солнце, освещая небо яркими лучами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779838" y="5013325"/>
            <a:ext cx="29638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приготовлено заранее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http://house-all.ru/photos/fony-dlya-detskih-prezentatsiy-skachat-besplatno-108808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9" descr="C:\Users\teacher\Pictures\Рисунок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844675"/>
            <a:ext cx="248285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836613"/>
            <a:ext cx="8388350" cy="720725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1.Приочтайте словосочетания  и перечислите те ,</a:t>
            </a:r>
            <a:b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которые не упоминались в сказке?</a:t>
            </a:r>
            <a:b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2.Установите очередность выражений, которые присутствовали в сказке.   (Общая дискуссия)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качанные файлы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124680" y="4797152"/>
            <a:ext cx="2181843" cy="1147984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ucumb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914453"/>
            <a:ext cx="2349734" cy="1213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meet_france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3362" y="1988840"/>
            <a:ext cx="2252414" cy="1153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pic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5013176"/>
            <a:ext cx="2217492" cy="1211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bergner-bg-3053!Larg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33416" y="3212976"/>
            <a:ext cx="2154766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120134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60232" y="3964774"/>
            <a:ext cx="2151027" cy="1101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200px-Salzstreue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41417" y="3356992"/>
            <a:ext cx="2351417" cy="1152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50fac2d90761e661632e4b3aaa4ff19c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3834" y="3573016"/>
            <a:ext cx="2263831" cy="1080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51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08104" y="5157192"/>
            <a:ext cx="2125837" cy="1214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076825" y="1916113"/>
            <a:ext cx="6477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979613" y="3644900"/>
            <a:ext cx="43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500563" y="3429000"/>
            <a:ext cx="503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316913" y="4076700"/>
            <a:ext cx="3587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732588" y="3429000"/>
            <a:ext cx="43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http://house-all.ru/photos/fony-dlya-detskih-prezentatsiy-skachat-besplatno-108808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4" descr="C:\Users\teacher\Pictures\0_689b3_77020420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149725"/>
            <a:ext cx="3048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" descr="C:\Users\teacher\Pictures\1386431383_14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2688" y="1773238"/>
            <a:ext cx="25781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3" descr="C:\Users\teacher\Pictures\imgs18363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39750" y="1773238"/>
            <a:ext cx="2581275" cy="1871662"/>
          </a:xfrm>
          <a:noFill/>
        </p:spPr>
      </p:pic>
      <p:pic>
        <p:nvPicPr>
          <p:cNvPr id="7174" name="Picture 16" descr="C:\Users\teacher\Pictures\0_689a5_bd9b54a6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773238"/>
            <a:ext cx="2660650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813"/>
            <a:ext cx="10548938" cy="10795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1.Поставить картинки в логическом порядке. </a:t>
            </a:r>
            <a:b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2.Составление диалога к сюжетной иллюстрации.</a:t>
            </a:r>
            <a:b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9750" y="2924175"/>
            <a:ext cx="431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48038" y="2924175"/>
            <a:ext cx="5762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72225" y="2924175"/>
            <a:ext cx="5032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9750" y="5300663"/>
            <a:ext cx="4635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7180" name="Picture 15" descr="C:\Users\teacher\Pictures\1386431395_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3860800"/>
            <a:ext cx="3076575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140200" y="5445125"/>
            <a:ext cx="576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  <p:bldP spid="13" grpId="0" autoUpdateAnimBg="0"/>
      <p:bldP spid="14" grpId="0" autoUpdateAnimBg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http://house-all.ru/photos/fony-dlya-detskih-prezentatsiy-skachat-besplatno-108808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Прямоугольник 1"/>
          <p:cNvSpPr>
            <a:spLocks noChangeArrowheads="1"/>
          </p:cNvSpPr>
          <p:nvPr/>
        </p:nvSpPr>
        <p:spPr bwMode="auto">
          <a:xfrm>
            <a:off x="3059113" y="1484313"/>
            <a:ext cx="331311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льстивая </a:t>
            </a:r>
          </a:p>
          <a:p>
            <a:pPr algn="ctr"/>
            <a:r>
              <a:rPr lang="ru-RU" sz="28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смелый              </a:t>
            </a:r>
          </a:p>
          <a:p>
            <a:pPr algn="ctr"/>
            <a:r>
              <a:rPr lang="ru-RU" sz="28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надёжный</a:t>
            </a:r>
          </a:p>
          <a:p>
            <a:pPr algn="ctr"/>
            <a:r>
              <a:rPr lang="ru-RU" sz="28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жадная</a:t>
            </a:r>
          </a:p>
          <a:p>
            <a:pPr algn="ctr"/>
            <a:r>
              <a:rPr lang="ru-RU" sz="28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лживая</a:t>
            </a:r>
          </a:p>
          <a:p>
            <a:pPr algn="ctr"/>
            <a:r>
              <a:rPr lang="ru-RU" sz="28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сообразительный</a:t>
            </a:r>
          </a:p>
          <a:p>
            <a:pPr algn="ctr"/>
            <a:r>
              <a:rPr lang="ru-RU" sz="28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хитрый</a:t>
            </a:r>
          </a:p>
          <a:p>
            <a:pPr algn="ctr"/>
            <a:r>
              <a:rPr lang="ru-RU" sz="28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коварная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2771775" y="4365625"/>
            <a:ext cx="1368425" cy="73025"/>
          </a:xfrm>
          <a:prstGeom prst="straightConnector1">
            <a:avLst/>
          </a:prstGeom>
          <a:ln w="34925" cmpd="sng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484438" y="2133600"/>
            <a:ext cx="1727200" cy="790575"/>
          </a:xfrm>
          <a:prstGeom prst="straightConnector1">
            <a:avLst/>
          </a:prstGeom>
          <a:ln w="34925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987675" y="2636838"/>
            <a:ext cx="863600" cy="287337"/>
          </a:xfrm>
          <a:prstGeom prst="straightConnector1">
            <a:avLst/>
          </a:prstGeom>
          <a:ln w="34925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2627313" y="3933825"/>
            <a:ext cx="649287" cy="71438"/>
          </a:xfrm>
          <a:prstGeom prst="straightConnector1">
            <a:avLst/>
          </a:prstGeom>
          <a:ln w="34925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58888" y="-242888"/>
            <a:ext cx="63373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00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sz="36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соотношений</a:t>
            </a:r>
            <a:r>
              <a:rPr lang="ru-RU" sz="3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Характеристика персонажей. </a:t>
            </a:r>
          </a:p>
        </p:txBody>
      </p:sp>
      <p:pic>
        <p:nvPicPr>
          <p:cNvPr id="8201" name="Picture 20" descr="http://vospitatel.com.ua/images/p/petuh-ras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675"/>
            <a:ext cx="3441700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8" descr="http://game-24.ru/img-game_files/zayushkina-izbushka_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1557338"/>
            <a:ext cx="27717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Прямая со стрелкой 24"/>
          <p:cNvCxnSpPr/>
          <p:nvPr/>
        </p:nvCxnSpPr>
        <p:spPr>
          <a:xfrm flipV="1">
            <a:off x="5508625" y="4508500"/>
            <a:ext cx="1655763" cy="288925"/>
          </a:xfrm>
          <a:prstGeom prst="straightConnector1">
            <a:avLst/>
          </a:prstGeom>
          <a:ln w="34925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508625" y="1844675"/>
            <a:ext cx="1366838" cy="936625"/>
          </a:xfrm>
          <a:prstGeom prst="straightConnector1">
            <a:avLst/>
          </a:prstGeom>
          <a:ln w="34925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435600" y="3068638"/>
            <a:ext cx="1368425" cy="0"/>
          </a:xfrm>
          <a:prstGeom prst="straightConnector1">
            <a:avLst/>
          </a:prstGeom>
          <a:ln w="34925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364163" y="3500438"/>
            <a:ext cx="1511300" cy="0"/>
          </a:xfrm>
          <a:prstGeom prst="straightConnector1">
            <a:avLst/>
          </a:prstGeom>
          <a:ln w="34925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://house-all.ru/photos/fony-dlya-detskih-prezentatsiy-skachat-besplatno-108808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964612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Ключевой момент. Найдите пословицу,</a:t>
            </a:r>
            <a:br>
              <a:rPr lang="ru-RU" sz="3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которая подходит к сказке. Объясните почему. </a:t>
            </a:r>
            <a:endParaRPr lang="ru-RU" sz="32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Содержимое 2"/>
          <p:cNvSpPr>
            <a:spLocks noGrp="1"/>
          </p:cNvSpPr>
          <p:nvPr>
            <p:ph idx="1"/>
          </p:nvPr>
        </p:nvSpPr>
        <p:spPr>
          <a:xfrm>
            <a:off x="395288" y="1700213"/>
            <a:ext cx="9021762" cy="4525962"/>
          </a:xfrm>
        </p:spPr>
        <p:txBody>
          <a:bodyPr/>
          <a:lstStyle/>
          <a:p>
            <a:pPr eaLnBrk="1" hangingPunct="1">
              <a:buClr>
                <a:srgbClr val="0000CC"/>
              </a:buClr>
            </a:pPr>
            <a:r>
              <a:rPr lang="ru-RU" sz="2800" b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Терпение и труд всё перетрут.</a:t>
            </a:r>
          </a:p>
          <a:p>
            <a:pPr eaLnBrk="1" hangingPunct="1">
              <a:buClr>
                <a:srgbClr val="0000CC"/>
              </a:buClr>
            </a:pPr>
            <a:r>
              <a:rPr lang="ru-RU" sz="2800" b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Кукушка хвалит петуха за то, что хвалит он     кукушку.</a:t>
            </a:r>
          </a:p>
          <a:p>
            <a:pPr eaLnBrk="1" hangingPunct="1">
              <a:buClr>
                <a:srgbClr val="0000CC"/>
              </a:buClr>
            </a:pPr>
            <a:r>
              <a:rPr lang="ru-RU" sz="2800" b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Без труда не вытащить и рыбку из пруда.</a:t>
            </a:r>
          </a:p>
          <a:p>
            <a:pPr eaLnBrk="1" hangingPunct="1">
              <a:buClr>
                <a:srgbClr val="0000CC"/>
              </a:buClr>
            </a:pPr>
            <a:r>
              <a:rPr lang="ru-RU" sz="2800" b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Друзья познаются в беде.</a:t>
            </a:r>
          </a:p>
          <a:p>
            <a:pPr eaLnBrk="1" hangingPunct="1">
              <a:buClr>
                <a:srgbClr val="0000CC"/>
              </a:buClr>
            </a:pPr>
            <a:r>
              <a:rPr lang="ru-RU" sz="2800" b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Поспешишь – людей насмешишь.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00113" y="4149725"/>
            <a:ext cx="4103687" cy="0"/>
          </a:xfrm>
          <a:prstGeom prst="line">
            <a:avLst/>
          </a:prstGeom>
          <a:ln w="381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http://house-all.ru/photos/fony-dlya-detskih-prezentatsiy-skachat-besplatno-108808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32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Использованные интернет-источники:</a:t>
            </a:r>
            <a:br>
              <a:rPr lang="ru-RU" sz="32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Прямоугольник 7"/>
          <p:cNvSpPr>
            <a:spLocks noChangeArrowheads="1"/>
          </p:cNvSpPr>
          <p:nvPr/>
        </p:nvSpPr>
        <p:spPr bwMode="auto">
          <a:xfrm>
            <a:off x="539750" y="1196975"/>
            <a:ext cx="86042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Фон </a:t>
            </a:r>
            <a:r>
              <a:rPr lang="en-US">
                <a:latin typeface="Times New Roman" pitchFamily="18" charset="0"/>
                <a:cs typeface="Times New Roman" pitchFamily="18" charset="0"/>
                <a:hlinkClick r:id="rId3"/>
              </a:rPr>
              <a:t>http://house-all.ru/photos/fony-dlya-detskih-prezentatsiy-skachat-besplatno-108808-large.jpg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Название сказки </a:t>
            </a:r>
            <a:r>
              <a:rPr lang="ru-RU" u="sng">
                <a:latin typeface="Times New Roman" pitchFamily="18" charset="0"/>
                <a:cs typeface="Times New Roman" pitchFamily="18" charset="0"/>
                <a:hlinkClick r:id="rId4"/>
              </a:rPr>
              <a:t>https://img.7dach.ru/uploads/images/20/22/72/2017/01/28/351749.jpg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Петух </a:t>
            </a:r>
            <a:r>
              <a:rPr lang="ru-RU" u="sng">
                <a:latin typeface="Times New Roman" pitchFamily="18" charset="0"/>
                <a:cs typeface="Times New Roman" pitchFamily="18" charset="0"/>
                <a:hlinkClick r:id="rId5"/>
              </a:rPr>
              <a:t>http://vospitatel.com.ua/images/p/petuh-rastr.png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Лиса </a:t>
            </a:r>
            <a:r>
              <a:rPr lang="ru-RU" u="sng">
                <a:latin typeface="Times New Roman" pitchFamily="18" charset="0"/>
                <a:cs typeface="Times New Roman" pitchFamily="18" charset="0"/>
                <a:hlinkClick r:id="rId6"/>
              </a:rPr>
              <a:t>http://game-24.ru/img-game_files/zayushkina-izbushka_9.jpg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Жили –были </a:t>
            </a:r>
            <a:r>
              <a:rPr lang="ru-RU" u="sng">
                <a:latin typeface="Times New Roman" pitchFamily="18" charset="0"/>
                <a:cs typeface="Times New Roman" pitchFamily="18" charset="0"/>
                <a:hlinkClick r:id="rId7"/>
              </a:rPr>
              <a:t>http://matraslabs.ru/yayhenoku/imgs183632.jpg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уходят </a:t>
            </a:r>
            <a:r>
              <a:rPr lang="ru-RU" u="sng">
                <a:latin typeface="Times New Roman" pitchFamily="18" charset="0"/>
                <a:cs typeface="Times New Roman" pitchFamily="18" charset="0"/>
                <a:hlinkClick r:id="rId8"/>
              </a:rPr>
              <a:t>http://img-fotki.yandex.ru/get/6205/17308394.dd/0_689a5_bd9b54a6_XL.jpg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лиса хвалит </a:t>
            </a:r>
            <a:r>
              <a:rPr lang="ru-RU" u="sng">
                <a:latin typeface="Times New Roman" pitchFamily="18" charset="0"/>
                <a:cs typeface="Times New Roman" pitchFamily="18" charset="0"/>
                <a:hlinkClick r:id="rId9"/>
              </a:rPr>
              <a:t>http://diafilmy.su/uploads/posts/2013-12/1386431395_19.jpg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и заснули </a:t>
            </a:r>
            <a:r>
              <a:rPr lang="ru-RU" u="sng">
                <a:latin typeface="Times New Roman" pitchFamily="18" charset="0"/>
                <a:cs typeface="Times New Roman" pitchFamily="18" charset="0"/>
                <a:hlinkClick r:id="rId10"/>
              </a:rPr>
              <a:t>http://diafilmy.su/uploads/posts/2013-12/1386431383_14.jpg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а там собака  </a:t>
            </a:r>
            <a:r>
              <a:rPr lang="ru-RU" u="sng">
                <a:latin typeface="Times New Roman" pitchFamily="18" charset="0"/>
                <a:cs typeface="Times New Roman" pitchFamily="18" charset="0"/>
                <a:hlinkClick r:id="rId11"/>
              </a:rPr>
              <a:t>http://img-fotki.yandex.ru/get/6105/17308394.dd/0_689b3_77020420_XL.jpg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</TotalTime>
  <Words>212</Words>
  <Application>Microsoft Office PowerPoint</Application>
  <PresentationFormat>Экран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Обсудите и назовите характерные черты каждого вида сказок (работа в группах)</vt:lpstr>
      <vt:lpstr> Вспомните устаревшие слова и выражения  и объясните их значение</vt:lpstr>
      <vt:lpstr>1.Приочтайте словосочетания  и перечислите те ,  которые не упоминались в сказке? 2.Установите очередность выражений, которые присутствовали в сказке.   (Общая дискуссия) </vt:lpstr>
      <vt:lpstr>1.Поставить картинки в логическом порядке.  2.Составление диалога к сюжетной иллюстрации.                                 </vt:lpstr>
      <vt:lpstr>Слайд 7</vt:lpstr>
      <vt:lpstr>Ключевой момент. Найдите пословицу,  которая подходит к сказке. Объясните почему. </vt:lpstr>
      <vt:lpstr>Использованные интернет-источники: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Российская Федерация Министерство образования и науки Муниципальное общеобразовательное учреждение-средняя общеобразовательная школа № 13 с углубленным изучением отдельных предметов г.о.Жуковский Московской области</dc:title>
  <dc:creator>user</dc:creator>
  <dc:description>http://aida.ucoz.ru</dc:description>
  <cp:lastModifiedBy>Пользователь</cp:lastModifiedBy>
  <cp:revision>142</cp:revision>
  <dcterms:created xsi:type="dcterms:W3CDTF">2015-02-06T05:10:38Z</dcterms:created>
  <dcterms:modified xsi:type="dcterms:W3CDTF">2020-03-25T08:50:33Z</dcterms:modified>
</cp:coreProperties>
</file>