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0" r:id="rId4"/>
    <p:sldId id="275" r:id="rId5"/>
    <p:sldId id="260" r:id="rId6"/>
    <p:sldId id="277" r:id="rId7"/>
    <p:sldId id="276" r:id="rId8"/>
    <p:sldId id="300" r:id="rId9"/>
    <p:sldId id="291" r:id="rId10"/>
    <p:sldId id="278" r:id="rId11"/>
    <p:sldId id="288" r:id="rId12"/>
    <p:sldId id="289" r:id="rId13"/>
    <p:sldId id="293" r:id="rId14"/>
    <p:sldId id="294" r:id="rId15"/>
    <p:sldId id="283" r:id="rId16"/>
    <p:sldId id="271" r:id="rId17"/>
    <p:sldId id="295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CBBA9-BCEA-4FCE-BF24-AB749A5C73E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878B81-4E92-456C-A29A-E1321B9C838F}">
      <dgm:prSet custT="1"/>
      <dgm:spPr/>
      <dgm:t>
        <a:bodyPr/>
        <a:lstStyle/>
        <a:p>
          <a:pPr rtl="0"/>
          <a:r>
            <a:rPr lang="ru-RU" sz="1600" b="1" i="0" u="sng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Гуманное отношение к человеку: </a:t>
          </a:r>
          <a:endParaRPr lang="ru-RU" sz="1600" b="0" i="0" u="sng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948C6-9B22-491B-8410-37CBEA03EC7D}" type="parTrans" cxnId="{051A064F-7099-4846-BC64-473924D084AE}">
      <dgm:prSet/>
      <dgm:spPr/>
      <dgm:t>
        <a:bodyPr/>
        <a:lstStyle/>
        <a:p>
          <a:endParaRPr lang="ru-RU"/>
        </a:p>
      </dgm:t>
    </dgm:pt>
    <dgm:pt modelId="{379BC6C6-EBC4-4DD3-A764-A3B33097E4DF}" type="sibTrans" cxnId="{051A064F-7099-4846-BC64-473924D084AE}">
      <dgm:prSet/>
      <dgm:spPr/>
      <dgm:t>
        <a:bodyPr/>
        <a:lstStyle/>
        <a:p>
          <a:endParaRPr lang="ru-RU"/>
        </a:p>
      </dgm:t>
    </dgm:pt>
    <dgm:pt modelId="{6AAD49C8-044C-4818-BC9A-02DFA64E8127}">
      <dgm:prSet custT="1"/>
      <dgm:spPr/>
      <dgm:t>
        <a:bodyPr/>
        <a:lstStyle/>
        <a:p>
          <a:pPr rtl="0"/>
          <a:r>
            <a:rPr lang="ru-RU" sz="1600" b="1" i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Великодушие </a:t>
          </a:r>
          <a:endParaRPr lang="ru-RU" sz="1600" b="0" i="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8A0DE-39A1-4813-9C5A-A874257E4278}" type="parTrans" cxnId="{5AA3FB11-4223-4BED-83BE-DFE9674ABD0A}">
      <dgm:prSet/>
      <dgm:spPr/>
      <dgm:t>
        <a:bodyPr/>
        <a:lstStyle/>
        <a:p>
          <a:endParaRPr lang="ru-RU"/>
        </a:p>
      </dgm:t>
    </dgm:pt>
    <dgm:pt modelId="{80849876-53FE-41C1-82A8-6504585407C0}" type="sibTrans" cxnId="{5AA3FB11-4223-4BED-83BE-DFE9674ABD0A}">
      <dgm:prSet/>
      <dgm:spPr/>
      <dgm:t>
        <a:bodyPr/>
        <a:lstStyle/>
        <a:p>
          <a:endParaRPr lang="ru-RU"/>
        </a:p>
      </dgm:t>
    </dgm:pt>
    <dgm:pt modelId="{71943DCC-0474-421E-8963-8E138A04A908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chemeClr val="tx1"/>
              </a:solidFill>
            </a:rPr>
            <a:t>Доброе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E0F49026-B929-43AB-8F0A-3AE026EF7454}" type="parTrans" cxnId="{3D153DCC-788C-426E-AAAF-E27ACBAEEFB4}">
      <dgm:prSet/>
      <dgm:spPr/>
      <dgm:t>
        <a:bodyPr/>
        <a:lstStyle/>
        <a:p>
          <a:endParaRPr lang="ru-RU"/>
        </a:p>
      </dgm:t>
    </dgm:pt>
    <dgm:pt modelId="{157D11A2-BFB4-44AE-BBAF-E9F9746078E9}" type="sibTrans" cxnId="{3D153DCC-788C-426E-AAAF-E27ACBAEEFB4}">
      <dgm:prSet/>
      <dgm:spPr/>
      <dgm:t>
        <a:bodyPr/>
        <a:lstStyle/>
        <a:p>
          <a:endParaRPr lang="ru-RU"/>
        </a:p>
      </dgm:t>
    </dgm:pt>
    <dgm:pt modelId="{2BAD33E8-FF47-41B7-A1C4-C6D493BD6737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chemeClr val="tx1"/>
              </a:solidFill>
            </a:rPr>
            <a:t>Уважительное 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6AF5DE83-27AF-4ECA-B7BD-5E73F27FA1CE}" type="parTrans" cxnId="{E0BE9223-96D0-40EB-BE4C-3A55C9C89A50}">
      <dgm:prSet/>
      <dgm:spPr/>
      <dgm:t>
        <a:bodyPr/>
        <a:lstStyle/>
        <a:p>
          <a:endParaRPr lang="ru-RU"/>
        </a:p>
      </dgm:t>
    </dgm:pt>
    <dgm:pt modelId="{DE1E3EA7-6A87-4796-9A5F-C9753C0D5425}" type="sibTrans" cxnId="{E0BE9223-96D0-40EB-BE4C-3A55C9C89A50}">
      <dgm:prSet/>
      <dgm:spPr/>
      <dgm:t>
        <a:bodyPr/>
        <a:lstStyle/>
        <a:p>
          <a:endParaRPr lang="ru-RU"/>
        </a:p>
      </dgm:t>
    </dgm:pt>
    <dgm:pt modelId="{BA73E325-580C-4E4B-B9D6-931475565CBA}">
      <dgm:prSet custT="1"/>
      <dgm:spPr/>
      <dgm:t>
        <a:bodyPr/>
        <a:lstStyle/>
        <a:p>
          <a:pPr rtl="0"/>
          <a:r>
            <a:rPr lang="ru-RU" sz="1400" b="1" i="0" baseline="0" dirty="0" smtClean="0">
              <a:solidFill>
                <a:schemeClr val="tx1"/>
              </a:solidFill>
            </a:rPr>
            <a:t>Готовность понять другого </a:t>
          </a:r>
          <a:endParaRPr lang="ru-RU" sz="1400" b="0" i="0" baseline="0" dirty="0">
            <a:solidFill>
              <a:schemeClr val="tx1"/>
            </a:solidFill>
          </a:endParaRPr>
        </a:p>
      </dgm:t>
    </dgm:pt>
    <dgm:pt modelId="{8D400297-C479-48C6-B1D4-C20624FCB7C8}" type="parTrans" cxnId="{46FBC512-95EF-4077-AF05-9521B06DE8B8}">
      <dgm:prSet/>
      <dgm:spPr/>
      <dgm:t>
        <a:bodyPr/>
        <a:lstStyle/>
        <a:p>
          <a:endParaRPr lang="ru-RU"/>
        </a:p>
      </dgm:t>
    </dgm:pt>
    <dgm:pt modelId="{BD490492-9283-4722-AB3A-2ABCE3195807}" type="sibTrans" cxnId="{46FBC512-95EF-4077-AF05-9521B06DE8B8}">
      <dgm:prSet/>
      <dgm:spPr/>
      <dgm:t>
        <a:bodyPr/>
        <a:lstStyle/>
        <a:p>
          <a:endParaRPr lang="ru-RU"/>
        </a:p>
      </dgm:t>
    </dgm:pt>
    <dgm:pt modelId="{8A16E2BF-F85A-4CE0-9786-65DEFC3F6BCE}">
      <dgm:prSet custT="1"/>
      <dgm:spPr/>
      <dgm:t>
        <a:bodyPr/>
        <a:lstStyle/>
        <a:p>
          <a:pPr rtl="0"/>
          <a:r>
            <a:rPr lang="ru-RU" sz="1800" b="1" i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как к равному</a:t>
          </a:r>
          <a:endParaRPr lang="ru-RU" sz="1800" b="0" i="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1674D-A600-40EE-B8C4-536F9114AEEE}" type="parTrans" cxnId="{36012B46-FDCF-4CE4-95C8-A5AD00A3CD84}">
      <dgm:prSet/>
      <dgm:spPr/>
      <dgm:t>
        <a:bodyPr/>
        <a:lstStyle/>
        <a:p>
          <a:endParaRPr lang="ru-RU"/>
        </a:p>
      </dgm:t>
    </dgm:pt>
    <dgm:pt modelId="{8F2C219F-3103-4A37-8167-63E0CBB5FD3C}" type="sibTrans" cxnId="{36012B46-FDCF-4CE4-95C8-A5AD00A3CD84}">
      <dgm:prSet/>
      <dgm:spPr/>
      <dgm:t>
        <a:bodyPr/>
        <a:lstStyle/>
        <a:p>
          <a:endParaRPr lang="ru-RU"/>
        </a:p>
      </dgm:t>
    </dgm:pt>
    <dgm:pt modelId="{9A8B5CB3-723E-4683-BC3B-00B307F3F2F6}" type="pres">
      <dgm:prSet presAssocID="{F93CBBA9-BCEA-4FCE-BF24-AB749A5C73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B6FF3-DE76-4C0C-9B82-0AF0E6B3A88D}" type="pres">
      <dgm:prSet presAssocID="{63878B81-4E92-456C-A29A-E1321B9C838F}" presName="node" presStyleLbl="node1" presStyleIdx="0" presStyleCnt="6" custScaleX="16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9D37D-FFC7-4CA6-BCC6-0A6C97A58B8A}" type="pres">
      <dgm:prSet presAssocID="{379BC6C6-EBC4-4DD3-A764-A3B33097E4DF}" presName="sibTrans" presStyleLbl="sibTrans2D1" presStyleIdx="0" presStyleCnt="6" custScaleX="160128" custScaleY="49164"/>
      <dgm:spPr/>
      <dgm:t>
        <a:bodyPr/>
        <a:lstStyle/>
        <a:p>
          <a:endParaRPr lang="ru-RU"/>
        </a:p>
      </dgm:t>
    </dgm:pt>
    <dgm:pt modelId="{E62F697F-434E-4CC6-BFB3-7F27BCAF7FAC}" type="pres">
      <dgm:prSet presAssocID="{379BC6C6-EBC4-4DD3-A764-A3B33097E4D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BECDA0E-7CC3-46FD-8DBA-232AFA159094}" type="pres">
      <dgm:prSet presAssocID="{6AAD49C8-044C-4818-BC9A-02DFA64E8127}" presName="node" presStyleLbl="node1" presStyleIdx="1" presStyleCnt="6" custScaleX="204389" custRadScaleRad="115187" custRadScaleInc="-1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D24A6-8919-4682-B997-529CCAB82396}" type="pres">
      <dgm:prSet presAssocID="{80849876-53FE-41C1-82A8-6504585407C0}" presName="sibTrans" presStyleLbl="sibTrans2D1" presStyleIdx="1" presStyleCnt="6" custAng="19334834" custScaleX="393133" custScaleY="86266" custLinFactX="-100000" custLinFactY="-16684" custLinFactNeighborX="-139680" custLinFactNeighborY="-100000"/>
      <dgm:spPr/>
      <dgm:t>
        <a:bodyPr/>
        <a:lstStyle/>
        <a:p>
          <a:endParaRPr lang="ru-RU"/>
        </a:p>
      </dgm:t>
    </dgm:pt>
    <dgm:pt modelId="{A72032C6-386C-42C1-A3F3-9448A16EB7F8}" type="pres">
      <dgm:prSet presAssocID="{80849876-53FE-41C1-82A8-6504585407C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2CDA747-5B50-4876-B70D-4C338857226E}" type="pres">
      <dgm:prSet presAssocID="{71943DCC-0474-421E-8963-8E138A04A908}" presName="node" presStyleLbl="node1" presStyleIdx="2" presStyleCnt="6" custScaleX="256584" custRadScaleRad="104481" custRadScaleInc="-2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90085-22B9-413C-952F-F2C2559C06E1}" type="pres">
      <dgm:prSet presAssocID="{157D11A2-BFB4-44AE-BBAF-E9F9746078E9}" presName="sibTrans" presStyleLbl="sibTrans2D1" presStyleIdx="2" presStyleCnt="6" custAng="17624384" custScaleX="25211" custScaleY="12652" custLinFactX="-100000" custLinFactY="-123372" custLinFactNeighborX="-150481" custLinFactNeighborY="-200000"/>
      <dgm:spPr/>
      <dgm:t>
        <a:bodyPr/>
        <a:lstStyle/>
        <a:p>
          <a:endParaRPr lang="ru-RU"/>
        </a:p>
      </dgm:t>
    </dgm:pt>
    <dgm:pt modelId="{2C5CDB84-3207-4044-BACE-4747DCD3253E}" type="pres">
      <dgm:prSet presAssocID="{157D11A2-BFB4-44AE-BBAF-E9F9746078E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A3D1C62-B113-426C-ABA7-0FFFB14B8B68}" type="pres">
      <dgm:prSet presAssocID="{2BAD33E8-FF47-41B7-A1C4-C6D493BD6737}" presName="node" presStyleLbl="node1" presStyleIdx="3" presStyleCnt="6" custScaleX="273948" custRadScaleRad="87715" custRadScaleInc="-7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337DA-6072-4B4D-BF8B-7AE3D88425CD}" type="pres">
      <dgm:prSet presAssocID="{DE1E3EA7-6A87-4796-9A5F-C9753C0D5425}" presName="sibTrans" presStyleLbl="sibTrans2D1" presStyleIdx="3" presStyleCnt="6" custAng="4787513" custFlipHor="1" custScaleX="45091" custScaleY="73068" custLinFactY="-200000" custLinFactNeighborX="12078" custLinFactNeighborY="-257885"/>
      <dgm:spPr/>
      <dgm:t>
        <a:bodyPr/>
        <a:lstStyle/>
        <a:p>
          <a:endParaRPr lang="ru-RU"/>
        </a:p>
      </dgm:t>
    </dgm:pt>
    <dgm:pt modelId="{6D217D58-2251-42ED-9350-F53117315D50}" type="pres">
      <dgm:prSet presAssocID="{DE1E3EA7-6A87-4796-9A5F-C9753C0D542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6EB7244-427A-423B-8F5C-A0E9FEFBA08A}" type="pres">
      <dgm:prSet presAssocID="{BA73E325-580C-4E4B-B9D6-931475565CBA}" presName="node" presStyleLbl="node1" presStyleIdx="4" presStyleCnt="6" custScaleX="226632" custRadScaleRad="109873" custRadScaleInc="2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6CB8B-8F9C-4087-B660-B01619B61AED}" type="pres">
      <dgm:prSet presAssocID="{BD490492-9283-4722-AB3A-2ABCE3195807}" presName="sibTrans" presStyleLbl="sibTrans2D1" presStyleIdx="4" presStyleCnt="6" custAng="13827708" custFlipVert="1" custFlipHor="1" custScaleX="41195" custScaleY="9377" custLinFactX="-100000" custLinFactNeighborX="-111287" custLinFactNeighborY="57714"/>
      <dgm:spPr/>
      <dgm:t>
        <a:bodyPr/>
        <a:lstStyle/>
        <a:p>
          <a:endParaRPr lang="ru-RU"/>
        </a:p>
      </dgm:t>
    </dgm:pt>
    <dgm:pt modelId="{C2A66917-D9E9-464B-A71F-E9DFE969B2E0}" type="pres">
      <dgm:prSet presAssocID="{BD490492-9283-4722-AB3A-2ABCE319580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B0FA1DE-FC89-47C8-A30B-51770DE46D32}" type="pres">
      <dgm:prSet presAssocID="{8A16E2BF-F85A-4CE0-9786-65DEFC3F6BCE}" presName="node" presStyleLbl="node1" presStyleIdx="5" presStyleCnt="6" custScaleX="232350" custScaleY="96921" custRadScaleRad="113767" custRadScaleInc="2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8F48-9D00-4974-94EF-7662899465B2}" type="pres">
      <dgm:prSet presAssocID="{8F2C219F-3103-4A37-8167-63E0CBB5FD3C}" presName="sibTrans" presStyleLbl="sibTrans2D1" presStyleIdx="5" presStyleCnt="6" custAng="10760465" custScaleX="152217" custScaleY="56169"/>
      <dgm:spPr/>
      <dgm:t>
        <a:bodyPr/>
        <a:lstStyle/>
        <a:p>
          <a:endParaRPr lang="ru-RU"/>
        </a:p>
      </dgm:t>
    </dgm:pt>
    <dgm:pt modelId="{E9083569-3D44-4C2C-8BDD-89C5D1E4D8FE}" type="pres">
      <dgm:prSet presAssocID="{8F2C219F-3103-4A37-8167-63E0CBB5FD3C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FA6A3E9-403A-4F1D-873F-5713EA2C0EDC}" type="presOf" srcId="{BD490492-9283-4722-AB3A-2ABCE3195807}" destId="{C2A66917-D9E9-464B-A71F-E9DFE969B2E0}" srcOrd="1" destOrd="0" presId="urn:microsoft.com/office/officeart/2005/8/layout/cycle2"/>
    <dgm:cxn modelId="{E0BE9223-96D0-40EB-BE4C-3A55C9C89A50}" srcId="{F93CBBA9-BCEA-4FCE-BF24-AB749A5C73E3}" destId="{2BAD33E8-FF47-41B7-A1C4-C6D493BD6737}" srcOrd="3" destOrd="0" parTransId="{6AF5DE83-27AF-4ECA-B7BD-5E73F27FA1CE}" sibTransId="{DE1E3EA7-6A87-4796-9A5F-C9753C0D5425}"/>
    <dgm:cxn modelId="{AD788571-F094-4D75-8856-32D5DB5E500E}" type="presOf" srcId="{DE1E3EA7-6A87-4796-9A5F-C9753C0D5425}" destId="{8E6337DA-6072-4B4D-BF8B-7AE3D88425CD}" srcOrd="0" destOrd="0" presId="urn:microsoft.com/office/officeart/2005/8/layout/cycle2"/>
    <dgm:cxn modelId="{AE25BCCA-D728-4D6B-BAF8-8FED0B72ABF9}" type="presOf" srcId="{F93CBBA9-BCEA-4FCE-BF24-AB749A5C73E3}" destId="{9A8B5CB3-723E-4683-BC3B-00B307F3F2F6}" srcOrd="0" destOrd="0" presId="urn:microsoft.com/office/officeart/2005/8/layout/cycle2"/>
    <dgm:cxn modelId="{46FBC512-95EF-4077-AF05-9521B06DE8B8}" srcId="{F93CBBA9-BCEA-4FCE-BF24-AB749A5C73E3}" destId="{BA73E325-580C-4E4B-B9D6-931475565CBA}" srcOrd="4" destOrd="0" parTransId="{8D400297-C479-48C6-B1D4-C20624FCB7C8}" sibTransId="{BD490492-9283-4722-AB3A-2ABCE3195807}"/>
    <dgm:cxn modelId="{A1490248-CF88-482D-9579-47682CD4E772}" type="presOf" srcId="{71943DCC-0474-421E-8963-8E138A04A908}" destId="{72CDA747-5B50-4876-B70D-4C338857226E}" srcOrd="0" destOrd="0" presId="urn:microsoft.com/office/officeart/2005/8/layout/cycle2"/>
    <dgm:cxn modelId="{34B9B05F-6092-4AD8-927B-739E3C2A4B11}" type="presOf" srcId="{8F2C219F-3103-4A37-8167-63E0CBB5FD3C}" destId="{E9083569-3D44-4C2C-8BDD-89C5D1E4D8FE}" srcOrd="1" destOrd="0" presId="urn:microsoft.com/office/officeart/2005/8/layout/cycle2"/>
    <dgm:cxn modelId="{2ECE3520-2532-4EB6-A923-7BA70E2FD812}" type="presOf" srcId="{BD490492-9283-4722-AB3A-2ABCE3195807}" destId="{F946CB8B-8F9C-4087-B660-B01619B61AED}" srcOrd="0" destOrd="0" presId="urn:microsoft.com/office/officeart/2005/8/layout/cycle2"/>
    <dgm:cxn modelId="{E2FFB3AA-87DF-473F-AA3D-B661574C9849}" type="presOf" srcId="{8A16E2BF-F85A-4CE0-9786-65DEFC3F6BCE}" destId="{DB0FA1DE-FC89-47C8-A30B-51770DE46D32}" srcOrd="0" destOrd="0" presId="urn:microsoft.com/office/officeart/2005/8/layout/cycle2"/>
    <dgm:cxn modelId="{4F7B829B-0C83-469F-987E-FEF1A7F35985}" type="presOf" srcId="{157D11A2-BFB4-44AE-BBAF-E9F9746078E9}" destId="{2C5CDB84-3207-4044-BACE-4747DCD3253E}" srcOrd="1" destOrd="0" presId="urn:microsoft.com/office/officeart/2005/8/layout/cycle2"/>
    <dgm:cxn modelId="{73EFF69A-326C-40E5-9E48-15653FB0D075}" type="presOf" srcId="{379BC6C6-EBC4-4DD3-A764-A3B33097E4DF}" destId="{E62F697F-434E-4CC6-BFB3-7F27BCAF7FAC}" srcOrd="1" destOrd="0" presId="urn:microsoft.com/office/officeart/2005/8/layout/cycle2"/>
    <dgm:cxn modelId="{36012B46-FDCF-4CE4-95C8-A5AD00A3CD84}" srcId="{F93CBBA9-BCEA-4FCE-BF24-AB749A5C73E3}" destId="{8A16E2BF-F85A-4CE0-9786-65DEFC3F6BCE}" srcOrd="5" destOrd="0" parTransId="{D551674D-A600-40EE-B8C4-536F9114AEEE}" sibTransId="{8F2C219F-3103-4A37-8167-63E0CBB5FD3C}"/>
    <dgm:cxn modelId="{3CED7AE3-1774-45DF-BA3B-828B6B47EF96}" type="presOf" srcId="{2BAD33E8-FF47-41B7-A1C4-C6D493BD6737}" destId="{7A3D1C62-B113-426C-ABA7-0FFFB14B8B68}" srcOrd="0" destOrd="0" presId="urn:microsoft.com/office/officeart/2005/8/layout/cycle2"/>
    <dgm:cxn modelId="{051A064F-7099-4846-BC64-473924D084AE}" srcId="{F93CBBA9-BCEA-4FCE-BF24-AB749A5C73E3}" destId="{63878B81-4E92-456C-A29A-E1321B9C838F}" srcOrd="0" destOrd="0" parTransId="{2D5948C6-9B22-491B-8410-37CBEA03EC7D}" sibTransId="{379BC6C6-EBC4-4DD3-A764-A3B33097E4DF}"/>
    <dgm:cxn modelId="{5EFB2C84-C5C6-47C8-AEC9-A772F0F7D0BD}" type="presOf" srcId="{157D11A2-BFB4-44AE-BBAF-E9F9746078E9}" destId="{FFD90085-22B9-413C-952F-F2C2559C06E1}" srcOrd="0" destOrd="0" presId="urn:microsoft.com/office/officeart/2005/8/layout/cycle2"/>
    <dgm:cxn modelId="{6CDD217A-8EEB-49EC-A733-979E443DC94E}" type="presOf" srcId="{80849876-53FE-41C1-82A8-6504585407C0}" destId="{A72032C6-386C-42C1-A3F3-9448A16EB7F8}" srcOrd="1" destOrd="0" presId="urn:microsoft.com/office/officeart/2005/8/layout/cycle2"/>
    <dgm:cxn modelId="{3D153DCC-788C-426E-AAAF-E27ACBAEEFB4}" srcId="{F93CBBA9-BCEA-4FCE-BF24-AB749A5C73E3}" destId="{71943DCC-0474-421E-8963-8E138A04A908}" srcOrd="2" destOrd="0" parTransId="{E0F49026-B929-43AB-8F0A-3AE026EF7454}" sibTransId="{157D11A2-BFB4-44AE-BBAF-E9F9746078E9}"/>
    <dgm:cxn modelId="{D00407E2-F66B-49DE-9737-9C4A160751D3}" type="presOf" srcId="{379BC6C6-EBC4-4DD3-A764-A3B33097E4DF}" destId="{6139D37D-FFC7-4CA6-BCC6-0A6C97A58B8A}" srcOrd="0" destOrd="0" presId="urn:microsoft.com/office/officeart/2005/8/layout/cycle2"/>
    <dgm:cxn modelId="{901F392F-C49C-492B-B6D6-8028BF6985FD}" type="presOf" srcId="{DE1E3EA7-6A87-4796-9A5F-C9753C0D5425}" destId="{6D217D58-2251-42ED-9350-F53117315D50}" srcOrd="1" destOrd="0" presId="urn:microsoft.com/office/officeart/2005/8/layout/cycle2"/>
    <dgm:cxn modelId="{762566C6-A722-4CD6-90BD-938ACD31D9E4}" type="presOf" srcId="{63878B81-4E92-456C-A29A-E1321B9C838F}" destId="{899B6FF3-DE76-4C0C-9B82-0AF0E6B3A88D}" srcOrd="0" destOrd="0" presId="urn:microsoft.com/office/officeart/2005/8/layout/cycle2"/>
    <dgm:cxn modelId="{7888B420-93EF-4C27-89A0-7A3E57E35374}" type="presOf" srcId="{80849876-53FE-41C1-82A8-6504585407C0}" destId="{FC1D24A6-8919-4682-B997-529CCAB82396}" srcOrd="0" destOrd="0" presId="urn:microsoft.com/office/officeart/2005/8/layout/cycle2"/>
    <dgm:cxn modelId="{FC0BC712-EB6D-43C5-BFE7-4785970B2228}" type="presOf" srcId="{8F2C219F-3103-4A37-8167-63E0CBB5FD3C}" destId="{22AE8F48-9D00-4974-94EF-7662899465B2}" srcOrd="0" destOrd="0" presId="urn:microsoft.com/office/officeart/2005/8/layout/cycle2"/>
    <dgm:cxn modelId="{5AA3FB11-4223-4BED-83BE-DFE9674ABD0A}" srcId="{F93CBBA9-BCEA-4FCE-BF24-AB749A5C73E3}" destId="{6AAD49C8-044C-4818-BC9A-02DFA64E8127}" srcOrd="1" destOrd="0" parTransId="{A5B8A0DE-39A1-4813-9C5A-A874257E4278}" sibTransId="{80849876-53FE-41C1-82A8-6504585407C0}"/>
    <dgm:cxn modelId="{76B49E3B-04A4-4D58-ABDF-14DD65AC98FE}" type="presOf" srcId="{6AAD49C8-044C-4818-BC9A-02DFA64E8127}" destId="{BBECDA0E-7CC3-46FD-8DBA-232AFA159094}" srcOrd="0" destOrd="0" presId="urn:microsoft.com/office/officeart/2005/8/layout/cycle2"/>
    <dgm:cxn modelId="{F554443D-1368-4769-93E2-06621DADDA55}" type="presOf" srcId="{BA73E325-580C-4E4B-B9D6-931475565CBA}" destId="{F6EB7244-427A-423B-8F5C-A0E9FEFBA08A}" srcOrd="0" destOrd="0" presId="urn:microsoft.com/office/officeart/2005/8/layout/cycle2"/>
    <dgm:cxn modelId="{9B437CAE-0BBB-4F16-AA0E-5D6DFA8E3727}" type="presParOf" srcId="{9A8B5CB3-723E-4683-BC3B-00B307F3F2F6}" destId="{899B6FF3-DE76-4C0C-9B82-0AF0E6B3A88D}" srcOrd="0" destOrd="0" presId="urn:microsoft.com/office/officeart/2005/8/layout/cycle2"/>
    <dgm:cxn modelId="{AD4C979A-7CCB-410B-BDD3-A60750431CF6}" type="presParOf" srcId="{9A8B5CB3-723E-4683-BC3B-00B307F3F2F6}" destId="{6139D37D-FFC7-4CA6-BCC6-0A6C97A58B8A}" srcOrd="1" destOrd="0" presId="urn:microsoft.com/office/officeart/2005/8/layout/cycle2"/>
    <dgm:cxn modelId="{A5E6B1CD-CA22-4D81-A93D-96B3551A87CD}" type="presParOf" srcId="{6139D37D-FFC7-4CA6-BCC6-0A6C97A58B8A}" destId="{E62F697F-434E-4CC6-BFB3-7F27BCAF7FAC}" srcOrd="0" destOrd="0" presId="urn:microsoft.com/office/officeart/2005/8/layout/cycle2"/>
    <dgm:cxn modelId="{035A13D4-BBA1-420E-8ACC-968DB9388FF3}" type="presParOf" srcId="{9A8B5CB3-723E-4683-BC3B-00B307F3F2F6}" destId="{BBECDA0E-7CC3-46FD-8DBA-232AFA159094}" srcOrd="2" destOrd="0" presId="urn:microsoft.com/office/officeart/2005/8/layout/cycle2"/>
    <dgm:cxn modelId="{7DF760B6-E894-4436-9D24-EB0AF61E0989}" type="presParOf" srcId="{9A8B5CB3-723E-4683-BC3B-00B307F3F2F6}" destId="{FC1D24A6-8919-4682-B997-529CCAB82396}" srcOrd="3" destOrd="0" presId="urn:microsoft.com/office/officeart/2005/8/layout/cycle2"/>
    <dgm:cxn modelId="{D5AF19EE-17FA-4383-92C0-4284B84D48F0}" type="presParOf" srcId="{FC1D24A6-8919-4682-B997-529CCAB82396}" destId="{A72032C6-386C-42C1-A3F3-9448A16EB7F8}" srcOrd="0" destOrd="0" presId="urn:microsoft.com/office/officeart/2005/8/layout/cycle2"/>
    <dgm:cxn modelId="{4731D90A-CFCD-4B8B-9B8C-3C1E21A0E1D8}" type="presParOf" srcId="{9A8B5CB3-723E-4683-BC3B-00B307F3F2F6}" destId="{72CDA747-5B50-4876-B70D-4C338857226E}" srcOrd="4" destOrd="0" presId="urn:microsoft.com/office/officeart/2005/8/layout/cycle2"/>
    <dgm:cxn modelId="{28485B02-8D51-4273-9A54-C2F15946342B}" type="presParOf" srcId="{9A8B5CB3-723E-4683-BC3B-00B307F3F2F6}" destId="{FFD90085-22B9-413C-952F-F2C2559C06E1}" srcOrd="5" destOrd="0" presId="urn:microsoft.com/office/officeart/2005/8/layout/cycle2"/>
    <dgm:cxn modelId="{DC099DFD-679F-4943-B4B4-8092FBCF4D11}" type="presParOf" srcId="{FFD90085-22B9-413C-952F-F2C2559C06E1}" destId="{2C5CDB84-3207-4044-BACE-4747DCD3253E}" srcOrd="0" destOrd="0" presId="urn:microsoft.com/office/officeart/2005/8/layout/cycle2"/>
    <dgm:cxn modelId="{B1C37101-84C8-477C-830C-F2A12DFB9553}" type="presParOf" srcId="{9A8B5CB3-723E-4683-BC3B-00B307F3F2F6}" destId="{7A3D1C62-B113-426C-ABA7-0FFFB14B8B68}" srcOrd="6" destOrd="0" presId="urn:microsoft.com/office/officeart/2005/8/layout/cycle2"/>
    <dgm:cxn modelId="{A04B37C1-D007-47E7-A9B9-A3D53E9F92AF}" type="presParOf" srcId="{9A8B5CB3-723E-4683-BC3B-00B307F3F2F6}" destId="{8E6337DA-6072-4B4D-BF8B-7AE3D88425CD}" srcOrd="7" destOrd="0" presId="urn:microsoft.com/office/officeart/2005/8/layout/cycle2"/>
    <dgm:cxn modelId="{C5A4F28F-5963-4B9B-9AC8-3DE46C722719}" type="presParOf" srcId="{8E6337DA-6072-4B4D-BF8B-7AE3D88425CD}" destId="{6D217D58-2251-42ED-9350-F53117315D50}" srcOrd="0" destOrd="0" presId="urn:microsoft.com/office/officeart/2005/8/layout/cycle2"/>
    <dgm:cxn modelId="{E289C971-3392-44CC-A202-81A8F80F95AB}" type="presParOf" srcId="{9A8B5CB3-723E-4683-BC3B-00B307F3F2F6}" destId="{F6EB7244-427A-423B-8F5C-A0E9FEFBA08A}" srcOrd="8" destOrd="0" presId="urn:microsoft.com/office/officeart/2005/8/layout/cycle2"/>
    <dgm:cxn modelId="{E5827810-0DAD-48AD-BFF8-7E6EDF0DB6F7}" type="presParOf" srcId="{9A8B5CB3-723E-4683-BC3B-00B307F3F2F6}" destId="{F946CB8B-8F9C-4087-B660-B01619B61AED}" srcOrd="9" destOrd="0" presId="urn:microsoft.com/office/officeart/2005/8/layout/cycle2"/>
    <dgm:cxn modelId="{C4E83540-BF8C-4676-98E1-D222623C355B}" type="presParOf" srcId="{F946CB8B-8F9C-4087-B660-B01619B61AED}" destId="{C2A66917-D9E9-464B-A71F-E9DFE969B2E0}" srcOrd="0" destOrd="0" presId="urn:microsoft.com/office/officeart/2005/8/layout/cycle2"/>
    <dgm:cxn modelId="{59DC0E8A-902D-44A4-91E4-594DAA189943}" type="presParOf" srcId="{9A8B5CB3-723E-4683-BC3B-00B307F3F2F6}" destId="{DB0FA1DE-FC89-47C8-A30B-51770DE46D32}" srcOrd="10" destOrd="0" presId="urn:microsoft.com/office/officeart/2005/8/layout/cycle2"/>
    <dgm:cxn modelId="{4F149A7B-C84C-49F7-8CC4-C35C58DDE36F}" type="presParOf" srcId="{9A8B5CB3-723E-4683-BC3B-00B307F3F2F6}" destId="{22AE8F48-9D00-4974-94EF-7662899465B2}" srcOrd="11" destOrd="0" presId="urn:microsoft.com/office/officeart/2005/8/layout/cycle2"/>
    <dgm:cxn modelId="{BDE39CDE-E0A7-4069-BE4F-999441502883}" type="presParOf" srcId="{22AE8F48-9D00-4974-94EF-7662899465B2}" destId="{E9083569-3D44-4C2C-8BDD-89C5D1E4D8F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9B6FF3-DE76-4C0C-9B82-0AF0E6B3A88D}">
      <dsp:nvSpPr>
        <dsp:cNvPr id="0" name=""/>
        <dsp:cNvSpPr/>
      </dsp:nvSpPr>
      <dsp:spPr>
        <a:xfrm>
          <a:off x="2547695" y="1613"/>
          <a:ext cx="2444854" cy="14447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Гуманное отношение к человеку: </a:t>
          </a:r>
          <a:endParaRPr lang="ru-RU" sz="1600" b="0" i="0" u="sng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7695" y="1613"/>
        <a:ext cx="2444854" cy="1444735"/>
      </dsp:txXfrm>
    </dsp:sp>
    <dsp:sp modelId="{6139D37D-FFC7-4CA6-BCC6-0A6C97A58B8A}">
      <dsp:nvSpPr>
        <dsp:cNvPr id="0" name=""/>
        <dsp:cNvSpPr/>
      </dsp:nvSpPr>
      <dsp:spPr>
        <a:xfrm rot="12039609">
          <a:off x="4687777" y="970705"/>
          <a:ext cx="109059" cy="239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2039609">
        <a:off x="4687777" y="970705"/>
        <a:ext cx="109059" cy="239722"/>
      </dsp:txXfrm>
    </dsp:sp>
    <dsp:sp modelId="{BBECDA0E-7CC3-46FD-8DBA-232AFA159094}">
      <dsp:nvSpPr>
        <dsp:cNvPr id="0" name=""/>
        <dsp:cNvSpPr/>
      </dsp:nvSpPr>
      <dsp:spPr>
        <a:xfrm>
          <a:off x="4373375" y="785811"/>
          <a:ext cx="2952881" cy="1444735"/>
        </a:xfrm>
        <a:prstGeom prst="ellipse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Великодушие </a:t>
          </a:r>
          <a:endParaRPr lang="ru-RU" sz="1600" b="0" i="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3375" y="785811"/>
        <a:ext cx="2952881" cy="1444735"/>
      </dsp:txXfrm>
    </dsp:sp>
    <dsp:sp modelId="{FC1D24A6-8919-4682-B997-529CCAB82396}">
      <dsp:nvSpPr>
        <dsp:cNvPr id="0" name=""/>
        <dsp:cNvSpPr/>
      </dsp:nvSpPr>
      <dsp:spPr>
        <a:xfrm rot="3134835">
          <a:off x="3904680" y="1859304"/>
          <a:ext cx="1752900" cy="420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134835">
        <a:off x="3904680" y="1859304"/>
        <a:ext cx="1752900" cy="420631"/>
      </dsp:txXfrm>
    </dsp:sp>
    <dsp:sp modelId="{72CDA747-5B50-4876-B70D-4C338857226E}">
      <dsp:nvSpPr>
        <dsp:cNvPr id="0" name=""/>
        <dsp:cNvSpPr/>
      </dsp:nvSpPr>
      <dsp:spPr>
        <a:xfrm>
          <a:off x="3996335" y="3071830"/>
          <a:ext cx="3706961" cy="1444735"/>
        </a:xfrm>
        <a:prstGeom prst="ellipse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chemeClr val="tx1"/>
              </a:solidFill>
            </a:rPr>
            <a:t>Доброе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3996335" y="3071830"/>
        <a:ext cx="3706961" cy="1444735"/>
      </dsp:txXfrm>
    </dsp:sp>
    <dsp:sp modelId="{FFD90085-22B9-413C-952F-F2C2559C06E1}">
      <dsp:nvSpPr>
        <dsp:cNvPr id="0" name=""/>
        <dsp:cNvSpPr/>
      </dsp:nvSpPr>
      <dsp:spPr>
        <a:xfrm rot="16030460">
          <a:off x="4381684" y="2682117"/>
          <a:ext cx="45719" cy="61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030460">
        <a:off x="4381684" y="2682117"/>
        <a:ext cx="45719" cy="61690"/>
      </dsp:txXfrm>
    </dsp:sp>
    <dsp:sp modelId="{7A3D1C62-B113-426C-ABA7-0FFFB14B8B68}">
      <dsp:nvSpPr>
        <dsp:cNvPr id="0" name=""/>
        <dsp:cNvSpPr/>
      </dsp:nvSpPr>
      <dsp:spPr>
        <a:xfrm>
          <a:off x="1870640" y="4071976"/>
          <a:ext cx="3957825" cy="1444735"/>
        </a:xfrm>
        <a:prstGeom prst="ellipse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chemeClr val="tx1"/>
              </a:solidFill>
            </a:rPr>
            <a:t>Уважительное 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1870640" y="4071976"/>
        <a:ext cx="3957825" cy="1444735"/>
      </dsp:txXfrm>
    </dsp:sp>
    <dsp:sp modelId="{8E6337DA-6072-4B4D-BF8B-7AE3D88425CD}">
      <dsp:nvSpPr>
        <dsp:cNvPr id="0" name=""/>
        <dsp:cNvSpPr/>
      </dsp:nvSpPr>
      <dsp:spPr>
        <a:xfrm rot="15352949" flipH="1">
          <a:off x="2680247" y="1859772"/>
          <a:ext cx="45719" cy="3562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5352949" flipH="1">
        <a:off x="2680247" y="1859772"/>
        <a:ext cx="45719" cy="356278"/>
      </dsp:txXfrm>
    </dsp:sp>
    <dsp:sp modelId="{F6EB7244-427A-423B-8F5C-A0E9FEFBA08A}">
      <dsp:nvSpPr>
        <dsp:cNvPr id="0" name=""/>
        <dsp:cNvSpPr/>
      </dsp:nvSpPr>
      <dsp:spPr>
        <a:xfrm>
          <a:off x="0" y="3071831"/>
          <a:ext cx="3274233" cy="1444735"/>
        </a:xfrm>
        <a:prstGeom prst="ellipse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>
              <a:solidFill>
                <a:schemeClr val="tx1"/>
              </a:solidFill>
            </a:rPr>
            <a:t>Готовность понять другого </a:t>
          </a:r>
          <a:endParaRPr lang="ru-RU" sz="1400" b="0" i="0" kern="1200" baseline="0" dirty="0">
            <a:solidFill>
              <a:schemeClr val="tx1"/>
            </a:solidFill>
          </a:endParaRPr>
        </a:p>
      </dsp:txBody>
      <dsp:txXfrm>
        <a:off x="0" y="3071831"/>
        <a:ext cx="3274233" cy="1444735"/>
      </dsp:txXfrm>
    </dsp:sp>
    <dsp:sp modelId="{F946CB8B-8F9C-4087-B660-B01619B61AED}">
      <dsp:nvSpPr>
        <dsp:cNvPr id="0" name=""/>
        <dsp:cNvSpPr/>
      </dsp:nvSpPr>
      <dsp:spPr>
        <a:xfrm rot="8632688" flipH="1" flipV="1">
          <a:off x="555631" y="2876950"/>
          <a:ext cx="204599" cy="45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632688" flipH="1" flipV="1">
        <a:off x="555631" y="2876950"/>
        <a:ext cx="204599" cy="45722"/>
      </dsp:txXfrm>
    </dsp:sp>
    <dsp:sp modelId="{DB0FA1DE-FC89-47C8-A30B-51770DE46D32}">
      <dsp:nvSpPr>
        <dsp:cNvPr id="0" name=""/>
        <dsp:cNvSpPr/>
      </dsp:nvSpPr>
      <dsp:spPr>
        <a:xfrm>
          <a:off x="99428" y="736617"/>
          <a:ext cx="3356843" cy="1400252"/>
        </a:xfrm>
        <a:prstGeom prst="ellips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как к равному</a:t>
          </a:r>
          <a:endParaRPr lang="ru-RU" sz="1800" b="0" i="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428" y="736617"/>
        <a:ext cx="3356843" cy="1400252"/>
      </dsp:txXfrm>
    </dsp:sp>
    <dsp:sp modelId="{22AE8F48-9D00-4974-94EF-7662899465B2}">
      <dsp:nvSpPr>
        <dsp:cNvPr id="0" name=""/>
        <dsp:cNvSpPr/>
      </dsp:nvSpPr>
      <dsp:spPr>
        <a:xfrm rot="20379343">
          <a:off x="2752765" y="900825"/>
          <a:ext cx="280575" cy="273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0379343">
        <a:off x="2752765" y="900825"/>
        <a:ext cx="280575" cy="27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797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4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669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EEE6D-D75E-4019-8B97-5076EBB3E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13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92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11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45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97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4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3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21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450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ECD77E-7DF5-45D5-9FE2-A36F17FDFEE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A1863D-0F79-4677-869B-44B6F8C05D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46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8090642" cy="316835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человечность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№2</a:t>
            </a:r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/>
          <a:lstStyle/>
          <a:p>
            <a:r>
              <a:rPr lang="ru-RU" dirty="0" smtClean="0"/>
              <a:t>Качества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/>
              <a:t>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почему одни пожилые люди счастливы, а другие печальны, что им нужно для того, чтобы стать счастливыми?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Почему старики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требуют особой заботы?</a:t>
            </a:r>
          </a:p>
        </p:txBody>
      </p:sp>
      <p:pic>
        <p:nvPicPr>
          <p:cNvPr id="6" name="Содержимое 5" descr="124962949_786e197c62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666750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6000768"/>
            <a:ext cx="487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Читаем тест учебника с.102-103</a:t>
            </a:r>
          </a:p>
        </p:txBody>
      </p:sp>
    </p:spTree>
    <p:extLst>
      <p:ext uri="{BB962C8B-B14F-4D97-AF65-F5344CB8AC3E}">
        <p14:creationId xmlns:p14="http://schemas.microsoft.com/office/powerpoint/2010/main" xmlns="" val="32889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Отношение к пожилым людям – показатель доброты и человечности!</a:t>
            </a:r>
          </a:p>
        </p:txBody>
      </p:sp>
      <p:pic>
        <p:nvPicPr>
          <p:cNvPr id="4" name="Содержимое 3" descr="otnoshenie-k-starik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458768"/>
            <a:ext cx="3968057" cy="261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286388"/>
            <a:ext cx="792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Объясните, как вы понимаете значение этой фразы.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Приведите примеры.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560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63500">
            <a:solidFill>
              <a:srgbClr val="CCFFCC"/>
            </a:solidFill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anchor="ctr"/>
          <a:lstStyle/>
          <a:p>
            <a:pPr marL="838200" indent="-838200" algn="ctr" eaLnBrk="0" hangingPunct="0">
              <a:lnSpc>
                <a:spcPct val="80000"/>
              </a:lnSpc>
              <a:buFontTx/>
              <a:buAutoNum type="arabicPeriod"/>
              <a:defRPr/>
            </a:pPr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6350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4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48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Картинная галерея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410200"/>
            <a:ext cx="8153400" cy="1096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художник так назвал картину?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старость этих людей назвать радостной, счастливой?</a:t>
            </a:r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5791200" cy="4387850"/>
          </a:xfrm>
          <a:noFill/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400800" y="16764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В. М. Максимов 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«Всё в прошлом»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6477000" y="2743200"/>
            <a:ext cx="2362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бы вы изменили в сюжете картины, если бы это были ваши близкие?</a:t>
            </a:r>
          </a:p>
        </p:txBody>
      </p:sp>
    </p:spTree>
    <p:extLst>
      <p:ext uri="{BB962C8B-B14F-4D97-AF65-F5344CB8AC3E}">
        <p14:creationId xmlns:p14="http://schemas.microsoft.com/office/powerpoint/2010/main" xmlns="" val="12147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83" name="Group 34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20526" name="AutoShape 5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7" name="AutoShape 6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8" name="AutoShape 7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9" name="AutoShape 8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0" name="AutoShape 9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1" name="AutoShape 10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2" name="AutoShape 11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3" name="AutoShape 12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4" name="AutoShape 13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5" name="AutoShape 14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6" name="AutoShape 15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7" name="AutoShape 16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8" name="AutoShape 17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9" name="AutoShape 18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0" name="AutoShape 19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1" name="AutoShape 20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2" name="AutoShape 21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3" name="AutoShape 22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4" name="AutoShape 23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5" name="AutoShape 24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6" name="AutoShape 25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7" name="AutoShape 26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8" name="AutoShape 27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9" name="AutoShape 28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0" name="AutoShape 29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1" name="AutoShape 30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2" name="AutoShape 31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3" name="AutoShape 32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4" name="AutoShape 33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484" name="Rectangle 35"/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38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86" name="Group 44"/>
          <p:cNvGrpSpPr>
            <a:grpSpLocks/>
          </p:cNvGrpSpPr>
          <p:nvPr/>
        </p:nvGrpSpPr>
        <p:grpSpPr bwMode="auto">
          <a:xfrm>
            <a:off x="8686800" y="1371600"/>
            <a:ext cx="457200" cy="5486400"/>
            <a:chOff x="5472" y="864"/>
            <a:chExt cx="288" cy="3456"/>
          </a:xfrm>
        </p:grpSpPr>
        <p:sp>
          <p:nvSpPr>
            <p:cNvPr id="20522" name="AutoShape 40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2</a:t>
              </a:r>
            </a:p>
          </p:txBody>
        </p:sp>
        <p:sp>
          <p:nvSpPr>
            <p:cNvPr id="20523" name="AutoShape 41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3</a:t>
              </a:r>
            </a:p>
          </p:txBody>
        </p:sp>
        <p:sp>
          <p:nvSpPr>
            <p:cNvPr id="20524" name="AutoShape 42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4</a:t>
              </a:r>
            </a:p>
          </p:txBody>
        </p:sp>
        <p:sp>
          <p:nvSpPr>
            <p:cNvPr id="20525" name="AutoShape 43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5</a:t>
              </a:r>
            </a:p>
          </p:txBody>
        </p:sp>
      </p:grpSp>
      <p:grpSp>
        <p:nvGrpSpPr>
          <p:cNvPr id="20487" name="Group 45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20493" name="AutoShape 46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4" name="AutoShape 47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5" name="AutoShape 48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6" name="AutoShape 49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7" name="AutoShape 50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8" name="AutoShape 51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9" name="AutoShape 52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0" name="AutoShape 53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1" name="AutoShape 54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2" name="AutoShape 55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3" name="AutoShape 56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4" name="AutoShape 57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5" name="AutoShape 58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6" name="AutoShape 59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7" name="AutoShape 60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8" name="AutoShape 61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09" name="AutoShape 62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0" name="AutoShape 63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1" name="AutoShape 64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2" name="AutoShape 65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3" name="AutoShape 66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4" name="AutoShape 67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5" name="AutoShape 68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6" name="AutoShape 69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7" name="AutoShape 70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8" name="AutoShape 71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19" name="AutoShape 72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0" name="AutoShape 73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21" name="AutoShape 74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412" name="AutoShape 76"/>
          <p:cNvSpPr>
            <a:spLocks noChangeArrowheads="1"/>
          </p:cNvSpPr>
          <p:nvPr/>
        </p:nvSpPr>
        <p:spPr bwMode="auto">
          <a:xfrm>
            <a:off x="990600" y="457200"/>
            <a:ext cx="48006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alt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Прояви внимание </a:t>
            </a:r>
          </a:p>
          <a:p>
            <a:pPr algn="ctr">
              <a:defRPr/>
            </a:pPr>
            <a:r>
              <a:rPr lang="ru-RU" alt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к старикам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489" name="AutoShape 77"/>
          <p:cNvSpPr>
            <a:spLocks noChangeArrowheads="1"/>
          </p:cNvSpPr>
          <p:nvPr/>
        </p:nvSpPr>
        <p:spPr bwMode="auto">
          <a:xfrm>
            <a:off x="762000" y="1676400"/>
            <a:ext cx="7543800" cy="44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4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85800" y="1066800"/>
            <a:ext cx="1460656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9900" b="1" dirty="0">
                <a:ln w="571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82813"/>
            <a:ext cx="32416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1911350"/>
            <a:ext cx="3581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1.Каким образом Вы помогаете своим престарелым родственникам?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 чём с ними разговариваете?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 чём узнали и чему научились у них?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Какой опыт хотели бы перенять?</a:t>
            </a:r>
          </a:p>
        </p:txBody>
      </p:sp>
    </p:spTree>
    <p:extLst>
      <p:ext uri="{BB962C8B-B14F-4D97-AF65-F5344CB8AC3E}">
        <p14:creationId xmlns:p14="http://schemas.microsoft.com/office/powerpoint/2010/main" xmlns="" val="9131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Поищите варианты гуманного поведения в следующих ситуациях.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Ты идешь по улице, видишь плачущего ребенка. Какими будут твои действия?</a:t>
            </a:r>
          </a:p>
          <a:p>
            <a:r>
              <a:rPr lang="ru-RU" sz="4400" i="1" dirty="0" smtClean="0">
                <a:solidFill>
                  <a:srgbClr val="C00000"/>
                </a:solidFill>
              </a:rPr>
              <a:t>В подъезде ты встречаешь бездомное животное. Твои действия?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143472" y="4395787"/>
            <a:ext cx="40005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Подержи мои книжки! – крикнул мальчик, передал девочке свою сумку и бросился на помощь старушке.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он вернулся, девочка спросила: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твоя бабушка?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Нет, - ответил мальчик.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Мама? – удивилась подружка.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Нет!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Ну, тетя? Или знакомая?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 нет же! нет! – улыбаясь, сказал мальчик. – Это просто старушка!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 w="63500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Проверь себя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8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54000"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8229600" cy="3492500"/>
          </a:xfrm>
          <a:noFill/>
        </p:spPr>
      </p:pic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533400" y="1219200"/>
            <a:ext cx="685800" cy="609600"/>
          </a:xfrm>
          <a:prstGeom prst="star16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087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 w="63500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90000"/>
                </a:solidFill>
                <a:latin typeface="Comic Sans MS" panose="030F0702030302020204" pitchFamily="66" charset="0"/>
              </a:rPr>
              <a:t>Проверь себя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6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343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/>
          <p:cNvPicPr>
            <a:picLocks noChangeAspect="1" noChangeArrowheads="1"/>
          </p:cNvPicPr>
          <p:nvPr/>
        </p:nvPicPr>
        <p:blipFill>
          <a:blip r:embed="rId4" cstate="print">
            <a:lum bright="-54000"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2296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8"/>
          <p:cNvPicPr>
            <a:picLocks noChangeAspect="1" noChangeArrowheads="1"/>
          </p:cNvPicPr>
          <p:nvPr/>
        </p:nvPicPr>
        <p:blipFill>
          <a:blip r:embed="rId5" cstate="print">
            <a:lum bright="-54000"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229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1" name="AutoShape 21"/>
          <p:cNvSpPr>
            <a:spLocks noChangeArrowheads="1"/>
          </p:cNvSpPr>
          <p:nvPr/>
        </p:nvSpPr>
        <p:spPr bwMode="auto">
          <a:xfrm>
            <a:off x="533400" y="1828800"/>
            <a:ext cx="685800" cy="609600"/>
          </a:xfrm>
          <a:prstGeom prst="star16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533400" y="3200400"/>
            <a:ext cx="685800" cy="609600"/>
          </a:xfrm>
          <a:prstGeom prst="star16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609600" y="4267200"/>
            <a:ext cx="533400" cy="533400"/>
          </a:xfrm>
          <a:prstGeom prst="star16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7202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 w="63500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90000"/>
                </a:solidFill>
                <a:latin typeface="Comic Sans MS" panose="030F0702030302020204" pitchFamily="66" charset="0"/>
              </a:rPr>
              <a:t>Проверь себя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3" cstate="print">
            <a:lum bright="-60000" contrast="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/>
          <p:cNvPicPr>
            <a:picLocks noChangeAspect="1" noChangeArrowheads="1"/>
          </p:cNvPicPr>
          <p:nvPr/>
        </p:nvPicPr>
        <p:blipFill>
          <a:blip r:embed="rId4" cstate="print">
            <a:lum bright="-60000" contrast="8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305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AutoShape 6"/>
          <p:cNvSpPr>
            <a:spLocks noChangeArrowheads="1"/>
          </p:cNvSpPr>
          <p:nvPr/>
        </p:nvSpPr>
        <p:spPr bwMode="auto">
          <a:xfrm>
            <a:off x="533400" y="1371600"/>
            <a:ext cx="685800" cy="609600"/>
          </a:xfrm>
          <a:prstGeom prst="star16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>
            <a:off x="609600" y="2819400"/>
            <a:ext cx="685800" cy="609600"/>
          </a:xfrm>
          <a:prstGeom prst="star16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337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52"/>
            <a:ext cx="314327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шел по берегу и вдруг увидел мальчика, который поднимал что-то с песка и бросал в море. Человек подошел ближе и увидел, что мальчик поднимает с песка морские звезды. Они окружали его со всех сторон, берег был буквально усеян ими на много километров.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бросаешь эти морские звезды в воду? – спросил человек, подходя ближе.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Если они останутся на берегу до завтрашнего утра, когда начнется отлив, то погибнут, - ответил мальчик, не прекращая своего занятия.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285728"/>
            <a:ext cx="371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 это просто глупо! – закричал человек.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Оглянись! Здесь миллионы морских звезд, берег просто усыпан ими. Твои попытки ничего не изменят!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 поднял следующую морскую звезду, на мгновенье задумался, бросил ее в море и сказал: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Нет, мои попытки изменят очень много … для этой звезды.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ln w="63500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Проверь себя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057400"/>
            <a:ext cx="7086600" cy="3276600"/>
          </a:xfrm>
          <a:ln w="63500">
            <a:solidFill>
              <a:srgbClr val="CCFF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человечность?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своё определение гуманизма.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необходимо заботиться о слабых, пожилых людях?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4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71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94004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просмотрите отрывок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фильма «Чучело».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Ответьте на вопросы: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поступки можно назвать гуманными и антигуманными? Почему?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одноклассники ведут себя так?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.Чему может научить этот фильм?</a:t>
            </a:r>
          </a:p>
        </p:txBody>
      </p:sp>
      <p:pic>
        <p:nvPicPr>
          <p:cNvPr id="4" name="Содержимое 3" descr="chuchelo-03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3429000"/>
            <a:ext cx="4130150" cy="309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06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6186" name="AutoShape 6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6187" name="AutoShape 7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</p:grp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6157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8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9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1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2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3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4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5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6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7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8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69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0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1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2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3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4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5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6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7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8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79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80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81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82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83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84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85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6150" name="AutoShape 40"/>
          <p:cNvSpPr>
            <a:spLocks noChangeArrowheads="1"/>
          </p:cNvSpPr>
          <p:nvPr/>
        </p:nvSpPr>
        <p:spPr bwMode="auto">
          <a:xfrm>
            <a:off x="1447800" y="533400"/>
            <a:ext cx="4419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360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6155" name="AutoShape 43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 4</a:t>
              </a:r>
            </a:p>
          </p:txBody>
        </p:sp>
        <p:sp>
          <p:nvSpPr>
            <p:cNvPr id="6156" name="AutoShape 44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 5</a:t>
              </a:r>
            </a:p>
          </p:txBody>
        </p:sp>
      </p:grpSp>
      <p:sp>
        <p:nvSpPr>
          <p:cNvPr id="6152" name="AutoShape 45"/>
          <p:cNvSpPr>
            <a:spLocks noChangeArrowheads="1"/>
          </p:cNvSpPr>
          <p:nvPr/>
        </p:nvSpPr>
        <p:spPr bwMode="auto">
          <a:xfrm>
            <a:off x="487622" y="1638300"/>
            <a:ext cx="6705600" cy="44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3600" b="1" dirty="0">
                <a:solidFill>
                  <a:srgbClr val="002060"/>
                </a:solidFill>
              </a:rPr>
              <a:t>«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Человечность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гуманность, 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человеческое 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</a:p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окружающим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Толковый словарь  Д. Н. Ушакова </a:t>
            </a:r>
          </a:p>
        </p:txBody>
      </p:sp>
      <p:pic>
        <p:nvPicPr>
          <p:cNvPr id="6153" name="Picture 8" descr="Mother God Pics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1882775"/>
            <a:ext cx="2286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1371600" y="533400"/>
            <a:ext cx="44196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FF0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 w="2857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гуманизм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03148410"/>
              </p:ext>
            </p:extLst>
          </p:nvPr>
        </p:nvGraphicFramePr>
        <p:xfrm>
          <a:off x="928662" y="50004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11309" name="AutoShape 6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11310" name="AutoShape 7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</p:grp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1280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1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2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3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4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5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6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7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8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89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0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1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2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3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4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5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6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7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8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99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0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1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2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3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4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5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6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7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308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1270" name="AutoShape 40"/>
          <p:cNvSpPr>
            <a:spLocks noChangeArrowheads="1"/>
          </p:cNvSpPr>
          <p:nvPr/>
        </p:nvSpPr>
        <p:spPr bwMode="auto">
          <a:xfrm>
            <a:off x="1447800" y="533400"/>
            <a:ext cx="4419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3600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11278" name="AutoShape 43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 4</a:t>
              </a:r>
            </a:p>
          </p:txBody>
        </p:sp>
        <p:sp>
          <p:nvSpPr>
            <p:cNvPr id="11279" name="AutoShape 44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 5</a:t>
              </a:r>
            </a:p>
          </p:txBody>
        </p:sp>
      </p:grpSp>
      <p:sp>
        <p:nvSpPr>
          <p:cNvPr id="11272" name="AutoShape 45"/>
          <p:cNvSpPr>
            <a:spLocks noChangeArrowheads="1"/>
          </p:cNvSpPr>
          <p:nvPr/>
        </p:nvSpPr>
        <p:spPr bwMode="auto">
          <a:xfrm>
            <a:off x="1447800" y="1828800"/>
            <a:ext cx="6705600" cy="44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8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Гуманизм</a:t>
            </a:r>
          </a:p>
          <a:p>
            <a:pPr algn="ctr">
              <a:defRPr/>
            </a:pPr>
            <a:endParaRPr lang="ru-RU" sz="4800" b="1" dirty="0">
              <a:ln w="2857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800" b="1" dirty="0" smtClean="0">
              <a:ln w="2857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800" b="1" dirty="0">
              <a:ln w="2857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4800" b="1" dirty="0">
              <a:ln w="2857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1371600" y="533400"/>
            <a:ext cx="44196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FF0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 w="2857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гуманизм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43200" y="2895600"/>
            <a:ext cx="1981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648200" y="2876550"/>
            <a:ext cx="1981200" cy="7048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3597275"/>
            <a:ext cx="274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взглядов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признающих ценность человека, его жизни, свободы и права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181600" y="3608388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поведения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за все свои действия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10286" name="AutoShape 6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10287" name="AutoShape 7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</p:grp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0257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8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9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0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1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2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3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4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5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6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7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8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69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0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1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2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3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4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5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6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7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8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79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0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1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2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3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4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85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46" name="AutoShape 40"/>
          <p:cNvSpPr>
            <a:spLocks noChangeArrowheads="1"/>
          </p:cNvSpPr>
          <p:nvPr/>
        </p:nvSpPr>
        <p:spPr bwMode="auto">
          <a:xfrm>
            <a:off x="1447800" y="533400"/>
            <a:ext cx="4419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360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10255" name="AutoShape 43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 4</a:t>
              </a:r>
            </a:p>
          </p:txBody>
        </p:sp>
        <p:sp>
          <p:nvSpPr>
            <p:cNvPr id="10256" name="AutoShape 44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altLang="ru-RU" sz="1400">
                  <a:solidFill>
                    <a:schemeClr val="bg1"/>
                  </a:solidFill>
                </a:rPr>
                <a:t>Пункт плана 5</a:t>
              </a:r>
            </a:p>
          </p:txBody>
        </p:sp>
      </p:grpSp>
      <p:sp>
        <p:nvSpPr>
          <p:cNvPr id="10248" name="AutoShape 45"/>
          <p:cNvSpPr>
            <a:spLocks noChangeArrowheads="1"/>
          </p:cNvSpPr>
          <p:nvPr/>
        </p:nvSpPr>
        <p:spPr bwMode="auto">
          <a:xfrm>
            <a:off x="1447800" y="1828800"/>
            <a:ext cx="6705600" cy="44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1371600" y="533400"/>
            <a:ext cx="44196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FF0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 w="2857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гуманизм</a:t>
            </a:r>
          </a:p>
        </p:txBody>
      </p:sp>
      <p:pic>
        <p:nvPicPr>
          <p:cNvPr id="10250" name="Picture 2" descr="Светлен-Кафе - Блог - Привет.ру"/>
          <p:cNvPicPr>
            <a:picLocks noChangeAspect="1" noChangeArrowheads="1"/>
          </p:cNvPicPr>
          <p:nvPr/>
        </p:nvPicPr>
        <p:blipFill>
          <a:blip r:embed="rId2" cstate="print"/>
          <a:srcRect b="13171"/>
          <a:stretch>
            <a:fillRect/>
          </a:stretch>
        </p:blipFill>
        <p:spPr bwMode="auto">
          <a:xfrm>
            <a:off x="76200" y="1579563"/>
            <a:ext cx="51816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1676400" y="4503738"/>
            <a:ext cx="358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В.В. Вересаев</a:t>
            </a:r>
          </a:p>
        </p:txBody>
      </p:sp>
      <p:sp>
        <p:nvSpPr>
          <p:cNvPr id="10252" name="TextBox 2"/>
          <p:cNvSpPr txBox="1">
            <a:spLocks noChangeArrowheads="1"/>
          </p:cNvSpPr>
          <p:nvPr/>
        </p:nvSpPr>
        <p:spPr bwMode="auto">
          <a:xfrm>
            <a:off x="5437188" y="1836738"/>
            <a:ext cx="2590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материал параграфа № 12, стр. 101, абз. 3-5 и ответьте на вопросы:</a:t>
            </a:r>
          </a:p>
        </p:txBody>
      </p:sp>
      <p:sp>
        <p:nvSpPr>
          <p:cNvPr id="10253" name="TextBox 3"/>
          <p:cNvSpPr txBox="1">
            <a:spLocks noChangeArrowheads="1"/>
          </p:cNvSpPr>
          <p:nvPr/>
        </p:nvSpPr>
        <p:spPr bwMode="auto">
          <a:xfrm>
            <a:off x="1474788" y="4886325"/>
            <a:ext cx="670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такое притча?</a:t>
            </a:r>
          </a:p>
          <a:p>
            <a:r>
              <a:rPr lang="ru-RU" alt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Какую мысль в своём произведении хотел донести до нас В. В. Вересаев</a:t>
            </a:r>
            <a:r>
              <a:rPr lang="ru-RU" alt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altLang="ru-RU" sz="28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9960" y="364376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>
                <a:ln w="571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4339" name="Group 34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4382" name="AutoShape 5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3" name="AutoShape 6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4" name="AutoShape 7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5" name="AutoShape 8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6" name="AutoShape 9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7" name="AutoShape 10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8" name="AutoShape 11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89" name="AutoShape 12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0" name="AutoShape 13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1" name="AutoShape 14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2" name="AutoShape 15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3" name="AutoShape 16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4" name="AutoShape 17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5" name="AutoShape 18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6" name="AutoShape 19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7" name="AutoShape 20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8" name="AutoShape 21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9" name="AutoShape 22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0" name="AutoShape 23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1" name="AutoShape 24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2" name="AutoShape 25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3" name="AutoShape 26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4" name="AutoShape 27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5" name="AutoShape 28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6" name="AutoShape 29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7" name="AutoShape 30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8" name="AutoShape 31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09" name="AutoShape 32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10" name="AutoShape 33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Rectangle 38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4342" name="Group 44"/>
          <p:cNvGrpSpPr>
            <a:grpSpLocks/>
          </p:cNvGrpSpPr>
          <p:nvPr/>
        </p:nvGrpSpPr>
        <p:grpSpPr bwMode="auto">
          <a:xfrm>
            <a:off x="8686800" y="1371600"/>
            <a:ext cx="457200" cy="5486400"/>
            <a:chOff x="5472" y="864"/>
            <a:chExt cx="288" cy="3456"/>
          </a:xfrm>
        </p:grpSpPr>
        <p:sp>
          <p:nvSpPr>
            <p:cNvPr id="14378" name="AutoShape 40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2</a:t>
              </a:r>
            </a:p>
          </p:txBody>
        </p:sp>
        <p:sp>
          <p:nvSpPr>
            <p:cNvPr id="14379" name="AutoShape 41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3</a:t>
              </a:r>
            </a:p>
          </p:txBody>
        </p:sp>
        <p:sp>
          <p:nvSpPr>
            <p:cNvPr id="14380" name="AutoShape 42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4</a:t>
              </a:r>
            </a:p>
          </p:txBody>
        </p:sp>
        <p:sp>
          <p:nvSpPr>
            <p:cNvPr id="14381" name="AutoShape 43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5</a:t>
              </a:r>
            </a:p>
          </p:txBody>
        </p:sp>
      </p:grpSp>
      <p:grpSp>
        <p:nvGrpSpPr>
          <p:cNvPr id="14343" name="Group 45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4349" name="AutoShape 46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0" name="AutoShape 47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1" name="AutoShape 48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2" name="AutoShape 49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3" name="AutoShape 50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4" name="AutoShape 51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5" name="AutoShape 52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6" name="AutoShape 53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7" name="AutoShape 54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8" name="AutoShape 55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9" name="AutoShape 56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0" name="AutoShape 57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1" name="AutoShape 58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2" name="AutoShape 59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3" name="AutoShape 60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4" name="AutoShape 61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5" name="AutoShape 62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6" name="AutoShape 63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7" name="AutoShape 64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8" name="AutoShape 65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69" name="AutoShape 66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0" name="AutoShape 67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1" name="AutoShape 68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2" name="AutoShape 69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3" name="AutoShape 70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4" name="AutoShape 71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5" name="AutoShape 72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6" name="AutoShape 73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77" name="AutoShape 74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4412" name="AutoShape 76"/>
          <p:cNvSpPr>
            <a:spLocks noChangeArrowheads="1"/>
          </p:cNvSpPr>
          <p:nvPr/>
        </p:nvSpPr>
        <p:spPr bwMode="auto">
          <a:xfrm>
            <a:off x="990600" y="457200"/>
            <a:ext cx="48006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Прояви внимание </a:t>
            </a:r>
          </a:p>
          <a:p>
            <a:pPr algn="ctr">
              <a:defRPr/>
            </a:pPr>
            <a:r>
              <a:rPr lang="ru-RU" alt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  к старикам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9" name="AutoShape 77"/>
          <p:cNvSpPr>
            <a:spLocks noChangeArrowheads="1"/>
          </p:cNvSpPr>
          <p:nvPr/>
        </p:nvSpPr>
        <p:spPr bwMode="auto">
          <a:xfrm>
            <a:off x="762000" y="1676400"/>
            <a:ext cx="7543800" cy="44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материал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параграфа № 12,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101- 102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ответьте на вопрос: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слова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 Чуковского: «Быть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мо­лодыми –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 радостный долг»?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286000" y="1454727"/>
            <a:ext cx="88397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0" b="1" dirty="0">
                <a:ln w="571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768475"/>
            <a:ext cx="31384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Прямоугольник 1"/>
          <p:cNvSpPr>
            <a:spLocks noChangeArrowheads="1"/>
          </p:cNvSpPr>
          <p:nvPr/>
        </p:nvSpPr>
        <p:spPr bwMode="auto">
          <a:xfrm>
            <a:off x="4883150" y="5643563"/>
            <a:ext cx="333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Чуковский </a:t>
            </a:r>
          </a:p>
        </p:txBody>
      </p:sp>
    </p:spTree>
    <p:extLst>
      <p:ext uri="{BB962C8B-B14F-4D97-AF65-F5344CB8AC3E}">
        <p14:creationId xmlns:p14="http://schemas.microsoft.com/office/powerpoint/2010/main" xmlns="" val="34315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15" name="Group 41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13356" name="AutoShape 6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13357" name="AutoShape 7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</p:grp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3327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8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29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0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1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2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3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4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5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6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7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8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39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0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1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2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3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4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5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6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7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8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49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0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1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2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3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4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55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3318" name="AutoShape 40"/>
          <p:cNvSpPr>
            <a:spLocks noChangeArrowheads="1"/>
          </p:cNvSpPr>
          <p:nvPr/>
        </p:nvSpPr>
        <p:spPr bwMode="auto">
          <a:xfrm>
            <a:off x="1447800" y="533400"/>
            <a:ext cx="44196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/>
          </a:p>
        </p:txBody>
      </p:sp>
      <p:grpSp>
        <p:nvGrpSpPr>
          <p:cNvPr id="13319" name="Group 42"/>
          <p:cNvGrpSpPr>
            <a:grpSpLocks/>
          </p:cNvGrpSpPr>
          <p:nvPr/>
        </p:nvGrpSpPr>
        <p:grpSpPr bwMode="auto">
          <a:xfrm>
            <a:off x="8686800" y="4114800"/>
            <a:ext cx="457200" cy="2743200"/>
            <a:chOff x="5472" y="2592"/>
            <a:chExt cx="288" cy="1728"/>
          </a:xfrm>
        </p:grpSpPr>
        <p:sp>
          <p:nvSpPr>
            <p:cNvPr id="13325" name="AutoShape 43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4</a:t>
              </a:r>
            </a:p>
          </p:txBody>
        </p:sp>
        <p:sp>
          <p:nvSpPr>
            <p:cNvPr id="13326" name="AutoShape 44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/>
              <a:r>
                <a:rPr lang="ru-RU" altLang="ru-RU" sz="1400">
                  <a:solidFill>
                    <a:schemeClr val="bg1"/>
                  </a:solidFill>
                </a:rPr>
                <a:t>Пункт плана 5</a:t>
              </a:r>
            </a:p>
          </p:txBody>
        </p:sp>
      </p:grpSp>
      <p:sp>
        <p:nvSpPr>
          <p:cNvPr id="13320" name="AutoShape 45"/>
          <p:cNvSpPr>
            <a:spLocks noChangeArrowheads="1"/>
          </p:cNvSpPr>
          <p:nvPr/>
        </p:nvSpPr>
        <p:spPr bwMode="auto">
          <a:xfrm>
            <a:off x="1447800" y="1828800"/>
            <a:ext cx="6705600" cy="441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1371600" y="533400"/>
            <a:ext cx="44196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FF0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alt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Прояви внимание </a:t>
            </a:r>
          </a:p>
          <a:p>
            <a:pPr algn="ctr">
              <a:defRPr/>
            </a:pPr>
            <a:r>
              <a:rPr lang="ru-RU" altLang="ru-RU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  к старикам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308" name="Picture 44" descr="https://im1-tub-ru.yandex.net/i?id=7a6fda0b41f63bc523ec0ca8bffc2af2&amp;n=33&amp;h=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" b="23062"/>
          <a:stretch>
            <a:fillRect/>
          </a:stretch>
        </p:blipFill>
        <p:spPr bwMode="auto">
          <a:xfrm>
            <a:off x="1887538" y="3054350"/>
            <a:ext cx="58261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676400" y="1490752"/>
            <a:ext cx="922047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>
                <a:ln w="571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22098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какие периоды делится человеческая жизнь?</a:t>
            </a:r>
          </a:p>
        </p:txBody>
      </p:sp>
    </p:spTree>
    <p:extLst>
      <p:ext uri="{BB962C8B-B14F-4D97-AF65-F5344CB8AC3E}">
        <p14:creationId xmlns:p14="http://schemas.microsoft.com/office/powerpoint/2010/main" xmlns="" val="42639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514</TotalTime>
  <Words>662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Интеграл</vt:lpstr>
      <vt:lpstr>Человек и человечность урок №2</vt:lpstr>
      <vt:lpstr>Слайд 2</vt:lpstr>
      <vt:lpstr>Задание 1: просмотрите отрывок  художественного фильма «Чучело».  Ответьте на вопросы: 1. какие поступки можно назвать гуманными и антигуманными? Почему? 2. Почему одноклассники ведут себя так? 3.Чему может научить этот фильм?</vt:lpstr>
      <vt:lpstr>Слайд 4</vt:lpstr>
      <vt:lpstr>Слайд 5</vt:lpstr>
      <vt:lpstr>Слайд 6</vt:lpstr>
      <vt:lpstr>Слайд 7</vt:lpstr>
      <vt:lpstr>Слайд 8</vt:lpstr>
      <vt:lpstr>Слайд 9</vt:lpstr>
      <vt:lpstr>Качества человека</vt:lpstr>
      <vt:lpstr>Почему старики  требуют особой заботы?</vt:lpstr>
      <vt:lpstr>Отношение к пожилым людям – показатель доброты и человечности!</vt:lpstr>
      <vt:lpstr>Слайд 13</vt:lpstr>
      <vt:lpstr>Слайд 14</vt:lpstr>
      <vt:lpstr>Поищите варианты гуманного поведения в следующих ситуациях.</vt:lpstr>
      <vt:lpstr>Слайд 16</vt:lpstr>
      <vt:lpstr>Проверь себя</vt:lpstr>
      <vt:lpstr>Проверь себя</vt:lpstr>
      <vt:lpstr>Проверь себя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Пользователь</cp:lastModifiedBy>
  <cp:revision>44</cp:revision>
  <dcterms:created xsi:type="dcterms:W3CDTF">2017-03-28T15:11:02Z</dcterms:created>
  <dcterms:modified xsi:type="dcterms:W3CDTF">2020-04-16T12:16:59Z</dcterms:modified>
</cp:coreProperties>
</file>