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6" r:id="rId3"/>
    <p:sldId id="265" r:id="rId4"/>
    <p:sldId id="264" r:id="rId5"/>
    <p:sldId id="263" r:id="rId6"/>
    <p:sldId id="271" r:id="rId7"/>
    <p:sldId id="270" r:id="rId8"/>
    <p:sldId id="274" r:id="rId9"/>
    <p:sldId id="273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2" autoAdjust="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A450AF-51D0-4BF9-83AA-65D4C82046DA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9C9E6A-CCBD-4C80-B9C1-BCEF78DA0D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7715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10" Type="http://schemas.openxmlformats.org/officeDocument/2006/relationships/image" Target="../media/image10.png"/><Relationship Id="rId4" Type="http://schemas.openxmlformats.org/officeDocument/2006/relationships/image" Target="../media/image4.gif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7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9" y="0"/>
            <a:ext cx="9142931" cy="68524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50326" y="908720"/>
            <a:ext cx="5328592" cy="1463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000" b="1" i="1" u="sng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«Деление </a:t>
            </a:r>
            <a:r>
              <a:rPr lang="ru-RU" sz="4000" b="1" i="1" u="sng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в пределах 20"</a:t>
            </a:r>
            <a:endParaRPr lang="ru-RU" sz="4000" u="sng" dirty="0">
              <a:solidFill>
                <a:srgbClr val="00B05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88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83266" cy="68628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5576" y="2197313"/>
            <a:ext cx="85717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i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000" b="1" i="1" u="sng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8" descr="5f6ddeffde2636893f47ee7cb3adf6e2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212976"/>
            <a:ext cx="3796215" cy="3555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a0edff10f8265302252275bd190e6177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9"/>
            <a:ext cx="2625797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821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83266" cy="686281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7544" y="260648"/>
            <a:ext cx="86764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Организационный момент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1052736"/>
            <a:ext cx="67687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Сегодня, ребята, мы будем считать.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решать, делить, умножать.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знаете, все, что без точного счета,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движется с места любая работа,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счета не будет на улице света,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счета не может подняться ракета,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счета письмо не найдет адресата,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 прятки сыграть не сумеют ребята!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5240" y="5229200"/>
            <a:ext cx="1500758" cy="145073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1800" y="4746877"/>
            <a:ext cx="1450653" cy="190041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1441" y="0"/>
            <a:ext cx="1430112" cy="13269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766" y="3068960"/>
            <a:ext cx="903602" cy="126934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71792" y="3511188"/>
            <a:ext cx="1872208" cy="270516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84368" y="-146171"/>
            <a:ext cx="1523554" cy="161925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40382" y="1724641"/>
            <a:ext cx="1335027" cy="154533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5062706"/>
            <a:ext cx="951570" cy="126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597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83266" cy="686281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267" y="57789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Устный счет.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36177" y="591919"/>
            <a:ext cx="84604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Дорогие </a:t>
            </a:r>
            <a:r>
              <a:rPr lang="ru-RU" dirty="0"/>
              <a:t>ребята, мы отравляемся с вами на экскурсию, но не простую, а математическую. А вот куда, вы узнаете, найдя значения выражений.</a:t>
            </a:r>
          </a:p>
          <a:p>
            <a:r>
              <a:rPr lang="ru-RU" dirty="0"/>
              <a:t>Каждому выражению соответствует буква, расположите выражения в порядке возрастания.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38564570"/>
              </p:ext>
            </p:extLst>
          </p:nvPr>
        </p:nvGraphicFramePr>
        <p:xfrm>
          <a:off x="827584" y="2181057"/>
          <a:ext cx="7975140" cy="3960439"/>
        </p:xfrm>
        <a:graphic>
          <a:graphicData uri="http://schemas.openxmlformats.org/drawingml/2006/table">
            <a:tbl>
              <a:tblPr firstRow="1" firstCol="1" bandRow="1"/>
              <a:tblGrid>
                <a:gridCol w="3987570"/>
                <a:gridCol w="3987570"/>
              </a:tblGrid>
              <a:tr h="565777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4x3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=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5777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18:9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=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5777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16:2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=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5777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4x5=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5777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3x6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=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5777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7x2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=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5777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6:2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=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Рисунок 11" descr="adfb306a3592870e36862f57a786c097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95435" y="2852936"/>
            <a:ext cx="2541916" cy="2079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827584" y="6182303"/>
            <a:ext cx="83556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Так, куда же мы с вами «пойдём»? </a:t>
            </a:r>
            <a:endParaRPr lang="ru-RU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3053349" y="2181057"/>
            <a:ext cx="405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91246" y="2724167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18874" y="3299214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91246" y="3892073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18874" y="4437112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94631" y="5013176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81130" y="5589239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5005424" y="1556792"/>
            <a:ext cx="345500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636177" y="1792248"/>
            <a:ext cx="141554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611266" y="6120748"/>
            <a:ext cx="4209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ЗООПАРК</a:t>
            </a:r>
            <a:endParaRPr lang="ru-RU" sz="4000" b="1" i="1" u="sng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24710" y="6488668"/>
            <a:ext cx="3287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Молодцы, ребята!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40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83266" cy="686281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60376" y="116632"/>
            <a:ext cx="84604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Итак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какое животное нас ждёт в первом вольере?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Узнаем мы это, отгадав загадку.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всю зиму в шубе спал,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Лапу бурую сосал,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проснувшись, стал реветь,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зверь лесной….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22074" y="2245595"/>
            <a:ext cx="3967042" cy="3173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660376" y="404900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u="sng" dirty="0"/>
              <a:t>Вот какое задание медведь приготовил для вас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46174" y="4653136"/>
            <a:ext cx="45577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B050"/>
                </a:solidFill>
              </a:rPr>
              <a:t>Сравни выражения.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31250" y="5419229"/>
            <a:ext cx="66787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/>
              <a:t>2x4 </a:t>
            </a:r>
            <a:r>
              <a:rPr lang="ru-RU" sz="2800" b="1" dirty="0" smtClean="0"/>
              <a:t>  </a:t>
            </a:r>
            <a:r>
              <a:rPr lang="pt-BR" sz="2800" b="1" dirty="0" smtClean="0"/>
              <a:t>5          </a:t>
            </a:r>
            <a:r>
              <a:rPr lang="pt-BR" sz="2800" b="1" dirty="0"/>
              <a:t>0x9 </a:t>
            </a:r>
            <a:r>
              <a:rPr lang="ru-RU" sz="2800" b="1" dirty="0"/>
              <a:t> </a:t>
            </a:r>
            <a:r>
              <a:rPr lang="ru-RU" sz="2800" b="1" dirty="0" smtClean="0"/>
              <a:t> </a:t>
            </a:r>
            <a:r>
              <a:rPr lang="pt-BR" sz="2800" b="1" dirty="0" smtClean="0"/>
              <a:t>1x9       </a:t>
            </a:r>
            <a:r>
              <a:rPr lang="pt-BR" sz="2800" b="1" dirty="0"/>
              <a:t>15:5 </a:t>
            </a:r>
            <a:r>
              <a:rPr lang="ru-RU" sz="2800" b="1" dirty="0" smtClean="0"/>
              <a:t>  </a:t>
            </a:r>
            <a:r>
              <a:rPr lang="pt-BR" sz="2800" b="1" dirty="0" smtClean="0"/>
              <a:t>2x2</a:t>
            </a:r>
            <a:endParaRPr lang="pt-BR" sz="2800" b="1" dirty="0"/>
          </a:p>
          <a:p>
            <a:r>
              <a:rPr lang="pt-BR" sz="2800" b="1" dirty="0"/>
              <a:t>3x5 </a:t>
            </a:r>
            <a:r>
              <a:rPr lang="ru-RU" sz="2800" b="1" dirty="0" smtClean="0"/>
              <a:t> </a:t>
            </a:r>
            <a:r>
              <a:rPr lang="ru-RU" sz="2800" b="1" dirty="0" smtClean="0">
                <a:sym typeface="Symbol"/>
              </a:rPr>
              <a:t>  </a:t>
            </a:r>
            <a:r>
              <a:rPr lang="pt-BR" sz="2800" b="1" dirty="0" smtClean="0"/>
              <a:t>15        </a:t>
            </a:r>
            <a:r>
              <a:rPr lang="pt-BR" sz="2800" b="1" dirty="0"/>
              <a:t>4x6 </a:t>
            </a:r>
            <a:r>
              <a:rPr lang="ru-RU" sz="2800" b="1" dirty="0" smtClean="0"/>
              <a:t>  </a:t>
            </a:r>
            <a:r>
              <a:rPr lang="pt-BR" sz="2800" b="1" dirty="0" smtClean="0"/>
              <a:t>6x4       </a:t>
            </a:r>
            <a:r>
              <a:rPr lang="pt-BR" sz="2800" b="1" dirty="0"/>
              <a:t>16:4 </a:t>
            </a:r>
            <a:r>
              <a:rPr lang="ru-RU" sz="2800" b="1" dirty="0" smtClean="0"/>
              <a:t>  </a:t>
            </a:r>
            <a:r>
              <a:rPr lang="pt-BR" sz="2800" b="1" dirty="0" smtClean="0"/>
              <a:t>4x4</a:t>
            </a:r>
            <a:endParaRPr lang="pt-BR" sz="28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346" y="5322029"/>
            <a:ext cx="628650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2726" y="5781995"/>
            <a:ext cx="628650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08751" y="5322028"/>
            <a:ext cx="628650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26213" y="5728932"/>
            <a:ext cx="6286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6244" y="5322027"/>
            <a:ext cx="628650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89638" y="5745823"/>
            <a:ext cx="628650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622751" y="279428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Медведь – очень большой зверь, около двух метров высотой и весом более 350 килограммов. Питается рыбой, ягодами, муравьями, червями и личинками жуков.</a:t>
            </a:r>
          </a:p>
        </p:txBody>
      </p:sp>
    </p:spTree>
    <p:extLst>
      <p:ext uri="{BB962C8B-B14F-4D97-AF65-F5344CB8AC3E}">
        <p14:creationId xmlns:p14="http://schemas.microsoft.com/office/powerpoint/2010/main" xmlns="" val="336871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83266" cy="686281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67878" y="332656"/>
            <a:ext cx="46978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Вычисли сумму и произведение.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08883266"/>
              </p:ext>
            </p:extLst>
          </p:nvPr>
        </p:nvGraphicFramePr>
        <p:xfrm>
          <a:off x="863080" y="836711"/>
          <a:ext cx="8280920" cy="1960767"/>
        </p:xfrm>
        <a:graphic>
          <a:graphicData uri="http://schemas.openxmlformats.org/drawingml/2006/table">
            <a:tbl>
              <a:tblPr firstRow="1" firstCol="1" bandRow="1"/>
              <a:tblGrid>
                <a:gridCol w="2873979"/>
                <a:gridCol w="1031630"/>
                <a:gridCol w="960853"/>
                <a:gridCol w="1022336"/>
                <a:gridCol w="1220368"/>
                <a:gridCol w="1171754"/>
              </a:tblGrid>
              <a:tr h="6222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u="sng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Слагаемое</a:t>
                      </a:r>
                      <a:endParaRPr lang="ru-RU" sz="2000" b="1" i="1" u="sng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60" marR="35560" marT="35560" marB="35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60" marR="35560" marT="35560" marB="35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35560" marR="35560" marT="35560" marB="35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60" marR="35560" marT="35560" marB="35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60" marR="35560" marT="35560" marB="35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L="35560" marR="35560" marT="35560" marB="35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739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u="sng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Слагаемое</a:t>
                      </a:r>
                      <a:endParaRPr lang="ru-RU" sz="2000" b="1" i="1" u="sng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60" marR="35560" marT="35560" marB="35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60" marR="35560" marT="35560" marB="35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60" marR="35560" marT="35560" marB="35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L="35560" marR="35560" marT="35560" marB="35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60" marR="35560" marT="35560" marB="35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60" marR="35560" marT="35560" marB="35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646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u="sng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Сумма</a:t>
                      </a:r>
                      <a:endParaRPr lang="ru-RU" sz="2000" b="1" i="1" u="sng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60" marR="35560" marT="35560" marB="35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60" marR="35560" marT="35560" marB="35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(13)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60" marR="35560" marT="35560" marB="35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(15)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60" marR="35560" marT="35560" marB="35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60" marR="35560" marT="35560" marB="35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(12)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60" marR="35560" marT="35560" marB="35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779912" y="2216307"/>
            <a:ext cx="475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8024" y="90872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96136" y="155679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00392" y="90872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78027" y="221630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ru-RU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7202372"/>
              </p:ext>
            </p:extLst>
          </p:nvPr>
        </p:nvGraphicFramePr>
        <p:xfrm>
          <a:off x="755576" y="3717032"/>
          <a:ext cx="8359933" cy="1656183"/>
        </p:xfrm>
        <a:graphic>
          <a:graphicData uri="http://schemas.openxmlformats.org/drawingml/2006/table">
            <a:tbl>
              <a:tblPr firstRow="1" firstCol="1" bandRow="1"/>
              <a:tblGrid>
                <a:gridCol w="2882361"/>
                <a:gridCol w="1025644"/>
                <a:gridCol w="1024919"/>
                <a:gridCol w="1025644"/>
                <a:gridCol w="1225998"/>
                <a:gridCol w="1175367"/>
              </a:tblGrid>
              <a:tr h="552061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u="sng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Множитель</a:t>
                      </a:r>
                      <a:endParaRPr lang="ru-RU" sz="2000" b="1" i="1" u="sng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2061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u="sng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Множитель</a:t>
                      </a:r>
                      <a:endParaRPr lang="ru-RU" sz="2000" b="1" i="1" u="sng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2061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u="sng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Произведение</a:t>
                      </a:r>
                      <a:endParaRPr lang="ru-RU" sz="2000" b="1" i="1" u="sng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(12)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(16)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(14)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715951" y="494116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02181" y="429309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94515" y="371703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2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74821" y="4930258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ru-RU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59613" y="372544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9" descr="18m5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1909" y="1702885"/>
            <a:ext cx="1978003" cy="202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3726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1" grpId="0"/>
      <p:bldP spid="12" grpId="0"/>
      <p:bldP spid="14" grpId="0"/>
      <p:bldP spid="15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83266" cy="686281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5536" y="260648"/>
            <a:ext cx="89289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Физкультминутка.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44302" y="783868"/>
            <a:ext cx="849969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отправляемся к следующему вольеру.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Держится хвостом за ветку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Длинный хвост и очень цепкий.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Хулиганка, шалунишка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шустрая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4168" y="1340767"/>
            <a:ext cx="2808312" cy="4026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6780" y="2516235"/>
            <a:ext cx="2780043" cy="2220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3411678" y="4537678"/>
            <a:ext cx="4464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Мартышка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99592" y="5517232"/>
            <a:ext cx="82444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 мартышки для вас приготовила веселую физкультминутку </a:t>
            </a:r>
          </a:p>
        </p:txBody>
      </p:sp>
    </p:spTree>
    <p:extLst>
      <p:ext uri="{BB962C8B-B14F-4D97-AF65-F5344CB8AC3E}">
        <p14:creationId xmlns:p14="http://schemas.microsoft.com/office/powerpoint/2010/main" xmlns="" val="168402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83266" cy="686281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71600" y="245916"/>
            <a:ext cx="4572000" cy="63709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- веселые мартышки,</a:t>
            </a:r>
          </a:p>
          <a:p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играем громко слишком.</a:t>
            </a:r>
          </a:p>
          <a:p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ногами топаем,</a:t>
            </a:r>
          </a:p>
          <a:p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руками хлопаем,</a:t>
            </a:r>
          </a:p>
          <a:p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Надуваем щечки,</a:t>
            </a:r>
          </a:p>
          <a:p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Скачем на носочках.</a:t>
            </a:r>
          </a:p>
          <a:p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Дружно прыгнем к потолку,</a:t>
            </a:r>
          </a:p>
          <a:p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 поднесем к виску</a:t>
            </a:r>
          </a:p>
          <a:p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друг другу даже</a:t>
            </a:r>
          </a:p>
          <a:p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Язычки покажем!</a:t>
            </a:r>
          </a:p>
          <a:p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Шире рот откроем ,</a:t>
            </a:r>
          </a:p>
          <a:p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Гримасы все состроим.</a:t>
            </a:r>
          </a:p>
          <a:p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скажу я слово три,</a:t>
            </a:r>
          </a:p>
          <a:p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с гримасами замри.</a:t>
            </a:r>
          </a:p>
          <a:p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Раз, два, три!</a:t>
            </a:r>
          </a:p>
          <a:p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Молодцы, ребята, мартышки очень благодарны вам!</a:t>
            </a:r>
          </a:p>
        </p:txBody>
      </p:sp>
      <p:pic>
        <p:nvPicPr>
          <p:cNvPr id="6" name="Picture 2" descr="AG00208_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28142" y="1127147"/>
            <a:ext cx="3568459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4093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83266" cy="686281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99592" y="323165"/>
            <a:ext cx="6984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мы отправляемся к следующему вольеру.</a:t>
            </a:r>
          </a:p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Отгадайте загадку.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115416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Комочек пуха,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Длинное ухо,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Прыгает ловко, 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Любит морковку.   </a:t>
            </a:r>
            <a:r>
              <a:rPr lang="ru-RU" dirty="0"/>
              <a:t>    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22493" y="830318"/>
            <a:ext cx="4920794" cy="4110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4222492" y="4963970"/>
            <a:ext cx="496242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Зайцы очень быстро бегают. Когда их преследуют, они прибегают к разным хитростям: путают следы, делая зигзаги и большие прыжки в сторону, чтобы сбить противника со следа. Питаются зайцы корой деревьев и молодой зеленью.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56749" y="4456138"/>
            <a:ext cx="35389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Одному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зайчику 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обед дали 4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морковки.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морковки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потребуется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5зайцам?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15616" y="3994473"/>
            <a:ext cx="2366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от зайца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32253" y="6357333"/>
            <a:ext cx="1306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Ответ: 20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62263" y="5817328"/>
            <a:ext cx="2847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Молодцы, ребята!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47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83266" cy="686281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99592" y="295456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отправляемся дальше.</a:t>
            </a:r>
          </a:p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же там нас ждёт?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81158" y="141277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Всех зверей она хитрей,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Шубка рыжая на ней.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Пышный хвост её краса.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зверь лесной ….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69133" y="702182"/>
            <a:ext cx="4762500" cy="2638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881156" y="4193770"/>
            <a:ext cx="82504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B050"/>
                </a:solidFill>
              </a:rPr>
              <a:t>В сказках лиса самая хитрая, всех может провести, любого обмануть. А на самом деле лиса ничуть не хитрее многих других зверей. Нюх и слух у лисицы очень острый. Чуть пискнет мышь – и лисица услышит её за сотню метров, даже зимой, когда та прячется под снегом. Ест лиса всё: ягоды, жуков, кузнечиков, зайцев, птиц, но самое большое лакомство для неё – полевые мыши. В день она съедает их до 20 штук.</a:t>
            </a:r>
          </a:p>
        </p:txBody>
      </p:sp>
    </p:spTree>
    <p:extLst>
      <p:ext uri="{BB962C8B-B14F-4D97-AF65-F5344CB8AC3E}">
        <p14:creationId xmlns:p14="http://schemas.microsoft.com/office/powerpoint/2010/main" xmlns="" val="146705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616</Words>
  <Application>Microsoft Office PowerPoint</Application>
  <PresentationFormat>Экран (4:3)</PresentationFormat>
  <Paragraphs>131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Orion</dc:creator>
  <cp:lastModifiedBy>Пользователь</cp:lastModifiedBy>
  <cp:revision>17</cp:revision>
  <dcterms:created xsi:type="dcterms:W3CDTF">2017-03-28T11:44:41Z</dcterms:created>
  <dcterms:modified xsi:type="dcterms:W3CDTF">2020-04-15T09:42:49Z</dcterms:modified>
</cp:coreProperties>
</file>