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71" r:id="rId9"/>
    <p:sldId id="264" r:id="rId10"/>
    <p:sldId id="272" r:id="rId11"/>
    <p:sldId id="265" r:id="rId12"/>
    <p:sldId id="266" r:id="rId13"/>
    <p:sldId id="269" r:id="rId14"/>
    <p:sldId id="270" r:id="rId15"/>
    <p:sldId id="27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5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DCC4-184E-4226-9870-BAE6E249446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5C8F-D41A-42E9-8240-7D9657360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20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F5C8F-D41A-42E9-8240-7D96573600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0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f5gif.ucoz.ru/_ph/12/658722416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428604"/>
            <a:ext cx="7132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Русский язык</a:t>
            </a: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УМК «Школа России» 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85011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Слова с удвоенными согласными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ctr"/>
            <a:r>
              <a:rPr lang="ru-RU" sz="4000" b="1" i="1" dirty="0" smtClean="0">
                <a:solidFill>
                  <a:srgbClr val="0070C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1 класс</a:t>
            </a:r>
          </a:p>
          <a:p>
            <a:pPr lvl="0" algn="ctr"/>
            <a:endParaRPr lang="ru-RU" sz="4000" b="1" i="1" dirty="0" smtClean="0">
              <a:solidFill>
                <a:srgbClr val="0070C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4214818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14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2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857892"/>
            <a:ext cx="857256" cy="6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://cs3.a5.ru/media/d3/16/04/256_d316043b631ada917e0968d7053d273b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2136227" cy="19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61198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Выбери и выполни задание!</a:t>
            </a:r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372686"/>
              </p:ext>
            </p:extLst>
          </p:nvPr>
        </p:nvGraphicFramePr>
        <p:xfrm>
          <a:off x="285720" y="916319"/>
          <a:ext cx="8501122" cy="60203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0079"/>
                <a:gridCol w="4291043"/>
              </a:tblGrid>
              <a:tr h="129291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Спиши слова, разделяя чёрточкой для переноса.</a:t>
                      </a:r>
                      <a:endParaRPr lang="ru-RU" sz="28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Спиши только те слова, которые переносить нельзя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4648766">
                <a:tc>
                  <a:txBody>
                    <a:bodyPr/>
                    <a:lstStyle/>
                    <a:p>
                      <a:pPr algn="ctr"/>
                      <a:endParaRPr lang="ru-RU" sz="4800" dirty="0" smtClean="0"/>
                    </a:p>
                    <a:p>
                      <a:pPr algn="ctr"/>
                      <a:r>
                        <a:rPr lang="ru-RU" sz="6600" dirty="0" smtClean="0"/>
                        <a:t>ма</a:t>
                      </a:r>
                      <a:r>
                        <a:rPr lang="ru-RU" sz="6600" dirty="0" smtClean="0">
                          <a:solidFill>
                            <a:schemeClr val="tx2"/>
                          </a:solidFill>
                        </a:rPr>
                        <a:t>сс</a:t>
                      </a:r>
                      <a:r>
                        <a:rPr lang="ru-RU" sz="6600" dirty="0" smtClean="0"/>
                        <a:t>а</a:t>
                      </a:r>
                      <a:br>
                        <a:rPr lang="ru-RU" sz="6600" dirty="0" smtClean="0"/>
                      </a:br>
                      <a:r>
                        <a:rPr lang="ru-RU" sz="6600" dirty="0" smtClean="0"/>
                        <a:t>гру</a:t>
                      </a:r>
                      <a:r>
                        <a:rPr lang="ru-RU" sz="6600" dirty="0" smtClean="0">
                          <a:solidFill>
                            <a:schemeClr val="tx2"/>
                          </a:solidFill>
                        </a:rPr>
                        <a:t>пп</a:t>
                      </a:r>
                      <a:r>
                        <a:rPr lang="ru-RU" sz="6600" dirty="0" smtClean="0"/>
                        <a:t>а</a:t>
                      </a:r>
                      <a:br>
                        <a:rPr lang="ru-RU" sz="6600" dirty="0" smtClean="0"/>
                      </a:br>
                      <a:r>
                        <a:rPr lang="ru-RU" sz="6600" dirty="0" smtClean="0"/>
                        <a:t>су</a:t>
                      </a:r>
                      <a:r>
                        <a:rPr lang="ru-RU" sz="6600" dirty="0" smtClean="0">
                          <a:solidFill>
                            <a:schemeClr val="tx2"/>
                          </a:solidFill>
                        </a:rPr>
                        <a:t>мм</a:t>
                      </a:r>
                      <a:r>
                        <a:rPr lang="ru-RU" sz="6600" dirty="0" smtClean="0"/>
                        <a:t>а</a:t>
                      </a:r>
                      <a:endParaRPr lang="ru-RU" sz="6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су</a:t>
                      </a:r>
                      <a:r>
                        <a:rPr lang="ru-RU" sz="4800" dirty="0" smtClean="0">
                          <a:solidFill>
                            <a:schemeClr val="tx2"/>
                          </a:solidFill>
                        </a:rPr>
                        <a:t>бб</a:t>
                      </a:r>
                      <a:r>
                        <a:rPr lang="ru-RU" sz="4800" dirty="0" smtClean="0"/>
                        <a:t>ота</a:t>
                      </a:r>
                    </a:p>
                    <a:p>
                      <a:pPr algn="ctr"/>
                      <a:r>
                        <a:rPr lang="ru-RU" sz="4800" dirty="0" smtClean="0"/>
                        <a:t>гри</a:t>
                      </a:r>
                      <a:r>
                        <a:rPr lang="ru-RU" sz="4800" dirty="0" smtClean="0">
                          <a:solidFill>
                            <a:schemeClr val="tx2"/>
                          </a:solidFill>
                        </a:rPr>
                        <a:t>пп</a:t>
                      </a:r>
                    </a:p>
                    <a:p>
                      <a:pPr algn="ctr"/>
                      <a:r>
                        <a:rPr lang="ru-RU" sz="4800" dirty="0" smtClean="0"/>
                        <a:t>Ро</a:t>
                      </a:r>
                      <a:r>
                        <a:rPr lang="ru-RU" sz="4800" dirty="0" smtClean="0">
                          <a:solidFill>
                            <a:schemeClr val="tx2"/>
                          </a:solidFill>
                        </a:rPr>
                        <a:t>сс</a:t>
                      </a:r>
                      <a:r>
                        <a:rPr lang="ru-RU" sz="4800" dirty="0" smtClean="0"/>
                        <a:t>ия</a:t>
                      </a:r>
                    </a:p>
                    <a:p>
                      <a:pPr algn="ctr"/>
                      <a:r>
                        <a:rPr lang="ru-RU" sz="4800" dirty="0" smtClean="0"/>
                        <a:t>кро</a:t>
                      </a:r>
                      <a:r>
                        <a:rPr lang="ru-RU" sz="4800" dirty="0" smtClean="0">
                          <a:solidFill>
                            <a:schemeClr val="tx2"/>
                          </a:solidFill>
                        </a:rPr>
                        <a:t>сс</a:t>
                      </a:r>
                    </a:p>
                    <a:p>
                      <a:pPr algn="ctr"/>
                      <a:r>
                        <a:rPr lang="ru-RU" sz="4800" dirty="0" smtClean="0"/>
                        <a:t>кла</a:t>
                      </a:r>
                      <a:r>
                        <a:rPr lang="ru-RU" sz="4800" dirty="0" smtClean="0">
                          <a:solidFill>
                            <a:schemeClr val="tx2"/>
                          </a:solidFill>
                        </a:rPr>
                        <a:t>сс</a:t>
                      </a:r>
                      <a:endParaRPr lang="ru-RU" sz="4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4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07316"/>
            <a:ext cx="1643074" cy="15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3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3404592" cy="61198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16831"/>
            <a:ext cx="850112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latin typeface="Georgia" pitchFamily="18" charset="0"/>
              </a:rPr>
              <a:t>Мас-са</a:t>
            </a:r>
            <a:r>
              <a:rPr lang="ru-RU" sz="4800" b="1" i="1" dirty="0" smtClean="0">
                <a:latin typeface="Georgia" pitchFamily="18" charset="0"/>
              </a:rPr>
              <a:t>, </a:t>
            </a:r>
            <a:r>
              <a:rPr lang="ru-RU" sz="4800" b="1" i="1" dirty="0" err="1" smtClean="0">
                <a:latin typeface="Georgia" pitchFamily="18" charset="0"/>
              </a:rPr>
              <a:t>груп</a:t>
            </a:r>
            <a:r>
              <a:rPr lang="ru-RU" sz="4800" b="1" i="1" dirty="0" smtClean="0">
                <a:latin typeface="Georgia" pitchFamily="18" charset="0"/>
              </a:rPr>
              <a:t>-па, </a:t>
            </a:r>
            <a:r>
              <a:rPr lang="ru-RU" sz="4800" b="1" i="1" dirty="0" err="1" smtClean="0">
                <a:latin typeface="Georgia" pitchFamily="18" charset="0"/>
              </a:rPr>
              <a:t>сум-ма</a:t>
            </a:r>
            <a:r>
              <a:rPr lang="ru-RU" sz="4400" b="1" i="1" dirty="0" smtClean="0">
                <a:latin typeface="Georgia" pitchFamily="18" charset="0"/>
              </a:rPr>
              <a:t>.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817642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Georgia" pitchFamily="18" charset="0"/>
              </a:rPr>
              <a:t>Грипп, кросс, класс.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задание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000504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2  задание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496"/>
            <a:ext cx="2117970" cy="17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57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9815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В, воскресенье, ребята, поехала</a:t>
            </a:r>
            <a: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группа, за город.</a:t>
            </a:r>
            <a:b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Кассе, купили, в, билеты, они.</a:t>
            </a:r>
            <a:b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Подошёл, перрону, поезд, к.</a:t>
            </a:r>
            <a:b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Быстро, вагоны, пассажиры, вошли, в.</a:t>
            </a:r>
            <a:r>
              <a:rPr lang="ru-RU" sz="4000" cap="none" dirty="0" smtClean="0"/>
              <a:t/>
            </a:r>
            <a:br>
              <a:rPr lang="ru-RU" sz="4000" cap="none" dirty="0" smtClean="0"/>
            </a:br>
            <a:endParaRPr lang="ru-RU" sz="4000" cap="none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57166"/>
            <a:ext cx="88184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деформированным </a:t>
            </a:r>
            <a:r>
              <a:rPr lang="ru-RU" sz="40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текстом.</a:t>
            </a:r>
          </a:p>
          <a:p>
            <a:pPr algn="ctr"/>
            <a:r>
              <a:rPr lang="ru-RU" sz="40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Устно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256"/>
            <a:ext cx="207170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9286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Проверка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0" y="1214422"/>
            <a:ext cx="8143932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воскресенье гру</a:t>
            </a:r>
            <a:r>
              <a:rPr lang="ru-RU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ребят поехала за город.</a:t>
            </a:r>
          </a:p>
          <a:p>
            <a:pPr>
              <a:lnSpc>
                <a:spcPct val="150000"/>
              </a:lnSpc>
            </a:pP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</a:t>
            </a:r>
            <a:r>
              <a:rPr lang="ru-RU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они купили билеты.</a:t>
            </a:r>
          </a:p>
          <a:p>
            <a:pPr>
              <a:lnSpc>
                <a:spcPct val="150000"/>
              </a:lnSpc>
            </a:pP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пе</a:t>
            </a:r>
            <a:r>
              <a:rPr lang="ru-RU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ону подошёл поезд. </a:t>
            </a:r>
          </a:p>
          <a:p>
            <a:pPr>
              <a:lnSpc>
                <a:spcPct val="150000"/>
              </a:lnSpc>
            </a:pP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200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ажиры быстро вошли в вагон.</a:t>
            </a:r>
            <a:endParaRPr lang="ru-RU" sz="32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357826"/>
            <a:ext cx="1285884" cy="12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57158" y="357166"/>
            <a:ext cx="807249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Рефлексия</a:t>
            </a: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Какие слова с удвоенными согласными запомнили?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переносит слова с удвоенными согласными?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572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jemocii_41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032448" cy="3960440"/>
          </a:xfrm>
          <a:prstGeom prst="rect">
            <a:avLst/>
          </a:prstGeom>
        </p:spPr>
      </p:pic>
      <p:pic>
        <p:nvPicPr>
          <p:cNvPr id="6" name="Picture 4" descr="Картинка 13 из 1889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0"/>
            <a:ext cx="4752000" cy="47639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558924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урок!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5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2121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Минутка чистописания</a:t>
            </a:r>
            <a:endParaRPr lang="ru-RU" sz="4800" b="1" i="1" dirty="0">
              <a:solidFill>
                <a:srgbClr val="FF000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20888"/>
            <a:ext cx="9036496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бб</a:t>
            </a:r>
            <a:r>
              <a:rPr lang="ru-RU" sz="6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жж</a:t>
            </a:r>
            <a:r>
              <a:rPr lang="en-US" sz="6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кк</a:t>
            </a:r>
            <a:r>
              <a:rPr lang="ru-RU" sz="6600" i="1" dirty="0" smtClean="0">
                <a:solidFill>
                  <a:srgbClr val="002060"/>
                </a:solidFill>
                <a:latin typeface="Georgia" pitchFamily="18" charset="0"/>
              </a:rPr>
              <a:t> мм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нн</a:t>
            </a:r>
            <a:r>
              <a:rPr lang="ru-RU" sz="6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пп</a:t>
            </a:r>
            <a:r>
              <a:rPr lang="ru-RU" sz="6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6600" i="1" dirty="0" err="1" smtClean="0">
                <a:solidFill>
                  <a:srgbClr val="002060"/>
                </a:solidFill>
                <a:latin typeface="Georgia" pitchFamily="18" charset="0"/>
              </a:rPr>
              <a:t>сс</a:t>
            </a:r>
            <a:endParaRPr lang="ru-RU" sz="6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4214818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0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6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66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рока</a:t>
            </a:r>
            <a:endParaRPr lang="ru-RU" sz="6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buNone/>
            </a:pPr>
            <a:r>
              <a:rPr lang="ru-RU" sz="6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66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ла</a:t>
            </a:r>
            <a:r>
              <a:rPr lang="ru-RU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</a:t>
            </a:r>
            <a:endParaRPr lang="ru-RU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buNone/>
            </a:pPr>
            <a:r>
              <a:rPr lang="ru-RU" sz="6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66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рона</a:t>
            </a:r>
            <a:endParaRPr lang="ru-RU" sz="6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buNone/>
            </a:pPr>
            <a:r>
              <a:rPr lang="ru-RU" sz="6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6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66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рова</a:t>
            </a:r>
            <a:endParaRPr lang="ru-RU" sz="6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258" y="260648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Словарные слова</a:t>
            </a:r>
            <a:endParaRPr lang="ru-RU" sz="6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4214818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41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000" dirty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рока</a:t>
            </a:r>
          </a:p>
          <a:p>
            <a:r>
              <a:rPr lang="ru-RU" sz="6000" dirty="0"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ла</a:t>
            </a:r>
            <a:r>
              <a:rPr lang="ru-RU" sz="6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</a:t>
            </a:r>
          </a:p>
          <a:p>
            <a:r>
              <a:rPr lang="ru-RU" sz="6000" dirty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рона</a:t>
            </a:r>
          </a:p>
          <a:p>
            <a:r>
              <a:rPr lang="ru-RU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sz="6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рова</a:t>
            </a:r>
            <a:endParaRPr lang="ru-RU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640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Словарные слова</a:t>
            </a:r>
            <a:endParaRPr lang="ru-RU" sz="6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257176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77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0.00486 L 0.51996 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00121 -0.165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18657 L 0.00191 -0.159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4565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Тема урока:</a:t>
            </a:r>
            <a:endParaRPr lang="ru-RU" sz="6600" b="1" i="1" dirty="0">
              <a:solidFill>
                <a:srgbClr val="0070C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640960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Слова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с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удвоенными согласными.</a:t>
            </a:r>
            <a:endParaRPr lang="ru-RU" sz="6000" b="1" i="1" dirty="0">
              <a:solidFill>
                <a:srgbClr val="FF000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286256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70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32859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Узнать,</a:t>
            </a:r>
          </a:p>
          <a:p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как  правильно </a:t>
            </a:r>
          </a:p>
          <a:p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переносить слова</a:t>
            </a:r>
          </a:p>
          <a:p>
            <a:pPr algn="ctr"/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 удвоенными </a:t>
            </a:r>
          </a:p>
          <a:p>
            <a:pPr algn="ctr"/>
            <a:r>
              <a:rPr lang="ru-RU" sz="5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огласными.</a:t>
            </a:r>
            <a:endParaRPr lang="ru-RU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21212"/>
            <a:ext cx="3916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Цель урока:</a:t>
            </a:r>
            <a:endParaRPr lang="ru-RU" sz="4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256"/>
            <a:ext cx="2286016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55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591187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lnSpcReduction="10000"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</a:p>
          <a:p>
            <a:pPr algn="ctr"/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Открыть учебник на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странице 77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 8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Прочитать слова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Посмотреть,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стоит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переноса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Сформулировать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00570"/>
            <a:ext cx="2286016" cy="19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10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66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857892"/>
            <a:ext cx="857256" cy="6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857760"/>
            <a:ext cx="1785950" cy="16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912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Запомните!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143116"/>
            <a:ext cx="8075240" cy="39212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4000" dirty="0" smtClean="0">
                <a:latin typeface="Georgia" pitchFamily="18" charset="0"/>
              </a:rPr>
              <a:t>	</a:t>
            </a:r>
            <a:r>
              <a:rPr lang="ru-RU" sz="4800" dirty="0" smtClean="0">
                <a:latin typeface="Georgia" pitchFamily="18" charset="0"/>
              </a:rPr>
              <a:t>При переносе слов с </a:t>
            </a:r>
          </a:p>
          <a:p>
            <a:r>
              <a:rPr lang="ru-RU" sz="4800" dirty="0" smtClean="0">
                <a:latin typeface="Georgia" pitchFamily="18" charset="0"/>
              </a:rPr>
              <a:t>удвоенными согласными,</a:t>
            </a:r>
          </a:p>
          <a:p>
            <a:r>
              <a:rPr lang="ru-RU" sz="4800" dirty="0">
                <a:solidFill>
                  <a:srgbClr val="0070C0"/>
                </a:solidFill>
                <a:latin typeface="Georgia" pitchFamily="18" charset="0"/>
              </a:rPr>
              <a:t>о</a:t>
            </a:r>
            <a:r>
              <a:rPr lang="ru-RU" sz="4800" dirty="0" smtClean="0">
                <a:solidFill>
                  <a:srgbClr val="0070C0"/>
                </a:solidFill>
                <a:latin typeface="Georgia" pitchFamily="18" charset="0"/>
              </a:rPr>
              <a:t>дна</a:t>
            </a:r>
            <a:r>
              <a:rPr lang="ru-RU" sz="4800" dirty="0" smtClean="0">
                <a:latin typeface="Georgia" pitchFamily="18" charset="0"/>
              </a:rPr>
              <a:t> согласная </a:t>
            </a:r>
            <a:r>
              <a:rPr lang="ru-RU" sz="4800" dirty="0" smtClean="0">
                <a:solidFill>
                  <a:srgbClr val="0070C0"/>
                </a:solidFill>
                <a:latin typeface="Georgia" pitchFamily="18" charset="0"/>
              </a:rPr>
              <a:t>остаётся</a:t>
            </a:r>
            <a:r>
              <a:rPr lang="ru-RU" sz="4800" dirty="0" smtClean="0">
                <a:latin typeface="Georgia" pitchFamily="18" charset="0"/>
              </a:rPr>
              <a:t> на </a:t>
            </a:r>
          </a:p>
          <a:p>
            <a:r>
              <a:rPr lang="ru-RU" sz="4800" dirty="0" smtClean="0">
                <a:latin typeface="Georgia" pitchFamily="18" charset="0"/>
              </a:rPr>
              <a:t>строке, </a:t>
            </a:r>
            <a:r>
              <a:rPr lang="ru-RU" sz="4800" dirty="0" smtClean="0">
                <a:solidFill>
                  <a:srgbClr val="0070C0"/>
                </a:solidFill>
                <a:latin typeface="Georgia" pitchFamily="18" charset="0"/>
              </a:rPr>
              <a:t>другая переносится</a:t>
            </a:r>
            <a:r>
              <a:rPr lang="ru-RU" sz="4800" dirty="0" smtClean="0">
                <a:latin typeface="Georgia" pitchFamily="18" charset="0"/>
              </a:rPr>
              <a:t>.  </a:t>
            </a:r>
            <a:r>
              <a:rPr lang="ru-RU" sz="4000" dirty="0" smtClean="0">
                <a:latin typeface="Georgia" pitchFamily="18" charset="0"/>
              </a:rPr>
              <a:t>                   </a:t>
            </a:r>
            <a:endParaRPr lang="ru-RU" sz="4000" dirty="0"/>
          </a:p>
        </p:txBody>
      </p:sp>
      <p:pic>
        <p:nvPicPr>
          <p:cNvPr id="4" name="Picture 6" descr="http://cs3.a5.ru/media/d3/16/04/256_d316043b631ada917e0968d7053d27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636"/>
            <a:ext cx="1714512" cy="16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82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404</TotalTime>
  <Words>205</Words>
  <Application>Microsoft Office PowerPoint</Application>
  <PresentationFormat>Экран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Запомните!</vt:lpstr>
      <vt:lpstr>Слайд 10</vt:lpstr>
      <vt:lpstr>Выбери и выполни задание! </vt:lpstr>
      <vt:lpstr>проверка</vt:lpstr>
      <vt:lpstr>В, воскресенье, ребята, поехала, группа, за город. Кассе, купили, в, билеты, они. Подошёл, перрону, поезд, к. Быстро, вагоны, пассажиры, вошли, в. </vt:lpstr>
      <vt:lpstr>Проверка</vt:lpstr>
      <vt:lpstr>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31</cp:revision>
  <dcterms:created xsi:type="dcterms:W3CDTF">2012-04-09T15:34:15Z</dcterms:created>
  <dcterms:modified xsi:type="dcterms:W3CDTF">2020-04-21T13:16:31Z</dcterms:modified>
</cp:coreProperties>
</file>