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2" r:id="rId2"/>
    <p:sldId id="288" r:id="rId3"/>
    <p:sldId id="281" r:id="rId4"/>
    <p:sldId id="283" r:id="rId5"/>
    <p:sldId id="261" r:id="rId6"/>
    <p:sldId id="262" r:id="rId7"/>
    <p:sldId id="267" r:id="rId8"/>
    <p:sldId id="268" r:id="rId9"/>
    <p:sldId id="274" r:id="rId10"/>
    <p:sldId id="277" r:id="rId11"/>
    <p:sldId id="284" r:id="rId12"/>
    <p:sldId id="286" r:id="rId13"/>
    <p:sldId id="287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1652610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083126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701382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4790625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16291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00753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497910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32482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646396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193623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969714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01C9B1-57C5-431F-A8B8-1CA74B55006F}" type="datetimeFigureOut">
              <a:rPr lang="ru-RU" smtClean="0"/>
              <a:pPr/>
              <a:t>24.03.2020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3AD2DF-AA46-4810-885E-D298DA0D67A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275677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755576" y="548680"/>
            <a:ext cx="7632848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Тема: 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"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Числа от 1 до 20. </a:t>
            </a:r>
            <a:br>
              <a:rPr lang="ru-RU" sz="4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Закрепление изученного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материала."</a:t>
            </a:r>
            <a:r>
              <a:rPr lang="ru-RU" sz="4400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400" dirty="0">
                <a:latin typeface="Times New Roman" pitchFamily="18" charset="0"/>
                <a:cs typeface="Times New Roman" pitchFamily="18" charset="0"/>
              </a:rPr>
            </a:br>
            <a:endParaRPr lang="ru-RU" sz="44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53291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1560" y="692696"/>
            <a:ext cx="8064896" cy="5544616"/>
          </a:xfrm>
        </p:spPr>
        <p:txBody>
          <a:bodyPr>
            <a:noAutofit/>
          </a:bodyPr>
          <a:lstStyle/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В букете для Василисы было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9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тюльпанов и 10 </a:t>
            </a:r>
            <a:r>
              <a:rPr lang="ru-RU" sz="4800" b="1" dirty="0" smtClean="0">
                <a:latin typeface="Times New Roman" pitchFamily="18" charset="0"/>
                <a:cs typeface="Times New Roman" pitchFamily="18" charset="0"/>
              </a:rPr>
              <a:t>лилий. </a:t>
            </a:r>
            <a:r>
              <a:rPr lang="ru-RU" sz="4800" b="1" dirty="0">
                <a:latin typeface="Times New Roman" pitchFamily="18" charset="0"/>
                <a:cs typeface="Times New Roman" pitchFamily="18" charset="0"/>
              </a:rPr>
              <a:t>Сколько цветов в букете?</a:t>
            </a:r>
            <a:br>
              <a:rPr lang="ru-RU" sz="4800" b="1" dirty="0">
                <a:latin typeface="Times New Roman" pitchFamily="18" charset="0"/>
                <a:cs typeface="Times New Roman" pitchFamily="18" charset="0"/>
              </a:rPr>
            </a:br>
            <a:endParaRPr lang="ru-RU" sz="4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464495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endParaRPr lang="ru-RU" sz="4400" b="1" i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5316221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 какой башне спрятался Кощей, если первая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башня пустая. Кощей не в самой высокой башне? Где же он? </a:t>
            </a:r>
          </a:p>
        </p:txBody>
      </p:sp>
      <p:pic>
        <p:nvPicPr>
          <p:cNvPr id="4" name="Объект 3" descr="http://festival.1september.ru/articles/549220/img1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3568" y="1844824"/>
            <a:ext cx="7704855" cy="453650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xmlns="" val="40467449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Овал 4"/>
          <p:cNvSpPr/>
          <p:nvPr/>
        </p:nvSpPr>
        <p:spPr>
          <a:xfrm>
            <a:off x="755576" y="3861048"/>
            <a:ext cx="432048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/>
          <p:cNvSpPr/>
          <p:nvPr/>
        </p:nvSpPr>
        <p:spPr>
          <a:xfrm>
            <a:off x="467544" y="2780928"/>
            <a:ext cx="8064896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4.  Обведи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кружочком правильный ответ на вопрос: «Изменится ли сумма от перестановки слагаемых?»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да; 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б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) нет; </a:t>
            </a: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. Соедини линиями примеры с одинаковыми ответами.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2 + 3         4 + 3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10 + 5       3 + 2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3 + 4         5 + 10 </a:t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    6 + 2         2 + 6 </a:t>
            </a:r>
            <a:endParaRPr lang="ru-RU" sz="2400" dirty="0"/>
          </a:p>
        </p:txBody>
      </p:sp>
      <p:sp>
        <p:nvSpPr>
          <p:cNvPr id="7" name="Овал 6"/>
          <p:cNvSpPr/>
          <p:nvPr/>
        </p:nvSpPr>
        <p:spPr>
          <a:xfrm>
            <a:off x="3059832" y="2446210"/>
            <a:ext cx="432048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3491880" y="1772816"/>
            <a:ext cx="432048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3491880" y="980728"/>
            <a:ext cx="432048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5076056" y="2446210"/>
            <a:ext cx="432048" cy="360040"/>
          </a:xfrm>
          <a:prstGeom prst="ellips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48680"/>
            <a:ext cx="8229600" cy="557748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1. Среди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данных чисел обведи кружочком наименьшее число.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8      5      9      10      2      6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2. Среди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данных чисел обведи кружочком наибольшее число. 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4       2      3      1      7      5 </a:t>
            </a:r>
          </a:p>
          <a:p>
            <a:pPr marL="0" indent="0">
              <a:buNone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3.  В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данных выражениях обведи кружочком второе слагаемое. </a:t>
            </a:r>
            <a:br>
              <a:rPr lang="ru-RU" sz="20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4 – 2 = 2         3 + 3 = 6            2 + 4 = 6              8 – 8 = 0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1475656" y="4697660"/>
            <a:ext cx="72008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единительная линия 10"/>
          <p:cNvCxnSpPr/>
          <p:nvPr/>
        </p:nvCxnSpPr>
        <p:spPr>
          <a:xfrm>
            <a:off x="1542390" y="5074332"/>
            <a:ext cx="720080" cy="28803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>
            <a:off x="1470382" y="5733256"/>
            <a:ext cx="864096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 flipH="1">
            <a:off x="1475656" y="4703440"/>
            <a:ext cx="792088" cy="658924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xmlns="" val="7978874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7" grpId="0" animBg="1"/>
      <p:bldP spid="8" grpId="0" animBg="1"/>
      <p:bldP spid="9" grpId="0" animBg="1"/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В  моем саду растет волшебная яблоня с золотыми и серебряными яблоками. Золотых яблок – 5, а серебряных – 4. </a:t>
            </a: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яблока я сорвал. Сколько яблок осталось? </a:t>
            </a:r>
            <a:r>
              <a:rPr lang="ru-RU" sz="1400" dirty="0"/>
              <a:t/>
            </a:r>
            <a:br>
              <a:rPr lang="ru-RU" sz="1400" dirty="0"/>
            </a:br>
            <a:endParaRPr 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Объект 3" descr="http://www.altinustasi.com/upload/elma.png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11560" y="1709191"/>
            <a:ext cx="1550325" cy="139222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Объект 3" descr="http://www.altinustasi.com/upload/elma.png"/>
          <p:cNvPicPr>
            <a:picLocks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161885" y="1709192"/>
            <a:ext cx="1649188" cy="140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Объект 3" descr="http://www.altinustasi.com/upload/elma.png"/>
          <p:cNvPicPr>
            <a:picLocks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811073" y="1687652"/>
            <a:ext cx="1523760" cy="141376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Объект 3" descr="http://www.altinustasi.com/upload/elma.png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5334833" y="1709192"/>
            <a:ext cx="1517645" cy="140811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Объект 3" descr="http://www.altinustasi.com/upload/elma.png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852478" y="1671763"/>
            <a:ext cx="1512168" cy="142965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 descr="http://s50.radikal.ru/i129/1103/ca/57288f788033.jpg"/>
          <p:cNvPicPr/>
          <p:nvPr/>
        </p:nvPicPr>
        <p:blipFill rotWithShape="1">
          <a:blip r:embed="rId7" cstate="print">
            <a:clrChange>
              <a:clrFrom>
                <a:srgbClr val="A0A0A2"/>
              </a:clrFrom>
              <a:clrTo>
                <a:srgbClr val="A0A0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27"/>
          <a:stretch/>
        </p:blipFill>
        <p:spPr bwMode="auto">
          <a:xfrm>
            <a:off x="4216212" y="3117302"/>
            <a:ext cx="1714848" cy="1464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0" name="Рисунок 9" descr="http://s50.radikal.ru/i129/1103/ca/57288f788033.jpg"/>
          <p:cNvPicPr/>
          <p:nvPr/>
        </p:nvPicPr>
        <p:blipFill rotWithShape="1">
          <a:blip r:embed="rId7" cstate="print">
            <a:clrChange>
              <a:clrFrom>
                <a:srgbClr val="A0A0A2"/>
              </a:clrFrom>
              <a:clrTo>
                <a:srgbClr val="A0A0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27"/>
          <a:stretch/>
        </p:blipFill>
        <p:spPr bwMode="auto">
          <a:xfrm>
            <a:off x="2548892" y="3117302"/>
            <a:ext cx="1714848" cy="1464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1" name="Рисунок 10" descr="http://s50.radikal.ru/i129/1103/ca/57288f788033.jpg"/>
          <p:cNvPicPr/>
          <p:nvPr/>
        </p:nvPicPr>
        <p:blipFill rotWithShape="1">
          <a:blip r:embed="rId7" cstate="print">
            <a:clrChange>
              <a:clrFrom>
                <a:srgbClr val="A0A0A2"/>
              </a:clrFrom>
              <a:clrTo>
                <a:srgbClr val="A0A0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27"/>
          <a:stretch/>
        </p:blipFill>
        <p:spPr bwMode="auto">
          <a:xfrm>
            <a:off x="6012160" y="3101413"/>
            <a:ext cx="1714848" cy="1464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pic>
        <p:nvPicPr>
          <p:cNvPr id="12" name="Рисунок 11" descr="http://s50.radikal.ru/i129/1103/ca/57288f788033.jpg"/>
          <p:cNvPicPr/>
          <p:nvPr/>
        </p:nvPicPr>
        <p:blipFill rotWithShape="1">
          <a:blip r:embed="rId7" cstate="print">
            <a:clrChange>
              <a:clrFrom>
                <a:srgbClr val="A0A0A2"/>
              </a:clrFrom>
              <a:clrTo>
                <a:srgbClr val="A0A0A2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13027"/>
          <a:stretch/>
        </p:blipFill>
        <p:spPr bwMode="auto">
          <a:xfrm>
            <a:off x="827584" y="3109526"/>
            <a:ext cx="1714848" cy="146423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</p:spTree>
    <p:extLst>
      <p:ext uri="{BB962C8B-B14F-4D97-AF65-F5344CB8AC3E}">
        <p14:creationId xmlns:p14="http://schemas.microsoft.com/office/powerpoint/2010/main" xmlns="" val="31143463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836712"/>
            <a:ext cx="72728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19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10 – 5 =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7 + 10 =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10 + 6 =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8 + 5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8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+ 2 + 6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406719"/>
              </p:ext>
            </p:extLst>
          </p:nvPr>
        </p:nvGraphicFramePr>
        <p:xfrm>
          <a:off x="1127956" y="4797152"/>
          <a:ext cx="609600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8407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4007" y="10367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Выполните вычисления, результаты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расположите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порядке возрастания и расшифруйте  имя похитителя Василисы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2644" y="1431226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5039" y="1450018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52644" y="2084101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5039" y="2081263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25039" y="2657327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52644" y="2660165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02202" y="3327776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644" y="3327776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7875" y="3991422"/>
            <a:ext cx="78324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7098" y="3950667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4811637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  <p:bldP spid="20" grpId="0" animBg="1"/>
      <p:bldP spid="22" grpId="0" animBg="1"/>
      <p:bldP spid="2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/>
        </p:nvSpPr>
        <p:spPr>
          <a:xfrm>
            <a:off x="539552" y="836712"/>
            <a:ext cx="7272808" cy="63094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19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10 – 5 =</a:t>
            </a:r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17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7 + 10 =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14 </a:t>
            </a:r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– 10 + 6 =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18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– 8 + 5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</a:p>
          <a:p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8 </a:t>
            </a:r>
            <a:r>
              <a:rPr lang="ru-RU" sz="4400" b="1" dirty="0">
                <a:latin typeface="Times New Roman" pitchFamily="18" charset="0"/>
                <a:cs typeface="Times New Roman" pitchFamily="18" charset="0"/>
              </a:rPr>
              <a:t>+ 2 + 6 =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0" name="Таблица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679406719"/>
              </p:ext>
            </p:extLst>
          </p:nvPr>
        </p:nvGraphicFramePr>
        <p:xfrm>
          <a:off x="1127956" y="4797152"/>
          <a:ext cx="6096000" cy="13681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19200"/>
                <a:gridCol w="1219200"/>
                <a:gridCol w="1219200"/>
                <a:gridCol w="1219200"/>
                <a:gridCol w="1219200"/>
              </a:tblGrid>
              <a:tr h="68407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84076"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>
                        <a:ln>
                          <a:solidFill>
                            <a:sysClr val="windowText" lastClr="000000"/>
                          </a:solidFill>
                        </a:ln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2" name="TextBox 1"/>
          <p:cNvSpPr txBox="1"/>
          <p:nvPr/>
        </p:nvSpPr>
        <p:spPr>
          <a:xfrm>
            <a:off x="534007" y="103673"/>
            <a:ext cx="80648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Выполните вычисления, результаты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расположите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в порядке возрастания и расшифруйте  имя похитителя Василисы</a:t>
            </a:r>
            <a:r>
              <a:rPr lang="ru-RU" dirty="0"/>
              <a:t>.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4952644" y="1431226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5825039" y="1450018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952644" y="2084101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Прямоугольник 15"/>
          <p:cNvSpPr/>
          <p:nvPr/>
        </p:nvSpPr>
        <p:spPr>
          <a:xfrm>
            <a:off x="5825039" y="2081263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5825039" y="2657327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4952644" y="2660165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Прямоугольник 18"/>
          <p:cNvSpPr/>
          <p:nvPr/>
        </p:nvSpPr>
        <p:spPr>
          <a:xfrm>
            <a:off x="5802202" y="3327776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Щ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4952644" y="3327776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15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Прямоугольник 20"/>
          <p:cNvSpPr/>
          <p:nvPr/>
        </p:nvSpPr>
        <p:spPr>
          <a:xfrm>
            <a:off x="5797875" y="3991422"/>
            <a:ext cx="783248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2" name="Прямоугольник 21"/>
          <p:cNvSpPr/>
          <p:nvPr/>
        </p:nvSpPr>
        <p:spPr>
          <a:xfrm>
            <a:off x="4997098" y="3950667"/>
            <a:ext cx="756084" cy="576064"/>
          </a:xfrm>
          <a:prstGeom prst="rect">
            <a:avLst/>
          </a:prstGeom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endParaRPr lang="ru-RU" sz="36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1187624" y="5531717"/>
            <a:ext cx="1152128" cy="63358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330353" y="5531717"/>
            <a:ext cx="1183976" cy="624457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О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5654" y="5580110"/>
            <a:ext cx="1224136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Щ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4799076" y="5589240"/>
            <a:ext cx="1152128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>
                <a:latin typeface="Times New Roman" pitchFamily="18" charset="0"/>
                <a:cs typeface="Times New Roman" pitchFamily="18" charset="0"/>
              </a:rPr>
              <a:t>Е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6007728" y="5595860"/>
            <a:ext cx="1257437" cy="576064"/>
          </a:xfrm>
          <a:prstGeom prst="rect">
            <a:avLst/>
          </a:prstGeom>
          <a:solidFill>
            <a:srgbClr val="FFFF00"/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Й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1187624" y="4811637"/>
            <a:ext cx="1152128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4</a:t>
            </a:r>
            <a:endParaRPr lang="ru-RU" sz="4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2363416" y="4811637"/>
            <a:ext cx="118397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3575856" y="4829804"/>
            <a:ext cx="122413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4799991" y="4829804"/>
            <a:ext cx="1178866" cy="7200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Прямоугольник 31"/>
          <p:cNvSpPr/>
          <p:nvPr/>
        </p:nvSpPr>
        <p:spPr>
          <a:xfrm>
            <a:off x="6007728" y="4823111"/>
            <a:ext cx="1257437" cy="7267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6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32069713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5" grpId="0" animBg="1"/>
      <p:bldP spid="18" grpId="0" animBg="1"/>
      <p:bldP spid="20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  <p:bldP spid="28" grpId="0" animBg="1"/>
      <p:bldP spid="29" grpId="0" animBg="1"/>
      <p:bldP spid="30" grpId="0" animBg="1"/>
      <p:bldP spid="31" grpId="0" animBg="1"/>
      <p:bldP spid="3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90066"/>
          </a:xfrm>
        </p:spPr>
        <p:txBody>
          <a:bodyPr>
            <a:noAutofit/>
          </a:bodyPr>
          <a:lstStyle/>
          <a:p>
            <a:pPr lvl="0" algn="l"/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Назовите </a:t>
            </a:r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пропущенные числа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Овал 4"/>
          <p:cNvSpPr/>
          <p:nvPr/>
        </p:nvSpPr>
        <p:spPr>
          <a:xfrm>
            <a:off x="393847" y="1548894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вал 5"/>
          <p:cNvSpPr/>
          <p:nvPr/>
        </p:nvSpPr>
        <p:spPr>
          <a:xfrm>
            <a:off x="1257943" y="1541773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19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3926835" y="2858702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9" name="Овал 8"/>
          <p:cNvSpPr/>
          <p:nvPr/>
        </p:nvSpPr>
        <p:spPr>
          <a:xfrm>
            <a:off x="3079913" y="2858704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0" name="Овал 9"/>
          <p:cNvSpPr/>
          <p:nvPr/>
        </p:nvSpPr>
        <p:spPr>
          <a:xfrm>
            <a:off x="2211017" y="2864767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1" name="Овал 10"/>
          <p:cNvSpPr/>
          <p:nvPr/>
        </p:nvSpPr>
        <p:spPr>
          <a:xfrm>
            <a:off x="2122039" y="1541773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18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2986135" y="1539399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17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3850231" y="1548894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16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714327" y="1566970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15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" name="Овал 14"/>
          <p:cNvSpPr/>
          <p:nvPr/>
        </p:nvSpPr>
        <p:spPr>
          <a:xfrm>
            <a:off x="5578423" y="1560915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14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" name="Овал 15"/>
          <p:cNvSpPr/>
          <p:nvPr/>
        </p:nvSpPr>
        <p:spPr>
          <a:xfrm>
            <a:off x="6407089" y="1566970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13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Овал 16"/>
          <p:cNvSpPr/>
          <p:nvPr/>
        </p:nvSpPr>
        <p:spPr>
          <a:xfrm>
            <a:off x="7251510" y="1566970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Овал 17"/>
          <p:cNvSpPr/>
          <p:nvPr/>
        </p:nvSpPr>
        <p:spPr>
          <a:xfrm>
            <a:off x="8147451" y="1566970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11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Овал 18"/>
          <p:cNvSpPr/>
          <p:nvPr/>
        </p:nvSpPr>
        <p:spPr>
          <a:xfrm>
            <a:off x="1353886" y="2896090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20" name="Овал 19"/>
          <p:cNvSpPr/>
          <p:nvPr/>
        </p:nvSpPr>
        <p:spPr>
          <a:xfrm>
            <a:off x="489790" y="2858703"/>
            <a:ext cx="864096" cy="715769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0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Овал 20"/>
          <p:cNvSpPr/>
          <p:nvPr/>
        </p:nvSpPr>
        <p:spPr>
          <a:xfrm>
            <a:off x="5640964" y="2864764"/>
            <a:ext cx="864096" cy="715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2" name="Овал 21"/>
          <p:cNvSpPr/>
          <p:nvPr/>
        </p:nvSpPr>
        <p:spPr>
          <a:xfrm>
            <a:off x="4776868" y="2864767"/>
            <a:ext cx="864096" cy="715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3" name="Овал 22"/>
          <p:cNvSpPr/>
          <p:nvPr/>
        </p:nvSpPr>
        <p:spPr>
          <a:xfrm>
            <a:off x="6452391" y="2876129"/>
            <a:ext cx="864096" cy="715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4" name="Овал 23"/>
          <p:cNvSpPr/>
          <p:nvPr/>
        </p:nvSpPr>
        <p:spPr>
          <a:xfrm>
            <a:off x="7316487" y="2896090"/>
            <a:ext cx="864096" cy="715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2</a:t>
            </a:r>
            <a:endParaRPr lang="ru-RU" sz="32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Овал 24"/>
          <p:cNvSpPr/>
          <p:nvPr/>
        </p:nvSpPr>
        <p:spPr>
          <a:xfrm>
            <a:off x="8180583" y="2858704"/>
            <a:ext cx="864096" cy="715769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r>
              <a:rPr lang="ru-RU" sz="3200" b="1" dirty="0"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515843" y="4509120"/>
            <a:ext cx="7248523" cy="110799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Каких шаров больше: красных или зеленых?</a:t>
            </a:r>
          </a:p>
          <a:p>
            <a:pPr lvl="0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На сколько зеленых шаров меньше, чем красных?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817528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197768"/>
            <a:ext cx="8229600" cy="782960"/>
          </a:xfrm>
        </p:spPr>
        <p:txBody>
          <a:bodyPr>
            <a:normAutofit fontScale="90000"/>
          </a:bodyPr>
          <a:lstStyle/>
          <a:p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Чтобы избушка повернулась к нам передом, а к лесу задом, надо набрать число </a:t>
            </a:r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10</a:t>
            </a:r>
            <a:endParaRPr lang="ru-RU" sz="2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6984776" cy="4661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5920015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34082"/>
          </a:xfrm>
        </p:spPr>
        <p:txBody>
          <a:bodyPr>
            <a:normAutofit fontScale="90000"/>
          </a:bodyPr>
          <a:lstStyle/>
          <a:p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Сколько стаканов воды можно долить в каждую банку?</a:t>
            </a:r>
            <a:br>
              <a:rPr lang="ru-RU" sz="2400" b="1" dirty="0">
                <a:latin typeface="Times New Roman" pitchFamily="18" charset="0"/>
                <a:cs typeface="Times New Roman" pitchFamily="18" charset="0"/>
              </a:rPr>
            </a:b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10747"/>
            <a:ext cx="8784976" cy="444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99592" y="1556793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endParaRPr lang="ru-RU" sz="60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162671" y="170080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580112" y="1700808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7596336" y="1759360"/>
            <a:ext cx="79208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0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3684102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77072"/>
            <a:ext cx="8229600" cy="2049091"/>
          </a:xfrm>
        </p:spPr>
        <p:txBody>
          <a:bodyPr/>
          <a:lstStyle/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b="42519"/>
          <a:stretch/>
        </p:blipFill>
        <p:spPr bwMode="auto">
          <a:xfrm>
            <a:off x="191813" y="336374"/>
            <a:ext cx="8934810" cy="3884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863468" y="4437112"/>
            <a:ext cx="6768752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Мухоморов на 2 больше, чем 6.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Сыроежек на 10 меньше, чем 14.</a:t>
            </a:r>
            <a:br>
              <a:rPr lang="ru-RU" sz="2800" b="1" dirty="0">
                <a:latin typeface="Times New Roman" pitchFamily="18" charset="0"/>
                <a:cs typeface="Times New Roman" pitchFamily="18" charset="0"/>
              </a:rPr>
            </a:br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Опят на 10 больше, чем 9.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203579" y="3306421"/>
            <a:ext cx="90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8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881736" y="3306422"/>
            <a:ext cx="90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632220" y="3373759"/>
            <a:ext cx="9048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3855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9 см – 6 см = … см                        3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 см</a:t>
            </a: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6 см + … см = 10 см                      9 см…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11 см</a:t>
            </a:r>
          </a:p>
          <a:p>
            <a:pPr marL="0" indent="0">
              <a:buNone/>
            </a:pP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 + 1 см = 11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             1дм 5 см…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см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itchFamily="18" charset="0"/>
                <a:cs typeface="Times New Roman" pitchFamily="18" charset="0"/>
              </a:rPr>
              <a:t>20 см – 1 см =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… см             12 см… 1дм 2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см</a:t>
            </a:r>
          </a:p>
          <a:p>
            <a:pPr marL="0" indent="0">
              <a:buNone/>
            </a:pPr>
            <a:endParaRPr lang="ru-RU" sz="1800" dirty="0"/>
          </a:p>
          <a:p>
            <a:pPr marL="0" indent="0">
              <a:buNone/>
            </a:pPr>
            <a:endParaRPr lang="ru-RU" sz="1800" dirty="0" smtClean="0"/>
          </a:p>
        </p:txBody>
      </p:sp>
      <p:sp>
        <p:nvSpPr>
          <p:cNvPr id="9" name="TextBox 8"/>
          <p:cNvSpPr txBox="1"/>
          <p:nvPr/>
        </p:nvSpPr>
        <p:spPr>
          <a:xfrm>
            <a:off x="2915816" y="3221358"/>
            <a:ext cx="75241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19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51520" y="2580791"/>
            <a:ext cx="93610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1748125" y="1988839"/>
            <a:ext cx="6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805336" y="1484784"/>
            <a:ext cx="6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254351" y="3221357"/>
            <a:ext cx="6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=</a:t>
            </a:r>
            <a:endParaRPr lang="ru-RU" sz="4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6874035" y="2580792"/>
            <a:ext cx="60001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&gt;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058705" y="1988840"/>
            <a:ext cx="660107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174041" y="1424001"/>
            <a:ext cx="544771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&lt;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27584" y="404664"/>
            <a:ext cx="7574125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Вставьте пропущенные числа или знаки, чтобы равенства или </a:t>
            </a:r>
          </a:p>
          <a:p>
            <a:pPr algn="ctr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н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еравенства были верными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22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/>
      <p:bldP spid="12" grpId="0"/>
      <p:bldP spid="13" grpId="0"/>
      <p:bldP spid="14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18058"/>
          </a:xfrm>
        </p:spPr>
        <p:txBody>
          <a:bodyPr>
            <a:normAutofit fontScale="90000"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Найдите массу котенка, собаки и кролика, если масса петуха – </a:t>
            </a:r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 кг.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" name="Рисунок 14" descr="E:\001.jpg"/>
          <p:cNvPicPr/>
          <p:nvPr/>
        </p:nvPicPr>
        <p:blipFill rotWithShape="1">
          <a:blip r:embed="rId2" cstate="print"/>
          <a:srcRect l="19756" t="17806" r="12543" b="54778"/>
          <a:stretch/>
        </p:blipFill>
        <p:spPr bwMode="auto">
          <a:xfrm>
            <a:off x="251520" y="836712"/>
            <a:ext cx="8712967" cy="5184576"/>
          </a:xfrm>
          <a:prstGeom prst="rect">
            <a:avLst/>
          </a:prstGeom>
          <a:noFill/>
          <a:ln w="12700">
            <a:solidFill>
              <a:schemeClr val="tx1"/>
            </a:solidFill>
          </a:ln>
          <a:extLst>
            <a:ext uri="{53640926-AAD7-44D8-BBD7-CCE9431645EC}">
              <a14:shadowObscured xmlns:a14="http://schemas.microsoft.com/office/drawing/2010/main" xmlns=""/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467545" y="6021288"/>
            <a:ext cx="82809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Масса котенка -       кг,  масса собаки -      кг,  масса кролика -     кг.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2483767" y="5990510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</a:t>
            </a:r>
            <a:endParaRPr lang="ru-RU" sz="2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932040" y="600212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7524328" y="6021288"/>
            <a:ext cx="3385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xmlns="" val="4017251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18" grpId="0"/>
      <p:bldP spid="19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618</TotalTime>
  <Words>385</Words>
  <Application>Microsoft Office PowerPoint</Application>
  <PresentationFormat>Экран (4:3)</PresentationFormat>
  <Paragraphs>111</Paragraphs>
  <Slides>13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4" baseType="lpstr">
      <vt:lpstr>Тема Office</vt:lpstr>
      <vt:lpstr>Слайд 1</vt:lpstr>
      <vt:lpstr>Слайд 2</vt:lpstr>
      <vt:lpstr>Слайд 3</vt:lpstr>
      <vt:lpstr> Назовите пропущенные числа </vt:lpstr>
      <vt:lpstr>Чтобы избушка повернулась к нам передом, а к лесу задом, надо набрать число 10</vt:lpstr>
      <vt:lpstr>Сколько стаканов воды можно долить в каждую банку? </vt:lpstr>
      <vt:lpstr>Слайд 7</vt:lpstr>
      <vt:lpstr>Слайд 8</vt:lpstr>
      <vt:lpstr>Найдите массу котенка, собаки и кролика, если масса петуха – 2 кг.</vt:lpstr>
      <vt:lpstr>В букете для Василисы было  9 тюльпанов и 10 лилий. Сколько цветов в букете? </vt:lpstr>
      <vt:lpstr>В какой башне спрятался Кощей, если первая башня пустая. Кощей не в самой высокой башне? Где же он? </vt:lpstr>
      <vt:lpstr>Слайд 12</vt:lpstr>
      <vt:lpstr>В  моем саду растет волшебная яблоня с золотыми и серебряными яблоками. Золотых яблок – 5, а серебряных – 4.  3 яблока я сорвал. Сколько яблок осталось?  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Пользователь</cp:lastModifiedBy>
  <cp:revision>57</cp:revision>
  <dcterms:created xsi:type="dcterms:W3CDTF">2015-03-13T19:36:45Z</dcterms:created>
  <dcterms:modified xsi:type="dcterms:W3CDTF">2020-03-24T10:29:57Z</dcterms:modified>
</cp:coreProperties>
</file>