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322" r:id="rId3"/>
    <p:sldId id="352" r:id="rId4"/>
    <p:sldId id="366" r:id="rId5"/>
    <p:sldId id="365" r:id="rId6"/>
    <p:sldId id="353" r:id="rId7"/>
    <p:sldId id="357" r:id="rId8"/>
    <p:sldId id="355" r:id="rId9"/>
    <p:sldId id="356" r:id="rId10"/>
    <p:sldId id="359" r:id="rId11"/>
    <p:sldId id="360" r:id="rId12"/>
    <p:sldId id="361" r:id="rId13"/>
    <p:sldId id="362" r:id="rId14"/>
    <p:sldId id="300" r:id="rId15"/>
    <p:sldId id="358" r:id="rId16"/>
    <p:sldId id="363" r:id="rId17"/>
    <p:sldId id="364" r:id="rId18"/>
    <p:sldId id="369" r:id="rId19"/>
    <p:sldId id="368" r:id="rId20"/>
    <p:sldId id="266" r:id="rId21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E44"/>
    <a:srgbClr val="FF99CC"/>
    <a:srgbClr val="FFCCFF"/>
    <a:srgbClr val="FF7C80"/>
    <a:srgbClr val="C2F4C4"/>
    <a:srgbClr val="6ADF41"/>
    <a:srgbClr val="CCFF33"/>
    <a:srgbClr val="FFFF99"/>
    <a:srgbClr val="A0EEA4"/>
    <a:srgbClr val="2053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38389-EB15-40AB-8074-DD9B019CD11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DB3DC-BA44-4CFD-90AC-8EF36F601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6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корзинка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корзинка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F99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1" y="0"/>
            <a:ext cx="12190413" cy="6854123"/>
          </a:xfrm>
          <a:prstGeom prst="frame">
            <a:avLst>
              <a:gd name="adj1" fmla="val 2156"/>
            </a:avLst>
          </a:prstGeom>
          <a:solidFill>
            <a:srgbClr val="FF99CC"/>
          </a:solidFill>
          <a:ln>
            <a:solidFill>
              <a:srgbClr val="FF7C8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jpeg"/><Relationship Id="rId4" Type="http://schemas.openxmlformats.org/officeDocument/2006/relationships/audio" Target="../media/audio2.wav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8.jpeg"/><Relationship Id="rId5" Type="http://schemas.openxmlformats.org/officeDocument/2006/relationships/audio" Target="../media/audio2.wav"/><Relationship Id="rId15" Type="http://schemas.openxmlformats.org/officeDocument/2006/relationships/image" Target="../media/image22.jpe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1.pn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590" y="45418"/>
            <a:ext cx="10937915" cy="147036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Презентация к уроку окружающего мира,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 1 класс УМК «Школа России»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6734" y="4845140"/>
            <a:ext cx="8533289" cy="1753006"/>
          </a:xfrm>
        </p:spPr>
        <p:txBody>
          <a:bodyPr>
            <a:noAutofit/>
          </a:bodyPr>
          <a:lstStyle/>
          <a:p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63758" y="6022082"/>
            <a:ext cx="864096" cy="576064"/>
          </a:xfrm>
          <a:prstGeom prst="rightArrow">
            <a:avLst/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66050" y="1197546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00E4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 Почему нужно есть много овощей и фруктов?»</a:t>
            </a:r>
            <a:endParaRPr lang="ru-RU" sz="4400" b="1" spc="50" dirty="0">
              <a:ln w="11430"/>
              <a:solidFill>
                <a:srgbClr val="F00E4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0375" y="2674075"/>
            <a:ext cx="2664296" cy="354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366946" y="2332227"/>
            <a:ext cx="2685812" cy="36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utoShape 2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кумент 4">
            <a:hlinkClick r:id="" action="ppaction://noaction" highlightClick="1"/>
          </p:cNvPr>
          <p:cNvSpPr/>
          <p:nvPr/>
        </p:nvSpPr>
        <p:spPr>
          <a:xfrm>
            <a:off x="262558" y="5878066"/>
            <a:ext cx="576064" cy="720080"/>
          </a:xfrm>
          <a:prstGeom prst="actionButtonDocument">
            <a:avLst/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fitnessomaniya.ru/wp-content/uploads/2016/07/frukty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898" y="2277666"/>
            <a:ext cx="4191280" cy="281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2467725"/>
            <a:ext cx="3096344" cy="4121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2854846" y="761069"/>
            <a:ext cx="6408712" cy="2596717"/>
            <a:chOff x="3166248" y="760894"/>
            <a:chExt cx="6061073" cy="3028064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3166248" y="760894"/>
              <a:ext cx="6061073" cy="3028064"/>
            </a:xfrm>
            <a:prstGeom prst="cloudCallout">
              <a:avLst>
                <a:gd name="adj1" fmla="val -64720"/>
                <a:gd name="adj2" fmla="val 56343"/>
              </a:avLst>
            </a:prstGeom>
            <a:solidFill>
              <a:schemeClr val="bg1"/>
            </a:solidFill>
            <a:ln>
              <a:solidFill>
                <a:srgbClr val="F00E44"/>
              </a:solidFill>
            </a:ln>
            <a:effectLst>
              <a:glow rad="139700">
                <a:srgbClr val="F00E4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8902" y="1331497"/>
              <a:ext cx="5732215" cy="2117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atin typeface="Comic Sans MS" pitchFamily="66" charset="0"/>
                </a:rPr>
                <a:t>Ребята , </a:t>
              </a:r>
              <a:r>
                <a:rPr lang="ru-RU" sz="2800" b="1" dirty="0" smtClean="0">
                  <a:latin typeface="Comic Sans MS" pitchFamily="66" charset="0"/>
                </a:rPr>
                <a:t>Мудрая Черепаха сказала : «Овощные </a:t>
              </a:r>
              <a:r>
                <a:rPr lang="ru-RU" sz="2800" b="1" dirty="0">
                  <a:latin typeface="Comic Sans MS" pitchFamily="66" charset="0"/>
                </a:rPr>
                <a:t>растения — </a:t>
              </a:r>
              <a:r>
                <a:rPr lang="ru-RU" sz="2800" b="1" dirty="0" smtClean="0">
                  <a:latin typeface="Comic Sans MS" pitchFamily="66" charset="0"/>
                </a:rPr>
                <a:t>основной </a:t>
              </a:r>
              <a:r>
                <a:rPr lang="ru-RU" sz="2800" b="1" dirty="0">
                  <a:latin typeface="Comic Sans MS" pitchFamily="66" charset="0"/>
                </a:rPr>
                <a:t>источник </a:t>
              </a:r>
              <a:r>
                <a:rPr lang="ru-RU" sz="2800" b="1" dirty="0" smtClean="0">
                  <a:latin typeface="Comic Sans MS" pitchFamily="66" charset="0"/>
                </a:rPr>
                <a:t>витаминов»</a:t>
              </a: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.</a:t>
              </a:r>
              <a:r>
                <a:rPr lang="ru-RU" sz="2800" b="1" dirty="0" smtClean="0">
                  <a:latin typeface="Comic Sans MS" pitchFamily="66" charset="0"/>
                </a:rPr>
                <a:t> А что такое витамины?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358377" y="3030497"/>
            <a:ext cx="2901863" cy="3913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Группа 12"/>
          <p:cNvGrpSpPr/>
          <p:nvPr/>
        </p:nvGrpSpPr>
        <p:grpSpPr>
          <a:xfrm flipH="1">
            <a:off x="1126654" y="228876"/>
            <a:ext cx="9937104" cy="2984894"/>
            <a:chOff x="3180470" y="2670310"/>
            <a:chExt cx="5535122" cy="2418909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0" y="2670310"/>
              <a:ext cx="5429288" cy="2418909"/>
            </a:xfrm>
            <a:prstGeom prst="cloudCallout">
              <a:avLst>
                <a:gd name="adj1" fmla="val -35658"/>
                <a:gd name="adj2" fmla="val 93492"/>
              </a:avLst>
            </a:prstGeom>
            <a:solidFill>
              <a:schemeClr val="bg1"/>
            </a:solidFill>
            <a:ln>
              <a:solidFill>
                <a:srgbClr val="F00E44"/>
              </a:solidFill>
            </a:ln>
            <a:effectLst>
              <a:glow rad="139700">
                <a:srgbClr val="F00E4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80470" y="3009601"/>
              <a:ext cx="5535122" cy="182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itchFamily="66" charset="0"/>
                </a:rPr>
                <a:t>Это вещества, необходимые для поддержания здоровья нашего организма. Этих веществ много именно в овощах и фруктах. В каких именно? </a:t>
              </a:r>
              <a:r>
                <a:rPr lang="ru-RU" sz="2800" b="1" dirty="0" smtClean="0">
                  <a:latin typeface="Comic Sans MS" pitchFamily="66" charset="0"/>
                </a:rPr>
                <a:t>Познакомимся с </a:t>
              </a:r>
              <a:r>
                <a:rPr lang="ru-RU" sz="2800" b="1" dirty="0">
                  <a:latin typeface="Comic Sans MS" pitchFamily="66" charset="0"/>
                </a:rPr>
                <a:t>некоторыми из </a:t>
              </a:r>
              <a:r>
                <a:rPr lang="ru-RU" sz="2800" b="1" dirty="0" smtClean="0">
                  <a:latin typeface="Comic Sans MS" pitchFamily="66" charset="0"/>
                </a:rPr>
                <a:t>них.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Жмите на яблоко.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0550" y="1348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жми на вопрос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24-sports.ru/userfiles/image/vitamins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22998" y="3242855"/>
            <a:ext cx="3510516" cy="3510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00535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48229" y="446897"/>
            <a:ext cx="5464581" cy="58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2878" y="446897"/>
            <a:ext cx="5506728" cy="5835074"/>
          </a:xfrm>
          <a:prstGeom prst="rect">
            <a:avLst/>
          </a:prstGeom>
          <a:solidFill>
            <a:srgbClr val="FFCCFF"/>
          </a:solidFill>
          <a:ln>
            <a:solidFill>
              <a:srgbClr val="F00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Comic Sans MS" pitchFamily="66" charset="0"/>
              </a:rPr>
              <a:t>Этот витамин необходим</a:t>
            </a:r>
          </a:p>
          <a:p>
            <a:pPr algn="ctr"/>
            <a:r>
              <a:rPr lang="ru-RU" sz="3600" b="1" dirty="0">
                <a:solidFill>
                  <a:prstClr val="black"/>
                </a:solidFill>
                <a:latin typeface="Comic Sans MS" pitchFamily="66" charset="0"/>
              </a:rPr>
              <a:t> для роста, </a:t>
            </a:r>
          </a:p>
          <a:p>
            <a:pPr algn="ctr"/>
            <a:r>
              <a:rPr lang="ru-RU" sz="3600" b="1" dirty="0">
                <a:solidFill>
                  <a:prstClr val="black"/>
                </a:solidFill>
                <a:latin typeface="Comic Sans MS" pitchFamily="66" charset="0"/>
              </a:rPr>
              <a:t>для зрения и крепких зубов. Содержится в моркови, капусте, зелёном луке.</a:t>
            </a:r>
          </a:p>
        </p:txBody>
      </p:sp>
      <p:sp>
        <p:nvSpPr>
          <p:cNvPr id="9" name="Рамка 8"/>
          <p:cNvSpPr/>
          <p:nvPr/>
        </p:nvSpPr>
        <p:spPr>
          <a:xfrm>
            <a:off x="2998862" y="318328"/>
            <a:ext cx="5759890" cy="6050073"/>
          </a:xfrm>
          <a:prstGeom prst="frame">
            <a:avLst>
              <a:gd name="adj1" fmla="val 3071"/>
            </a:avLst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2838" y="908932"/>
            <a:ext cx="941381" cy="847550"/>
          </a:xfrm>
          <a:prstGeom prst="rect">
            <a:avLst/>
          </a:prstGeom>
        </p:spPr>
      </p:pic>
      <p:pic>
        <p:nvPicPr>
          <p:cNvPr id="10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41498" y="2467725"/>
            <a:ext cx="3096344" cy="412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41831">
            <a:off x="9358377" y="3030497"/>
            <a:ext cx="2901863" cy="3913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62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837 L 0.4457 -0.0837 L 0.4457 0.74821 L -0.01888 0.74821 L -0.01888 -0.0837 Z " pathEditMode="relative" rAng="0" ptsTypes="FFFFF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415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53529" y="475040"/>
            <a:ext cx="5647314" cy="58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86894" y="503395"/>
            <a:ext cx="5688632" cy="580671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Comic Sans MS" pitchFamily="66" charset="0"/>
              </a:rPr>
              <a:t>Этот витамин необходим</a:t>
            </a:r>
          </a:p>
          <a:p>
            <a:pPr algn="ctr"/>
            <a:r>
              <a:rPr lang="ru-RU" sz="3600" b="1" dirty="0">
                <a:solidFill>
                  <a:prstClr val="black"/>
                </a:solidFill>
                <a:latin typeface="Comic Sans MS" pitchFamily="66" charset="0"/>
              </a:rPr>
              <a:t> для хорошего аппетита, </a:t>
            </a:r>
          </a:p>
          <a:p>
            <a:pPr algn="ctr"/>
            <a:r>
              <a:rPr lang="ru-RU" sz="3600" b="1" dirty="0">
                <a:solidFill>
                  <a:prstClr val="black"/>
                </a:solidFill>
                <a:latin typeface="Comic Sans MS" pitchFamily="66" charset="0"/>
              </a:rPr>
              <a:t>помогает быть сильным. </a:t>
            </a:r>
          </a:p>
          <a:p>
            <a:pPr algn="ctr"/>
            <a:r>
              <a:rPr lang="ru-RU" sz="3600" b="1" dirty="0">
                <a:solidFill>
                  <a:prstClr val="black"/>
                </a:solidFill>
                <a:latin typeface="Comic Sans MS" pitchFamily="66" charset="0"/>
              </a:rPr>
              <a:t>Содержится в свёкле, репе, редьке.</a:t>
            </a:r>
          </a:p>
        </p:txBody>
      </p:sp>
      <p:sp>
        <p:nvSpPr>
          <p:cNvPr id="9" name="Рамка 8"/>
          <p:cNvSpPr/>
          <p:nvPr/>
        </p:nvSpPr>
        <p:spPr>
          <a:xfrm>
            <a:off x="3138240" y="333450"/>
            <a:ext cx="5762603" cy="6050073"/>
          </a:xfrm>
          <a:prstGeom prst="frame">
            <a:avLst>
              <a:gd name="adj1" fmla="val 3071"/>
            </a:avLst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2838" y="908932"/>
            <a:ext cx="941381" cy="847550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41498" y="2467725"/>
            <a:ext cx="3096344" cy="412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41831">
            <a:off x="9358377" y="3030497"/>
            <a:ext cx="2901863" cy="391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41498" y="2493852"/>
            <a:ext cx="3096344" cy="4121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1170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9734 L 0.46354 -0.09734 L 0.46354 0.73456 L -0.00104 0.73456 L -0.00104 -0.09734 Z " pathEditMode="relative" rAng="0" ptsTypes="FFFFF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415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03622" y="446897"/>
            <a:ext cx="5432550" cy="58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56776" y="446897"/>
            <a:ext cx="5506728" cy="583507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Этот витамин укрепляет весь организм, защищает его от простуды. 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Содержится в луке, чесноке, помидоре, апельсине, лимоне .</a:t>
            </a:r>
          </a:p>
        </p:txBody>
      </p:sp>
      <p:sp>
        <p:nvSpPr>
          <p:cNvPr id="9" name="Рамка 8"/>
          <p:cNvSpPr/>
          <p:nvPr/>
        </p:nvSpPr>
        <p:spPr>
          <a:xfrm>
            <a:off x="3156775" y="318328"/>
            <a:ext cx="5602727" cy="6050073"/>
          </a:xfrm>
          <a:prstGeom prst="frame">
            <a:avLst>
              <a:gd name="adj1" fmla="val 3071"/>
            </a:avLst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2216" y="908932"/>
            <a:ext cx="941381" cy="847550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41831">
            <a:off x="9358377" y="3030497"/>
            <a:ext cx="2901863" cy="391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41498" y="2493852"/>
            <a:ext cx="3096344" cy="4121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1686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5 -0.11399 L 0.44023 -0.11399 L 0.44023 0.71792 L -0.02435 0.71792 L -0.02435 -0.11399 Z " pathEditMode="relative" rAng="0" ptsTypes="FFFFF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415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671270" y="2702730"/>
            <a:ext cx="5259602" cy="41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288215" y="261442"/>
            <a:ext cx="6527071" cy="6408712"/>
          </a:xfrm>
          <a:prstGeom prst="foldedCorner">
            <a:avLst/>
          </a:prstGeom>
          <a:solidFill>
            <a:schemeClr val="bg1"/>
          </a:solidFill>
          <a:ln>
            <a:solidFill>
              <a:srgbClr val="F00E44"/>
            </a:solidFill>
          </a:ln>
          <a:effectLst>
            <a:glow rad="139700">
              <a:srgbClr val="F00E4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Овощей и фруктов нужно есть как можно больше, потому что в них много витаминов и других полезных веществ. Без витаминов человек болеет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!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rgbClr val="FFCCFF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mywonkydonkeylife.files.wordpress.com/2015/01/vegetarian_diets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6862" y="2997746"/>
            <a:ext cx="6220250" cy="3096344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54385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910629" y="475250"/>
            <a:ext cx="9433049" cy="2666511"/>
            <a:chOff x="2999311" y="2670310"/>
            <a:chExt cx="5933043" cy="2174412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999311" y="2670310"/>
              <a:ext cx="5933043" cy="1784391"/>
            </a:xfrm>
            <a:prstGeom prst="cloudCallout">
              <a:avLst>
                <a:gd name="adj1" fmla="val -47898"/>
                <a:gd name="adj2" fmla="val 176357"/>
              </a:avLst>
            </a:prstGeom>
            <a:solidFill>
              <a:schemeClr val="bg1"/>
            </a:solidFill>
            <a:ln>
              <a:solidFill>
                <a:srgbClr val="F00E44"/>
              </a:solidFill>
            </a:ln>
            <a:effectLst>
              <a:glow rad="101600">
                <a:srgbClr val="F00E4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7422" y="2856294"/>
              <a:ext cx="5293185" cy="1988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Ребята</a:t>
              </a:r>
              <a:r>
                <a:rPr lang="ru-RU" sz="2800" b="1" dirty="0">
                  <a:latin typeface="Comic Sans MS" pitchFamily="66" charset="0"/>
                </a:rPr>
                <a:t>! Узнал </a:t>
              </a:r>
              <a:r>
                <a:rPr lang="ru-RU" sz="2800" b="1" dirty="0" err="1">
                  <a:latin typeface="Comic Sans MS" pitchFamily="66" charset="0"/>
                </a:rPr>
                <a:t>Муравьишка</a:t>
              </a:r>
              <a:r>
                <a:rPr lang="ru-RU" sz="2800" b="1" dirty="0">
                  <a:latin typeface="Comic Sans MS" pitchFamily="66" charset="0"/>
                </a:rPr>
                <a:t>, что морковка очень полезна и побежал за ней в огород. Но тут появилась… Чему это она так обрадовалась?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latin typeface="Comic Sans MS" pitchFamily="66" charset="0"/>
              </a:endParaRP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globuss24.ru/web/userfiles/image/doc/hello_html_m7178089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990" y="2300855"/>
            <a:ext cx="3456384" cy="45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fainaidea.com/wp-content/uploads/2015/12/kak_narisovat_markov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7133539">
            <a:off x="92701" y="3519838"/>
            <a:ext cx="3095625" cy="14008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1721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910629" y="475250"/>
            <a:ext cx="9433049" cy="2188223"/>
            <a:chOff x="2999311" y="2670310"/>
            <a:chExt cx="5933043" cy="1784391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999311" y="2670310"/>
              <a:ext cx="5933043" cy="1784391"/>
            </a:xfrm>
            <a:prstGeom prst="cloudCallout">
              <a:avLst>
                <a:gd name="adj1" fmla="val -47898"/>
                <a:gd name="adj2" fmla="val 176357"/>
              </a:avLst>
            </a:prstGeom>
            <a:solidFill>
              <a:schemeClr val="bg1"/>
            </a:solidFill>
            <a:ln>
              <a:solidFill>
                <a:srgbClr val="F00E44"/>
              </a:solidFill>
            </a:ln>
            <a:effectLst>
              <a:glow rad="101600">
                <a:srgbClr val="F00E4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7422" y="2856294"/>
              <a:ext cx="5293185" cy="148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Ребята</a:t>
              </a:r>
              <a:r>
                <a:rPr lang="ru-RU" sz="2800" b="1" dirty="0">
                  <a:latin typeface="Comic Sans MS" pitchFamily="66" charset="0"/>
                </a:rPr>
                <a:t>! Но зря Злючка-</a:t>
              </a:r>
              <a:r>
                <a:rPr lang="ru-RU" sz="2800" b="1" dirty="0" err="1">
                  <a:latin typeface="Comic Sans MS" pitchFamily="66" charset="0"/>
                </a:rPr>
                <a:t>Грязючка</a:t>
              </a:r>
              <a:r>
                <a:rPr lang="ru-RU" sz="2800" b="1" dirty="0">
                  <a:latin typeface="Comic Sans MS" pitchFamily="66" charset="0"/>
                </a:rPr>
                <a:t> сюда прибежала. </a:t>
              </a:r>
              <a:r>
                <a:rPr lang="ru-RU" sz="2800" b="1" dirty="0" err="1">
                  <a:latin typeface="Comic Sans MS" pitchFamily="66" charset="0"/>
                </a:rPr>
                <a:t>Муравьишка</a:t>
              </a:r>
              <a:r>
                <a:rPr lang="ru-RU" sz="2800" b="1" dirty="0">
                  <a:latin typeface="Comic Sans MS" pitchFamily="66" charset="0"/>
                </a:rPr>
                <a:t> знает очень важное правило. Как вы думаете, какое?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latin typeface="Comic Sans MS" pitchFamily="66" charset="0"/>
              </a:endParaRP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globuss24.ru/web/userfiles/image/doc/hello_html_m7178089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990" y="2300855"/>
            <a:ext cx="3456384" cy="45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fainaidea.com/wp-content/uploads/2015/12/kak_narisovat_markov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7133539">
            <a:off x="92701" y="3519838"/>
            <a:ext cx="3095625" cy="14008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90871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671270" y="2702730"/>
            <a:ext cx="5259602" cy="41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288215" y="261442"/>
            <a:ext cx="6527071" cy="6408712"/>
          </a:xfrm>
          <a:prstGeom prst="foldedCorner">
            <a:avLst/>
          </a:prstGeom>
          <a:solidFill>
            <a:schemeClr val="bg1"/>
          </a:solidFill>
          <a:ln>
            <a:solidFill>
              <a:srgbClr val="F00E44"/>
            </a:solidFill>
          </a:ln>
          <a:effectLst>
            <a:glow rad="139700">
              <a:srgbClr val="F00E4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забывайте перед едой хорошо мыть овощи и фрукты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!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rgbClr val="FFCCFF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99388" y="2493690"/>
            <a:ext cx="6371883" cy="3024336"/>
            <a:chOff x="299388" y="1917626"/>
            <a:chExt cx="6371883" cy="2592288"/>
          </a:xfrm>
        </p:grpSpPr>
        <p:pic>
          <p:nvPicPr>
            <p:cNvPr id="3074" name="Picture 2" descr="http://skds3.vcmedia.vn/2015/limpiar-fruta-verdura-14387470267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88" y="1917626"/>
              <a:ext cx="3252362" cy="2592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omane.ru/wp-content/uploads/2016/11/effektivnye-lekarstva-parazitov-organizme-spisok-7-300x2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903" y="1917626"/>
              <a:ext cx="3312368" cy="2592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191031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9057" y="837506"/>
            <a:ext cx="10348281" cy="5809802"/>
          </a:xfrm>
          <a:prstGeom prst="rect">
            <a:avLst/>
          </a:prstGeom>
          <a:noFill/>
          <a:ln w="38100">
            <a:solidFill>
              <a:srgbClr val="F00E4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566" y="261442"/>
            <a:ext cx="11377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Ребята! </a:t>
            </a:r>
            <a:r>
              <a:rPr lang="ru-RU" sz="2400" b="1" dirty="0" smtClean="0">
                <a:latin typeface="Comic Sans MS" pitchFamily="66" charset="0"/>
              </a:rPr>
              <a:t>Помогите Черепахе сварить борщ, а </a:t>
            </a:r>
            <a:r>
              <a:rPr lang="ru-RU" sz="2400" b="1" dirty="0" err="1" smtClean="0">
                <a:latin typeface="Comic Sans MS" pitchFamily="66" charset="0"/>
              </a:rPr>
              <a:t>Муравьишке</a:t>
            </a:r>
            <a:r>
              <a:rPr lang="ru-RU" sz="2400" b="1" dirty="0" smtClean="0">
                <a:latin typeface="Comic Sans MS" pitchFamily="66" charset="0"/>
              </a:rPr>
              <a:t>-компот.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918742" y="3429794"/>
            <a:ext cx="2016224" cy="144016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26854" y="3429794"/>
            <a:ext cx="1368152" cy="143913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4727054" y="3573810"/>
            <a:ext cx="144016" cy="129614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159102" y="3573810"/>
            <a:ext cx="838494" cy="122413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578349" y="3429794"/>
            <a:ext cx="1229374" cy="13316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5879182" y="3285778"/>
            <a:ext cx="1877446" cy="146284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879182" y="2997746"/>
            <a:ext cx="3024336" cy="183620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610930" y="3069754"/>
            <a:ext cx="4145698" cy="2112813"/>
          </a:xfrm>
          <a:prstGeom prst="straightConnector1">
            <a:avLst/>
          </a:prstGeom>
          <a:ln w="38100">
            <a:solidFill>
              <a:srgbClr val="F00E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8759502" y="3429794"/>
            <a:ext cx="1836204" cy="1716773"/>
          </a:xfrm>
          <a:prstGeom prst="straightConnector1">
            <a:avLst/>
          </a:prstGeom>
          <a:ln w="38100">
            <a:solidFill>
              <a:srgbClr val="F00E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8471470" y="3573810"/>
            <a:ext cx="1242138" cy="1434450"/>
          </a:xfrm>
          <a:prstGeom prst="straightConnector1">
            <a:avLst/>
          </a:prstGeom>
          <a:ln w="38100">
            <a:solidFill>
              <a:srgbClr val="F00E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81472" y="2636590"/>
            <a:ext cx="1496877" cy="56263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БОРЩ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8282" y="1917626"/>
            <a:ext cx="2448273" cy="56263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КОМПОТ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33" name="Стрелка вправо 32">
            <a:hlinkClick r:id="" action="ppaction://hlinkshowjump?jump=nextslide"/>
          </p:cNvPr>
          <p:cNvSpPr/>
          <p:nvPr/>
        </p:nvSpPr>
        <p:spPr>
          <a:xfrm rot="5400000">
            <a:off x="11257529" y="5804852"/>
            <a:ext cx="857256" cy="571636"/>
          </a:xfrm>
          <a:prstGeom prst="rightArrow">
            <a:avLst/>
          </a:prstGeom>
          <a:solidFill>
            <a:srgbClr val="FFCCFF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7135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3317066" y="571612"/>
            <a:ext cx="6096672" cy="3968556"/>
            <a:chOff x="2714612" y="1142984"/>
            <a:chExt cx="4271986" cy="3429024"/>
          </a:xfrm>
          <a:solidFill>
            <a:srgbClr val="FF99CC"/>
          </a:solidFill>
        </p:grpSpPr>
        <p:grpSp>
          <p:nvGrpSpPr>
            <p:cNvPr id="15" name="Группа 14"/>
            <p:cNvGrpSpPr/>
            <p:nvPr/>
          </p:nvGrpSpPr>
          <p:grpSpPr>
            <a:xfrm>
              <a:off x="3143240" y="1142984"/>
              <a:ext cx="1700218" cy="428628"/>
              <a:chOff x="3143240" y="1142984"/>
              <a:chExt cx="1700218" cy="428628"/>
            </a:xfrm>
            <a:grpFill/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3143240" y="1142984"/>
                <a:ext cx="414334" cy="428628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3571868" y="1142984"/>
                <a:ext cx="414334" cy="428628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4000496" y="1142984"/>
                <a:ext cx="414334" cy="428628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4429124" y="1142984"/>
                <a:ext cx="414334" cy="428628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3571868" y="1571612"/>
              <a:ext cx="2128846" cy="428628"/>
              <a:chOff x="3571868" y="1571612"/>
              <a:chExt cx="2128846" cy="428628"/>
            </a:xfrm>
            <a:grpFill/>
          </p:grpSpPr>
          <p:grpSp>
            <p:nvGrpSpPr>
              <p:cNvPr id="8" name="Группа 7"/>
              <p:cNvGrpSpPr/>
              <p:nvPr/>
            </p:nvGrpSpPr>
            <p:grpSpPr>
              <a:xfrm>
                <a:off x="3571868" y="1571612"/>
                <a:ext cx="1700218" cy="428628"/>
                <a:chOff x="3000364" y="2143116"/>
                <a:chExt cx="1700218" cy="428628"/>
              </a:xfrm>
              <a:grpFill/>
            </p:grpSpPr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3000364" y="214311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3428992" y="214311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Скругленный прямоугольник 10"/>
                <p:cNvSpPr/>
                <p:nvPr/>
              </p:nvSpPr>
              <p:spPr>
                <a:xfrm>
                  <a:off x="3857620" y="214311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4286248" y="214311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5286380" y="1571612"/>
                <a:ext cx="414334" cy="428628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2714612" y="2000240"/>
              <a:ext cx="3414730" cy="428628"/>
              <a:chOff x="2714612" y="2000240"/>
              <a:chExt cx="3414730" cy="428628"/>
            </a:xfrm>
            <a:grpFill/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2714612" y="2000240"/>
                <a:ext cx="2128846" cy="428628"/>
                <a:chOff x="3571868" y="1571612"/>
                <a:chExt cx="2128846" cy="428628"/>
              </a:xfrm>
              <a:grpFill/>
            </p:grpSpPr>
            <p:grpSp>
              <p:nvGrpSpPr>
                <p:cNvPr id="17" name="Группа 16"/>
                <p:cNvGrpSpPr/>
                <p:nvPr/>
              </p:nvGrpSpPr>
              <p:grpSpPr>
                <a:xfrm>
                  <a:off x="3571868" y="1571612"/>
                  <a:ext cx="1700218" cy="428628"/>
                  <a:chOff x="3000364" y="2143116"/>
                  <a:chExt cx="1700218" cy="428628"/>
                </a:xfrm>
                <a:grpFill/>
              </p:grpSpPr>
              <p:sp>
                <p:nvSpPr>
                  <p:cNvPr id="19" name="Скругленный прямоугольник 18"/>
                  <p:cNvSpPr/>
                  <p:nvPr/>
                </p:nvSpPr>
                <p:spPr>
                  <a:xfrm>
                    <a:off x="3000364" y="2143116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" name="Скругленный прямоугольник 19"/>
                  <p:cNvSpPr/>
                  <p:nvPr/>
                </p:nvSpPr>
                <p:spPr>
                  <a:xfrm>
                    <a:off x="3428992" y="2143116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" name="Скругленный прямоугольник 20"/>
                  <p:cNvSpPr/>
                  <p:nvPr/>
                </p:nvSpPr>
                <p:spPr>
                  <a:xfrm>
                    <a:off x="3857620" y="2143116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" name="Скругленный прямоугольник 21"/>
                  <p:cNvSpPr/>
                  <p:nvPr/>
                </p:nvSpPr>
                <p:spPr>
                  <a:xfrm>
                    <a:off x="4286248" y="2143116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5286380" y="1571612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9" name="Группа 28"/>
              <p:cNvGrpSpPr/>
              <p:nvPr/>
            </p:nvGrpSpPr>
            <p:grpSpPr>
              <a:xfrm>
                <a:off x="4857752" y="2000240"/>
                <a:ext cx="1271590" cy="428628"/>
                <a:chOff x="6572264" y="3929066"/>
                <a:chExt cx="1271590" cy="428628"/>
              </a:xfrm>
              <a:grpFill/>
            </p:grpSpPr>
            <p:sp>
              <p:nvSpPr>
                <p:cNvPr id="30" name="Скругленный прямоугольник 29"/>
                <p:cNvSpPr/>
                <p:nvPr/>
              </p:nvSpPr>
              <p:spPr>
                <a:xfrm>
                  <a:off x="6572264" y="392906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Скругленный прямоугольник 30"/>
                <p:cNvSpPr/>
                <p:nvPr/>
              </p:nvSpPr>
              <p:spPr>
                <a:xfrm>
                  <a:off x="7000892" y="392906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Скругленный прямоугольник 31"/>
                <p:cNvSpPr/>
                <p:nvPr/>
              </p:nvSpPr>
              <p:spPr>
                <a:xfrm>
                  <a:off x="7429520" y="392906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5" name="Группа 44"/>
            <p:cNvGrpSpPr/>
            <p:nvPr/>
          </p:nvGrpSpPr>
          <p:grpSpPr>
            <a:xfrm>
              <a:off x="3571868" y="2428868"/>
              <a:ext cx="3414730" cy="428628"/>
              <a:chOff x="3571868" y="2428868"/>
              <a:chExt cx="3414730" cy="428628"/>
            </a:xfrm>
            <a:grpFill/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3571868" y="2428868"/>
                <a:ext cx="2128846" cy="428628"/>
                <a:chOff x="3571868" y="1571612"/>
                <a:chExt cx="2128846" cy="428628"/>
              </a:xfrm>
              <a:grpFill/>
            </p:grpSpPr>
            <p:grpSp>
              <p:nvGrpSpPr>
                <p:cNvPr id="35" name="Группа 34"/>
                <p:cNvGrpSpPr/>
                <p:nvPr/>
              </p:nvGrpSpPr>
              <p:grpSpPr>
                <a:xfrm>
                  <a:off x="3571868" y="1571612"/>
                  <a:ext cx="1700218" cy="428628"/>
                  <a:chOff x="3000364" y="2143116"/>
                  <a:chExt cx="1700218" cy="428628"/>
                </a:xfrm>
                <a:grpFill/>
              </p:grpSpPr>
              <p:sp>
                <p:nvSpPr>
                  <p:cNvPr id="37" name="Скругленный прямоугольник 36"/>
                  <p:cNvSpPr/>
                  <p:nvPr/>
                </p:nvSpPr>
                <p:spPr>
                  <a:xfrm>
                    <a:off x="3000364" y="2143116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" name="Скругленный прямоугольник 37"/>
                  <p:cNvSpPr/>
                  <p:nvPr/>
                </p:nvSpPr>
                <p:spPr>
                  <a:xfrm>
                    <a:off x="3428992" y="2143116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" name="Скругленный прямоугольник 38"/>
                  <p:cNvSpPr/>
                  <p:nvPr/>
                </p:nvSpPr>
                <p:spPr>
                  <a:xfrm>
                    <a:off x="3857620" y="2143116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" name="Скругленный прямоугольник 39"/>
                  <p:cNvSpPr/>
                  <p:nvPr/>
                </p:nvSpPr>
                <p:spPr>
                  <a:xfrm>
                    <a:off x="4286248" y="2143116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6" name="Скругленный прямоугольник 35"/>
                <p:cNvSpPr/>
                <p:nvPr/>
              </p:nvSpPr>
              <p:spPr>
                <a:xfrm>
                  <a:off x="5286380" y="1571612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>
                <a:off x="5715008" y="2428868"/>
                <a:ext cx="1271590" cy="428628"/>
                <a:chOff x="6572264" y="3929066"/>
                <a:chExt cx="1271590" cy="428628"/>
              </a:xfrm>
              <a:grpFill/>
            </p:grpSpPr>
            <p:sp>
              <p:nvSpPr>
                <p:cNvPr id="42" name="Скругленный прямоугольник 41"/>
                <p:cNvSpPr/>
                <p:nvPr/>
              </p:nvSpPr>
              <p:spPr>
                <a:xfrm>
                  <a:off x="6572264" y="392906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Скругленный прямоугольник 42"/>
                <p:cNvSpPr/>
                <p:nvPr/>
              </p:nvSpPr>
              <p:spPr>
                <a:xfrm>
                  <a:off x="7000892" y="392906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Скругленный прямоугольник 43"/>
                <p:cNvSpPr/>
                <p:nvPr/>
              </p:nvSpPr>
              <p:spPr>
                <a:xfrm>
                  <a:off x="7429520" y="392906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6" name="Группа 45"/>
            <p:cNvGrpSpPr/>
            <p:nvPr/>
          </p:nvGrpSpPr>
          <p:grpSpPr>
            <a:xfrm>
              <a:off x="4000496" y="2857496"/>
              <a:ext cx="2128846" cy="428628"/>
              <a:chOff x="3571868" y="1571612"/>
              <a:chExt cx="2128846" cy="428628"/>
            </a:xfrm>
            <a:grpFill/>
          </p:grpSpPr>
          <p:grpSp>
            <p:nvGrpSpPr>
              <p:cNvPr id="47" name="Группа 46"/>
              <p:cNvGrpSpPr/>
              <p:nvPr/>
            </p:nvGrpSpPr>
            <p:grpSpPr>
              <a:xfrm>
                <a:off x="3571868" y="1571612"/>
                <a:ext cx="1700218" cy="428628"/>
                <a:chOff x="3000364" y="2143116"/>
                <a:chExt cx="1700218" cy="428628"/>
              </a:xfrm>
              <a:grpFill/>
            </p:grpSpPr>
            <p:sp>
              <p:nvSpPr>
                <p:cNvPr id="49" name="Скругленный прямоугольник 48"/>
                <p:cNvSpPr/>
                <p:nvPr/>
              </p:nvSpPr>
              <p:spPr>
                <a:xfrm>
                  <a:off x="3000364" y="214311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Скругленный прямоугольник 49"/>
                <p:cNvSpPr/>
                <p:nvPr/>
              </p:nvSpPr>
              <p:spPr>
                <a:xfrm>
                  <a:off x="3428992" y="214311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Скругленный прямоугольник 50"/>
                <p:cNvSpPr/>
                <p:nvPr/>
              </p:nvSpPr>
              <p:spPr>
                <a:xfrm>
                  <a:off x="3857620" y="214311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Скругленный прямоугольник 51"/>
                <p:cNvSpPr/>
                <p:nvPr/>
              </p:nvSpPr>
              <p:spPr>
                <a:xfrm>
                  <a:off x="4286248" y="214311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5286380" y="1571612"/>
                <a:ext cx="414334" cy="428628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3143240" y="3286124"/>
              <a:ext cx="2128846" cy="428628"/>
              <a:chOff x="3571868" y="1571612"/>
              <a:chExt cx="2128846" cy="428628"/>
            </a:xfrm>
            <a:grpFill/>
          </p:grpSpPr>
          <p:grpSp>
            <p:nvGrpSpPr>
              <p:cNvPr id="55" name="Группа 54"/>
              <p:cNvGrpSpPr/>
              <p:nvPr/>
            </p:nvGrpSpPr>
            <p:grpSpPr>
              <a:xfrm>
                <a:off x="3571868" y="1571612"/>
                <a:ext cx="1700218" cy="428628"/>
                <a:chOff x="3000364" y="2143116"/>
                <a:chExt cx="1700218" cy="428628"/>
              </a:xfrm>
              <a:grpFill/>
            </p:grpSpPr>
            <p:sp>
              <p:nvSpPr>
                <p:cNvPr id="57" name="Скругленный прямоугольник 56"/>
                <p:cNvSpPr/>
                <p:nvPr/>
              </p:nvSpPr>
              <p:spPr>
                <a:xfrm>
                  <a:off x="3000364" y="214311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Скругленный прямоугольник 57"/>
                <p:cNvSpPr/>
                <p:nvPr/>
              </p:nvSpPr>
              <p:spPr>
                <a:xfrm>
                  <a:off x="3428992" y="214311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Скругленный прямоугольник 58"/>
                <p:cNvSpPr/>
                <p:nvPr/>
              </p:nvSpPr>
              <p:spPr>
                <a:xfrm>
                  <a:off x="3857620" y="214311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Скругленный прямоугольник 59"/>
                <p:cNvSpPr/>
                <p:nvPr/>
              </p:nvSpPr>
              <p:spPr>
                <a:xfrm>
                  <a:off x="4286248" y="2143116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5286380" y="1571612"/>
                <a:ext cx="414334" cy="428628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3143240" y="2857496"/>
              <a:ext cx="3843358" cy="1714512"/>
              <a:chOff x="3143240" y="2857496"/>
              <a:chExt cx="3843358" cy="1714512"/>
            </a:xfrm>
            <a:grpFill/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6572264" y="4143380"/>
                <a:ext cx="414334" cy="428628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8" name="Группа 67"/>
              <p:cNvGrpSpPr/>
              <p:nvPr/>
            </p:nvGrpSpPr>
            <p:grpSpPr>
              <a:xfrm>
                <a:off x="3143240" y="4143380"/>
                <a:ext cx="3414730" cy="428628"/>
                <a:chOff x="2714612" y="2000240"/>
                <a:chExt cx="3414730" cy="428628"/>
              </a:xfrm>
              <a:grpFill/>
            </p:grpSpPr>
            <p:grpSp>
              <p:nvGrpSpPr>
                <p:cNvPr id="69" name="Группа 68"/>
                <p:cNvGrpSpPr/>
                <p:nvPr/>
              </p:nvGrpSpPr>
              <p:grpSpPr>
                <a:xfrm>
                  <a:off x="2714612" y="2000240"/>
                  <a:ext cx="2128846" cy="428628"/>
                  <a:chOff x="3571868" y="1571612"/>
                  <a:chExt cx="2128846" cy="428628"/>
                </a:xfrm>
                <a:grpFill/>
              </p:grpSpPr>
              <p:grpSp>
                <p:nvGrpSpPr>
                  <p:cNvPr id="74" name="Группа 73"/>
                  <p:cNvGrpSpPr/>
                  <p:nvPr/>
                </p:nvGrpSpPr>
                <p:grpSpPr>
                  <a:xfrm>
                    <a:off x="3571868" y="1571612"/>
                    <a:ext cx="1700218" cy="428628"/>
                    <a:chOff x="3000364" y="2143116"/>
                    <a:chExt cx="1700218" cy="428628"/>
                  </a:xfrm>
                  <a:grpFill/>
                </p:grpSpPr>
                <p:sp>
                  <p:nvSpPr>
                    <p:cNvPr id="76" name="Скругленный прямоугольник 75"/>
                    <p:cNvSpPr/>
                    <p:nvPr/>
                  </p:nvSpPr>
                  <p:spPr>
                    <a:xfrm>
                      <a:off x="3000364" y="2143116"/>
                      <a:ext cx="414334" cy="428628"/>
                    </a:xfrm>
                    <a:prstGeom prst="roundRect">
                      <a:avLst/>
                    </a:prstGeom>
                    <a:grpFill/>
                    <a:ln>
                      <a:solidFill>
                        <a:srgbClr val="00206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7" name="Скругленный прямоугольник 76"/>
                    <p:cNvSpPr/>
                    <p:nvPr/>
                  </p:nvSpPr>
                  <p:spPr>
                    <a:xfrm>
                      <a:off x="3428992" y="2143116"/>
                      <a:ext cx="414334" cy="428628"/>
                    </a:xfrm>
                    <a:prstGeom prst="roundRect">
                      <a:avLst/>
                    </a:prstGeom>
                    <a:grpFill/>
                    <a:ln>
                      <a:solidFill>
                        <a:srgbClr val="00206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8" name="Скругленный прямоугольник 77"/>
                    <p:cNvSpPr/>
                    <p:nvPr/>
                  </p:nvSpPr>
                  <p:spPr>
                    <a:xfrm>
                      <a:off x="3857620" y="2143116"/>
                      <a:ext cx="414334" cy="428628"/>
                    </a:xfrm>
                    <a:prstGeom prst="roundRect">
                      <a:avLst/>
                    </a:prstGeom>
                    <a:grpFill/>
                    <a:ln>
                      <a:solidFill>
                        <a:srgbClr val="00206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9" name="Скругленный прямоугольник 78"/>
                    <p:cNvSpPr/>
                    <p:nvPr/>
                  </p:nvSpPr>
                  <p:spPr>
                    <a:xfrm>
                      <a:off x="4286248" y="2143116"/>
                      <a:ext cx="414334" cy="428628"/>
                    </a:xfrm>
                    <a:prstGeom prst="roundRect">
                      <a:avLst/>
                    </a:prstGeom>
                    <a:grpFill/>
                    <a:ln>
                      <a:solidFill>
                        <a:srgbClr val="00206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75" name="Скругленный прямоугольник 74"/>
                  <p:cNvSpPr/>
                  <p:nvPr/>
                </p:nvSpPr>
                <p:spPr>
                  <a:xfrm>
                    <a:off x="5286380" y="1571612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0" name="Группа 69"/>
                <p:cNvGrpSpPr/>
                <p:nvPr/>
              </p:nvGrpSpPr>
              <p:grpSpPr>
                <a:xfrm>
                  <a:off x="4857752" y="2000240"/>
                  <a:ext cx="1271590" cy="428628"/>
                  <a:chOff x="6572264" y="3929066"/>
                  <a:chExt cx="1271590" cy="428628"/>
                </a:xfrm>
                <a:grpFill/>
              </p:grpSpPr>
              <p:sp>
                <p:nvSpPr>
                  <p:cNvPr id="71" name="Скругленный прямоугольник 70"/>
                  <p:cNvSpPr/>
                  <p:nvPr/>
                </p:nvSpPr>
                <p:spPr>
                  <a:xfrm>
                    <a:off x="6572264" y="3929066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2" name="Скругленный прямоугольник 71"/>
                  <p:cNvSpPr/>
                  <p:nvPr/>
                </p:nvSpPr>
                <p:spPr>
                  <a:xfrm>
                    <a:off x="7000892" y="3929066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3" name="Скругленный прямоугольник 72"/>
                  <p:cNvSpPr/>
                  <p:nvPr/>
                </p:nvSpPr>
                <p:spPr>
                  <a:xfrm>
                    <a:off x="7429520" y="3929066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42" name="Скругленный прямоугольник 141"/>
              <p:cNvSpPr/>
              <p:nvPr/>
            </p:nvSpPr>
            <p:spPr>
              <a:xfrm>
                <a:off x="6143636" y="2857496"/>
                <a:ext cx="414334" cy="428628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1" name="Группа 80"/>
            <p:cNvGrpSpPr/>
            <p:nvPr/>
          </p:nvGrpSpPr>
          <p:grpSpPr>
            <a:xfrm>
              <a:off x="3571868" y="3714752"/>
              <a:ext cx="2557474" cy="428628"/>
              <a:chOff x="3571868" y="3714752"/>
              <a:chExt cx="2557474" cy="428628"/>
            </a:xfrm>
            <a:grpFill/>
          </p:grpSpPr>
          <p:grpSp>
            <p:nvGrpSpPr>
              <p:cNvPr id="61" name="Группа 60"/>
              <p:cNvGrpSpPr/>
              <p:nvPr/>
            </p:nvGrpSpPr>
            <p:grpSpPr>
              <a:xfrm>
                <a:off x="3571868" y="3714752"/>
                <a:ext cx="2128846" cy="428628"/>
                <a:chOff x="3571868" y="1571612"/>
                <a:chExt cx="2128846" cy="428628"/>
              </a:xfrm>
              <a:grpFill/>
            </p:grpSpPr>
            <p:grpSp>
              <p:nvGrpSpPr>
                <p:cNvPr id="62" name="Группа 61"/>
                <p:cNvGrpSpPr/>
                <p:nvPr/>
              </p:nvGrpSpPr>
              <p:grpSpPr>
                <a:xfrm>
                  <a:off x="3571868" y="1571612"/>
                  <a:ext cx="1700218" cy="428628"/>
                  <a:chOff x="3000364" y="2143116"/>
                  <a:chExt cx="1700218" cy="428628"/>
                </a:xfrm>
                <a:grpFill/>
              </p:grpSpPr>
              <p:sp>
                <p:nvSpPr>
                  <p:cNvPr id="64" name="Скругленный прямоугольник 63"/>
                  <p:cNvSpPr/>
                  <p:nvPr/>
                </p:nvSpPr>
                <p:spPr>
                  <a:xfrm>
                    <a:off x="3000364" y="2143116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" name="Скругленный прямоугольник 64"/>
                  <p:cNvSpPr/>
                  <p:nvPr/>
                </p:nvSpPr>
                <p:spPr>
                  <a:xfrm>
                    <a:off x="3428992" y="2143116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Скругленный прямоугольник 65"/>
                  <p:cNvSpPr/>
                  <p:nvPr/>
                </p:nvSpPr>
                <p:spPr>
                  <a:xfrm>
                    <a:off x="3857620" y="2143116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" name="Скругленный прямоугольник 66"/>
                  <p:cNvSpPr/>
                  <p:nvPr/>
                </p:nvSpPr>
                <p:spPr>
                  <a:xfrm>
                    <a:off x="4286248" y="2143116"/>
                    <a:ext cx="414334" cy="428628"/>
                  </a:xfrm>
                  <a:prstGeom prst="roundRect">
                    <a:avLst/>
                  </a:prstGeom>
                  <a:grpFill/>
                  <a:ln>
                    <a:solidFill>
                      <a:srgbClr val="00206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63" name="Скругленный прямоугольник 62"/>
                <p:cNvSpPr/>
                <p:nvPr/>
              </p:nvSpPr>
              <p:spPr>
                <a:xfrm>
                  <a:off x="5286380" y="1571612"/>
                  <a:ext cx="414334" cy="428628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5715008" y="3714752"/>
                <a:ext cx="414334" cy="428628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4" name="TextBox 83"/>
          <p:cNvSpPr txBox="1"/>
          <p:nvPr/>
        </p:nvSpPr>
        <p:spPr>
          <a:xfrm>
            <a:off x="3437451" y="500158"/>
            <a:ext cx="445132" cy="6723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omic Sans MS" pitchFamily="66" charset="0"/>
              </a:rPr>
              <a:t>1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88589" y="986763"/>
            <a:ext cx="518870" cy="6723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omic Sans MS" pitchFamily="66" charset="0"/>
              </a:rPr>
              <a:t>2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80970" y="1511870"/>
            <a:ext cx="518870" cy="6723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omic Sans MS" pitchFamily="66" charset="0"/>
              </a:rPr>
              <a:t>3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34556" y="2023918"/>
            <a:ext cx="518870" cy="6723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omic Sans MS" pitchFamily="66" charset="0"/>
              </a:rPr>
              <a:t>4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96258" y="2485803"/>
            <a:ext cx="518870" cy="6723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omic Sans MS" pitchFamily="66" charset="0"/>
              </a:rPr>
              <a:t>5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398984" y="2985990"/>
            <a:ext cx="518870" cy="6723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omic Sans MS" pitchFamily="66" charset="0"/>
              </a:rPr>
              <a:t>6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968275" y="3482059"/>
            <a:ext cx="518870" cy="6723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omic Sans MS" pitchFamily="66" charset="0"/>
              </a:rPr>
              <a:t>7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364853" y="3978129"/>
            <a:ext cx="518870" cy="6723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117226" tIns="58613" rIns="117226" bIns="58613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omic Sans MS" pitchFamily="66" charset="0"/>
              </a:rPr>
              <a:t>8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3983248" y="500157"/>
            <a:ext cx="2243602" cy="646331"/>
            <a:chOff x="2786050" y="1285860"/>
            <a:chExt cx="1682920" cy="646182"/>
          </a:xfrm>
        </p:grpSpPr>
        <p:sp>
          <p:nvSpPr>
            <p:cNvPr id="93" name="TextBox 92"/>
            <p:cNvSpPr txBox="1"/>
            <p:nvPr/>
          </p:nvSpPr>
          <p:spPr>
            <a:xfrm>
              <a:off x="2786050" y="1285860"/>
              <a:ext cx="357355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214678" y="1285860"/>
              <a:ext cx="39703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730688" y="1285860"/>
              <a:ext cx="357355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71934" y="1285860"/>
              <a:ext cx="39703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И</a:t>
              </a:r>
            </a:p>
          </p:txBody>
        </p:sp>
      </p:grpSp>
      <p:pic>
        <p:nvPicPr>
          <p:cNvPr id="98" name="Рисунок 97" descr="8c2ccdbec30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0673" y="189435"/>
            <a:ext cx="1480298" cy="1143496"/>
          </a:xfrm>
          <a:prstGeom prst="rect">
            <a:avLst/>
          </a:prstGeom>
        </p:spPr>
      </p:pic>
      <p:pic>
        <p:nvPicPr>
          <p:cNvPr id="100" name="Рисунок 99" descr="lem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958" y="189435"/>
            <a:ext cx="1650797" cy="11434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0400" y="1323770"/>
            <a:ext cx="1016094" cy="814187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3836">
            <a:off x="9023862" y="1231853"/>
            <a:ext cx="1515433" cy="1239215"/>
          </a:xfrm>
          <a:prstGeom prst="rect">
            <a:avLst/>
          </a:prstGeom>
        </p:spPr>
      </p:pic>
      <p:sp>
        <p:nvSpPr>
          <p:cNvPr id="106" name="Скругленный прямоугольник 105"/>
          <p:cNvSpPr/>
          <p:nvPr/>
        </p:nvSpPr>
        <p:spPr>
          <a:xfrm>
            <a:off x="527313" y="394065"/>
            <a:ext cx="974700" cy="714546"/>
          </a:xfrm>
          <a:prstGeom prst="roundRect">
            <a:avLst/>
          </a:prstGeom>
          <a:solidFill>
            <a:srgbClr val="FF99CC"/>
          </a:solidFill>
          <a:ln>
            <a:solidFill>
              <a:srgbClr val="F00E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ru-RU" sz="4600" b="1" dirty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18" t="21709" r="20489"/>
          <a:stretch/>
        </p:blipFill>
        <p:spPr>
          <a:xfrm rot="20395282">
            <a:off x="2552247" y="2265579"/>
            <a:ext cx="939490" cy="1076692"/>
          </a:xfrm>
          <a:prstGeom prst="rect">
            <a:avLst/>
          </a:prstGeom>
        </p:spPr>
      </p:pic>
      <p:grpSp>
        <p:nvGrpSpPr>
          <p:cNvPr id="115" name="Группа 114"/>
          <p:cNvGrpSpPr/>
          <p:nvPr/>
        </p:nvGrpSpPr>
        <p:grpSpPr>
          <a:xfrm>
            <a:off x="4559236" y="986763"/>
            <a:ext cx="2992834" cy="669333"/>
            <a:chOff x="3500430" y="964389"/>
            <a:chExt cx="2244918" cy="669178"/>
          </a:xfrm>
        </p:grpSpPr>
        <p:sp>
          <p:nvSpPr>
            <p:cNvPr id="109" name="TextBox 108"/>
            <p:cNvSpPr txBox="1"/>
            <p:nvPr/>
          </p:nvSpPr>
          <p:spPr>
            <a:xfrm>
              <a:off x="3500430" y="964389"/>
              <a:ext cx="394631" cy="64618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Л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972946" y="964389"/>
              <a:ext cx="397036" cy="64618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366521" y="964389"/>
              <a:ext cx="443930" cy="64618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901034" y="987386"/>
              <a:ext cx="415072" cy="64618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О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41098" y="964389"/>
              <a:ext cx="404250" cy="64618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Н</a:t>
              </a:r>
            </a:p>
          </p:txBody>
        </p:sp>
      </p:grpSp>
      <p:sp>
        <p:nvSpPr>
          <p:cNvPr id="116" name="Скругленный прямоугольник 115"/>
          <p:cNvSpPr/>
          <p:nvPr/>
        </p:nvSpPr>
        <p:spPr>
          <a:xfrm>
            <a:off x="9339168" y="394065"/>
            <a:ext cx="1075957" cy="714546"/>
          </a:xfrm>
          <a:prstGeom prst="roundRect">
            <a:avLst/>
          </a:prstGeom>
          <a:solidFill>
            <a:srgbClr val="FF99CC"/>
          </a:solidFill>
          <a:ln>
            <a:solidFill>
              <a:srgbClr val="F00E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ru-RU" sz="4600" b="1" dirty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</p:txBody>
      </p:sp>
      <p:grpSp>
        <p:nvGrpSpPr>
          <p:cNvPr id="125" name="Группа 124"/>
          <p:cNvGrpSpPr/>
          <p:nvPr/>
        </p:nvGrpSpPr>
        <p:grpSpPr>
          <a:xfrm>
            <a:off x="3407258" y="1528343"/>
            <a:ext cx="4727203" cy="646331"/>
            <a:chOff x="2643174" y="1393017"/>
            <a:chExt cx="3545864" cy="646182"/>
          </a:xfrm>
        </p:grpSpPr>
        <p:sp>
          <p:nvSpPr>
            <p:cNvPr id="117" name="TextBox 116"/>
            <p:cNvSpPr txBox="1"/>
            <p:nvPr/>
          </p:nvSpPr>
          <p:spPr>
            <a:xfrm>
              <a:off x="2643174" y="1393017"/>
              <a:ext cx="35735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054399" y="1393017"/>
              <a:ext cx="39703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05698" y="1393017"/>
              <a:ext cx="35735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008640" y="1393017"/>
              <a:ext cx="379000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Т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403818" y="1393017"/>
              <a:ext cx="415072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О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932046" y="1393017"/>
              <a:ext cx="322487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347938" y="1393017"/>
              <a:ext cx="39703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832884" y="1393017"/>
              <a:ext cx="356154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Я</a:t>
              </a:r>
            </a:p>
          </p:txBody>
        </p:sp>
      </p:grpSp>
      <p:sp>
        <p:nvSpPr>
          <p:cNvPr id="126" name="Скругленный прямоугольник 125"/>
          <p:cNvSpPr/>
          <p:nvPr/>
        </p:nvSpPr>
        <p:spPr>
          <a:xfrm>
            <a:off x="590229" y="1425334"/>
            <a:ext cx="993064" cy="714546"/>
          </a:xfrm>
          <a:prstGeom prst="roundRect">
            <a:avLst/>
          </a:prstGeom>
          <a:solidFill>
            <a:srgbClr val="FF99CC"/>
          </a:solidFill>
          <a:ln>
            <a:solidFill>
              <a:srgbClr val="F00E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ru-RU" sz="4600" b="1" dirty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</p:txBody>
      </p:sp>
      <p:grpSp>
        <p:nvGrpSpPr>
          <p:cNvPr id="135" name="Группа 134"/>
          <p:cNvGrpSpPr/>
          <p:nvPr/>
        </p:nvGrpSpPr>
        <p:grpSpPr>
          <a:xfrm>
            <a:off x="4559236" y="2023917"/>
            <a:ext cx="4720801" cy="646331"/>
            <a:chOff x="3500430" y="1821645"/>
            <a:chExt cx="3541062" cy="646182"/>
          </a:xfrm>
        </p:grpSpPr>
        <p:sp>
          <p:nvSpPr>
            <p:cNvPr id="127" name="TextBox 126"/>
            <p:cNvSpPr txBox="1"/>
            <p:nvPr/>
          </p:nvSpPr>
          <p:spPr>
            <a:xfrm>
              <a:off x="3500430" y="1821645"/>
              <a:ext cx="443930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998446" y="1821645"/>
              <a:ext cx="39222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417914" y="1821645"/>
              <a:ext cx="404250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Н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56618" y="1821645"/>
              <a:ext cx="404250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Д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360334" y="1821645"/>
              <a:ext cx="39222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789302" y="1821645"/>
              <a:ext cx="322487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205194" y="1821645"/>
              <a:ext cx="39703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637242" y="1821645"/>
              <a:ext cx="404250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Н</a:t>
              </a:r>
            </a:p>
          </p:txBody>
        </p:sp>
      </p:grpSp>
      <p:sp>
        <p:nvSpPr>
          <p:cNvPr id="136" name="Скругленный прямоугольник 135"/>
          <p:cNvSpPr/>
          <p:nvPr/>
        </p:nvSpPr>
        <p:spPr>
          <a:xfrm>
            <a:off x="10561433" y="1771258"/>
            <a:ext cx="1005669" cy="714546"/>
          </a:xfrm>
          <a:prstGeom prst="roundRect">
            <a:avLst/>
          </a:prstGeom>
          <a:solidFill>
            <a:srgbClr val="FF99CC"/>
          </a:solidFill>
          <a:ln>
            <a:solidFill>
              <a:srgbClr val="F00E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ru-RU" sz="4600" b="1" dirty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</p:txBody>
      </p:sp>
      <p:grpSp>
        <p:nvGrpSpPr>
          <p:cNvPr id="144" name="Группа 143"/>
          <p:cNvGrpSpPr/>
          <p:nvPr/>
        </p:nvGrpSpPr>
        <p:grpSpPr>
          <a:xfrm>
            <a:off x="5135225" y="2542495"/>
            <a:ext cx="3479781" cy="646331"/>
            <a:chOff x="4003061" y="2250273"/>
            <a:chExt cx="2610175" cy="646182"/>
          </a:xfrm>
        </p:grpSpPr>
        <p:sp>
          <p:nvSpPr>
            <p:cNvPr id="137" name="TextBox 136"/>
            <p:cNvSpPr txBox="1"/>
            <p:nvPr/>
          </p:nvSpPr>
          <p:spPr>
            <a:xfrm>
              <a:off x="4003061" y="2250273"/>
              <a:ext cx="443929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411227" y="2250273"/>
              <a:ext cx="39222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844842" y="2250273"/>
              <a:ext cx="394631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Л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337678" y="2250273"/>
              <a:ext cx="39703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769726" y="2250273"/>
              <a:ext cx="404250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Н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221010" y="2250273"/>
              <a:ext cx="39222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145" name="Скругленный прямоугольник 144"/>
          <p:cNvSpPr/>
          <p:nvPr/>
        </p:nvSpPr>
        <p:spPr>
          <a:xfrm>
            <a:off x="1490672" y="2467993"/>
            <a:ext cx="1026888" cy="714546"/>
          </a:xfrm>
          <a:prstGeom prst="roundRect">
            <a:avLst/>
          </a:prstGeom>
          <a:solidFill>
            <a:srgbClr val="FF99CC"/>
          </a:solidFill>
          <a:ln>
            <a:solidFill>
              <a:srgbClr val="F00E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ru-RU" sz="4600" b="1" dirty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146" name="Рисунок 145" descr="1339392468_dlmros6zu9omey5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51492" y="2593606"/>
            <a:ext cx="1371635" cy="1027368"/>
          </a:xfrm>
          <a:prstGeom prst="rect">
            <a:avLst/>
          </a:prstGeom>
        </p:spPr>
      </p:pic>
      <p:grpSp>
        <p:nvGrpSpPr>
          <p:cNvPr id="152" name="Группа 151"/>
          <p:cNvGrpSpPr/>
          <p:nvPr/>
        </p:nvGrpSpPr>
        <p:grpSpPr>
          <a:xfrm>
            <a:off x="3983247" y="2974643"/>
            <a:ext cx="2808619" cy="646331"/>
            <a:chOff x="3071802" y="2678901"/>
            <a:chExt cx="2106738" cy="646182"/>
          </a:xfrm>
        </p:grpSpPr>
        <p:sp>
          <p:nvSpPr>
            <p:cNvPr id="147" name="TextBox 146"/>
            <p:cNvSpPr txBox="1"/>
            <p:nvPr/>
          </p:nvSpPr>
          <p:spPr>
            <a:xfrm>
              <a:off x="3071802" y="2678901"/>
              <a:ext cx="35254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498826" y="2678901"/>
              <a:ext cx="394631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Л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933867" y="2678901"/>
              <a:ext cx="39703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380128" y="2678901"/>
              <a:ext cx="357355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786314" y="2678901"/>
              <a:ext cx="39222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153" name="Скругленный прямоугольник 152"/>
          <p:cNvSpPr/>
          <p:nvPr/>
        </p:nvSpPr>
        <p:spPr>
          <a:xfrm>
            <a:off x="10137768" y="2781724"/>
            <a:ext cx="1045341" cy="714546"/>
          </a:xfrm>
          <a:prstGeom prst="roundRect">
            <a:avLst/>
          </a:prstGeom>
          <a:solidFill>
            <a:srgbClr val="FF99CC"/>
          </a:solidFill>
          <a:ln>
            <a:solidFill>
              <a:srgbClr val="F00E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ru-RU" sz="4600" b="1" dirty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154" name="Рисунок 15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7" r="14022"/>
          <a:stretch/>
        </p:blipFill>
        <p:spPr>
          <a:xfrm>
            <a:off x="1923316" y="3130321"/>
            <a:ext cx="1213631" cy="1750799"/>
          </a:xfrm>
          <a:prstGeom prst="rect">
            <a:avLst/>
          </a:prstGeom>
        </p:spPr>
      </p:pic>
      <p:grpSp>
        <p:nvGrpSpPr>
          <p:cNvPr id="161" name="Группа 160"/>
          <p:cNvGrpSpPr/>
          <p:nvPr/>
        </p:nvGrpSpPr>
        <p:grpSpPr>
          <a:xfrm>
            <a:off x="4559236" y="3493221"/>
            <a:ext cx="3478691" cy="646331"/>
            <a:chOff x="3500430" y="3107529"/>
            <a:chExt cx="2609358" cy="646182"/>
          </a:xfrm>
        </p:grpSpPr>
        <p:sp>
          <p:nvSpPr>
            <p:cNvPr id="155" name="TextBox 154"/>
            <p:cNvSpPr txBox="1"/>
            <p:nvPr/>
          </p:nvSpPr>
          <p:spPr>
            <a:xfrm>
              <a:off x="3500430" y="3107529"/>
              <a:ext cx="39222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921364" y="3107529"/>
              <a:ext cx="404250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Н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361534" y="3107529"/>
              <a:ext cx="39222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837042" y="3107529"/>
              <a:ext cx="404250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Н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360334" y="3107529"/>
              <a:ext cx="39222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757242" y="3107529"/>
              <a:ext cx="35254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С</a:t>
              </a:r>
            </a:p>
          </p:txBody>
        </p:sp>
      </p:grpSp>
      <p:sp>
        <p:nvSpPr>
          <p:cNvPr id="162" name="Скругленный прямоугольник 161"/>
          <p:cNvSpPr/>
          <p:nvPr/>
        </p:nvSpPr>
        <p:spPr>
          <a:xfrm>
            <a:off x="815307" y="3796064"/>
            <a:ext cx="1108258" cy="714546"/>
          </a:xfrm>
          <a:prstGeom prst="roundRect">
            <a:avLst/>
          </a:prstGeom>
          <a:solidFill>
            <a:srgbClr val="FF99CC"/>
          </a:solidFill>
          <a:ln>
            <a:solidFill>
              <a:srgbClr val="F00E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ru-RU" sz="4600" b="1" dirty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164" name="Рисунок 163" descr="1300121683_srub-sagenci-77.png"/>
          <p:cNvPicPr>
            <a:picLocks noChangeAspect="1"/>
          </p:cNvPicPr>
          <p:nvPr/>
        </p:nvPicPr>
        <p:blipFill>
          <a:blip r:embed="rId9" cstate="print"/>
          <a:srcRect b="3020"/>
          <a:stretch>
            <a:fillRect/>
          </a:stretch>
        </p:blipFill>
        <p:spPr>
          <a:xfrm>
            <a:off x="9507660" y="3638150"/>
            <a:ext cx="2285718" cy="967989"/>
          </a:xfrm>
          <a:prstGeom prst="rect">
            <a:avLst/>
          </a:prstGeom>
        </p:spPr>
      </p:pic>
      <p:grpSp>
        <p:nvGrpSpPr>
          <p:cNvPr id="175" name="Группа 174"/>
          <p:cNvGrpSpPr/>
          <p:nvPr/>
        </p:nvGrpSpPr>
        <p:grpSpPr>
          <a:xfrm>
            <a:off x="3983247" y="4011798"/>
            <a:ext cx="5302659" cy="646331"/>
            <a:chOff x="3071802" y="3571876"/>
            <a:chExt cx="3977512" cy="646182"/>
          </a:xfrm>
        </p:grpSpPr>
        <p:sp>
          <p:nvSpPr>
            <p:cNvPr id="166" name="TextBox 165"/>
            <p:cNvSpPr txBox="1"/>
            <p:nvPr/>
          </p:nvSpPr>
          <p:spPr>
            <a:xfrm>
              <a:off x="3071802" y="3571876"/>
              <a:ext cx="35735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3477386" y="3571876"/>
              <a:ext cx="322487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868964" y="3571876"/>
              <a:ext cx="511264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Ы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377956" y="3571876"/>
              <a:ext cx="436715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Ж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904454" y="3571876"/>
              <a:ext cx="415072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О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384592" y="3571876"/>
              <a:ext cx="35735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808106" y="3571876"/>
              <a:ext cx="404250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Н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280622" y="3571876"/>
              <a:ext cx="39703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691958" y="3571876"/>
              <a:ext cx="357356" cy="6461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latin typeface="Comic Sans MS" pitchFamily="66" charset="0"/>
                  <a:cs typeface="Times New Roman" pitchFamily="18" charset="0"/>
                </a:rPr>
                <a:t>К</a:t>
              </a:r>
            </a:p>
          </p:txBody>
        </p:sp>
      </p:grpSp>
      <p:sp>
        <p:nvSpPr>
          <p:cNvPr id="176" name="Скругленный прямоугольник 175"/>
          <p:cNvSpPr/>
          <p:nvPr/>
        </p:nvSpPr>
        <p:spPr>
          <a:xfrm>
            <a:off x="9983852" y="4660382"/>
            <a:ext cx="1007262" cy="714546"/>
          </a:xfrm>
          <a:prstGeom prst="roundRect">
            <a:avLst/>
          </a:prstGeom>
          <a:solidFill>
            <a:srgbClr val="FF99CC"/>
          </a:solidFill>
          <a:ln>
            <a:solidFill>
              <a:srgbClr val="F00E4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ru-RU" sz="4600" b="1" dirty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77" name="заголовок"/>
          <p:cNvSpPr/>
          <p:nvPr/>
        </p:nvSpPr>
        <p:spPr>
          <a:xfrm>
            <a:off x="1632829" y="4822811"/>
            <a:ext cx="8838049" cy="749313"/>
          </a:xfrm>
          <a:prstGeom prst="rect">
            <a:avLst/>
          </a:prstGeom>
        </p:spPr>
        <p:txBody>
          <a:bodyPr wrap="square" lIns="117226" tIns="58613" rIns="117226" bIns="586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00" b="1" dirty="0" smtClean="0">
                <a:ln w="11430"/>
                <a:solidFill>
                  <a:srgbClr val="F00E44"/>
                </a:solidFill>
                <a:latin typeface="Comic Sans MS" pitchFamily="66" charset="0"/>
                <a:cs typeface="Arial" pitchFamily="34" charset="0"/>
              </a:rPr>
              <a:t>Разгадайте кроссворд.</a:t>
            </a:r>
            <a:endParaRPr lang="ru-RU" sz="4100" b="1" dirty="0">
              <a:ln w="11430"/>
              <a:solidFill>
                <a:srgbClr val="F00E44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6574" y="5518026"/>
            <a:ext cx="11386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Нажмите на цифру. Появится картинка, отгадайте что это?  Нажмите на знак вопроса. Появится отгадка.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 (</a:t>
            </a:r>
            <a:r>
              <a:rPr lang="ru-RU" sz="2400" b="1" u="sng" dirty="0" smtClean="0">
                <a:solidFill>
                  <a:srgbClr val="C00000"/>
                </a:solidFill>
                <a:latin typeface="Comic Sans MS" pitchFamily="66" charset="0"/>
              </a:rPr>
              <a:t>Примечание</a:t>
            </a:r>
            <a:r>
              <a:rPr lang="ru-RU" sz="2400" b="1" dirty="0" smtClean="0">
                <a:latin typeface="Comic Sans MS" pitchFamily="66" charset="0"/>
              </a:rPr>
              <a:t>: 3 вопрос- самый известный сорт клубники)</a:t>
            </a:r>
            <a:endParaRPr lang="ru-RU" dirty="0"/>
          </a:p>
        </p:txBody>
      </p:sp>
      <p:sp>
        <p:nvSpPr>
          <p:cNvPr id="178" name="Стрелка вправо 177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rgbClr val="FFCCFF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25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16" grpId="0" animBg="1"/>
      <p:bldP spid="116" grpId="1" animBg="1"/>
      <p:bldP spid="126" grpId="0" animBg="1"/>
      <p:bldP spid="126" grpId="1" animBg="1"/>
      <p:bldP spid="136" grpId="0" animBg="1"/>
      <p:bldP spid="136" grpId="1" animBg="1"/>
      <p:bldP spid="145" grpId="0" animBg="1"/>
      <p:bldP spid="145" grpId="1" animBg="1"/>
      <p:bldP spid="153" grpId="0" animBg="1"/>
      <p:bldP spid="153" grpId="1" animBg="1"/>
      <p:bldP spid="162" grpId="0" animBg="1"/>
      <p:bldP spid="162" grpId="1" animBg="1"/>
      <p:bldP spid="176" grpId="0" animBg="1"/>
      <p:bldP spid="17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910620" y="261443"/>
            <a:ext cx="9433049" cy="2736304"/>
            <a:chOff x="2999310" y="2670310"/>
            <a:chExt cx="5933043" cy="1232852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999310" y="2670310"/>
              <a:ext cx="5933043" cy="1192009"/>
            </a:xfrm>
            <a:prstGeom prst="cloudCallout">
              <a:avLst>
                <a:gd name="adj1" fmla="val -47132"/>
                <a:gd name="adj2" fmla="val 125410"/>
              </a:avLst>
            </a:prstGeom>
            <a:solidFill>
              <a:schemeClr val="bg1"/>
            </a:solidFill>
            <a:ln>
              <a:solidFill>
                <a:srgbClr val="F00E44"/>
              </a:solidFill>
            </a:ln>
            <a:effectLst>
              <a:glow rad="101600">
                <a:srgbClr val="F00E4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7422" y="2856294"/>
              <a:ext cx="5293185" cy="1046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atin typeface="Comic Sans MS" pitchFamily="66" charset="0"/>
                </a:rPr>
                <a:t>А представьте-ка, что мы долго гуляли по лесу вместе с </a:t>
              </a:r>
              <a:r>
                <a:rPr lang="ru-RU" sz="2800" b="1" dirty="0" err="1">
                  <a:latin typeface="Comic Sans MS" pitchFamily="66" charset="0"/>
                </a:rPr>
                <a:t>Муравьишкой</a:t>
              </a:r>
              <a:r>
                <a:rPr lang="ru-RU" sz="2800" b="1" dirty="0">
                  <a:latin typeface="Comic Sans MS" pitchFamily="66" charset="0"/>
                </a:rPr>
                <a:t> и очень проголодались. Поэтому давайте поговорим о еде. Что вы любите есть?</a:t>
              </a: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estate-real.spb.ru/img/2365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3947" y="2997747"/>
            <a:ext cx="5472608" cy="3643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56704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547945" y="1820461"/>
            <a:ext cx="6382928" cy="50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795417" y="1104918"/>
            <a:ext cx="4752528" cy="3116964"/>
          </a:xfrm>
          <a:prstGeom prst="foldedCorner">
            <a:avLst/>
          </a:prstGeom>
          <a:solidFill>
            <a:schemeClr val="bg1"/>
          </a:solidFill>
          <a:ln>
            <a:solidFill>
              <a:srgbClr val="F00E44"/>
            </a:solidFill>
          </a:ln>
          <a:effectLst>
            <a:glow rad="139700">
              <a:srgbClr val="F00E4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202" y="1917626"/>
            <a:ext cx="484619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00E4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Спасибо, дети,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00E4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 урок!</a:t>
            </a:r>
            <a:endParaRPr lang="ru-RU" sz="4400" b="1" spc="50" dirty="0">
              <a:ln w="11430"/>
              <a:solidFill>
                <a:srgbClr val="F00E4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11279782" y="189434"/>
            <a:ext cx="720080" cy="698370"/>
          </a:xfrm>
          <a:prstGeom prst="mathMultiply">
            <a:avLst/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3337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334566" y="261444"/>
            <a:ext cx="10738500" cy="1872206"/>
            <a:chOff x="2540545" y="2670310"/>
            <a:chExt cx="6754124" cy="1784391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540545" y="2670310"/>
              <a:ext cx="6754124" cy="1784391"/>
            </a:xfrm>
            <a:prstGeom prst="cloudCallout">
              <a:avLst>
                <a:gd name="adj1" fmla="val -41051"/>
                <a:gd name="adj2" fmla="val 204152"/>
              </a:avLst>
            </a:prstGeom>
            <a:solidFill>
              <a:schemeClr val="bg1"/>
            </a:solidFill>
            <a:ln>
              <a:solidFill>
                <a:srgbClr val="F00E44"/>
              </a:solidFill>
            </a:ln>
            <a:effectLst>
              <a:glow rad="101600">
                <a:srgbClr val="F00E4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3432" y="2897528"/>
              <a:ext cx="6204785" cy="132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Вы назвали большое количество овощей и фруктов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А давайте попробуем определить в чём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 их отличие?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54645" y="2421682"/>
            <a:ext cx="4649171" cy="830997"/>
          </a:xfrm>
          <a:prstGeom prst="rect">
            <a:avLst/>
          </a:prstGeom>
          <a:solidFill>
            <a:schemeClr val="bg1"/>
          </a:solidFill>
          <a:ln>
            <a:solidFill>
              <a:srgbClr val="F00E44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Comic Sans MS" pitchFamily="66" charset="0"/>
              </a:rPr>
              <a:t>Овощи растут в огороде на грядках. Обычно несладкие.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51190" y="2421682"/>
            <a:ext cx="4464497" cy="830997"/>
          </a:xfrm>
          <a:prstGeom prst="rect">
            <a:avLst/>
          </a:prstGeom>
          <a:solidFill>
            <a:schemeClr val="bg1"/>
          </a:solidFill>
          <a:ln>
            <a:solidFill>
              <a:srgbClr val="F00E44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Comic Sans MS" pitchFamily="66" charset="0"/>
              </a:rPr>
              <a:t>Фрукты растут в саду.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Comic Sans MS" pitchFamily="66" charset="0"/>
              </a:rPr>
              <a:t>Обычно сладкие.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026" name="Picture 2" descr="http://www.saturn-driver.ru/photos/kartinka-ogorodik-s-ovoschami-dlya-detey-32978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39184" y="3536535"/>
            <a:ext cx="4286250" cy="3038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abirint.ru/books/283265/scrn_big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63916" y="3522115"/>
            <a:ext cx="4194621" cy="3067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88298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334566" y="261445"/>
            <a:ext cx="10738500" cy="2880319"/>
            <a:chOff x="2540545" y="2670310"/>
            <a:chExt cx="6754124" cy="157624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540545" y="2670310"/>
              <a:ext cx="6754124" cy="1576244"/>
            </a:xfrm>
            <a:prstGeom prst="cloudCallout">
              <a:avLst>
                <a:gd name="adj1" fmla="val -46877"/>
                <a:gd name="adj2" fmla="val 74338"/>
              </a:avLst>
            </a:prstGeom>
            <a:solidFill>
              <a:schemeClr val="bg1"/>
            </a:solidFill>
            <a:ln>
              <a:solidFill>
                <a:srgbClr val="F00E44"/>
              </a:solidFill>
            </a:ln>
            <a:effectLst>
              <a:glow rad="101600">
                <a:srgbClr val="F00E4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3432" y="2856294"/>
              <a:ext cx="6068914" cy="1229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Овощи</a:t>
              </a:r>
              <a:r>
                <a:rPr lang="ru-RU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</a:t>
              </a:r>
              <a:r>
                <a:rPr lang="ru-RU" sz="2800" b="1" dirty="0">
                  <a:latin typeface="Comic Sans MS" pitchFamily="66" charset="0"/>
                </a:rPr>
                <a:t>— большая группа растений</a:t>
              </a:r>
              <a:r>
                <a:rPr lang="ru-RU" sz="2800" b="1" dirty="0" smtClean="0">
                  <a:latin typeface="Comic Sans MS" pitchFamily="66" charset="0"/>
                </a:rPr>
                <a:t>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 </a:t>
              </a:r>
              <a:r>
                <a:rPr lang="ru-RU" sz="2800" b="1" dirty="0">
                  <a:latin typeface="Comic Sans MS" pitchFamily="66" charset="0"/>
                </a:rPr>
                <a:t>выращиваемых человеком для еды. Раньше их называли огородными, так как росли они на огородах. Овощные растения — </a:t>
              </a:r>
              <a:r>
                <a:rPr lang="ru-RU" sz="2800" b="1" dirty="0" smtClean="0">
                  <a:latin typeface="Comic Sans MS" pitchFamily="66" charset="0"/>
                </a:rPr>
                <a:t>основной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 источник витаминов</a:t>
              </a: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.</a:t>
              </a:r>
              <a:r>
                <a:rPr lang="ru-RU" sz="2800" b="1" dirty="0" smtClean="0">
                  <a:latin typeface="Comic Sans MS" pitchFamily="66" charset="0"/>
                </a:rPr>
                <a:t> 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www.vlast-sovetov.ru/uploads/news-2015/news-2015-4KS0w1YTJa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9844" y="3141764"/>
            <a:ext cx="4703227" cy="372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70831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334566" y="261443"/>
            <a:ext cx="10738500" cy="2304255"/>
            <a:chOff x="2540545" y="2670310"/>
            <a:chExt cx="6754124" cy="1784391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540545" y="2670310"/>
              <a:ext cx="6754124" cy="1784391"/>
            </a:xfrm>
            <a:prstGeom prst="cloudCallout">
              <a:avLst>
                <a:gd name="adj1" fmla="val -46877"/>
                <a:gd name="adj2" fmla="val 74338"/>
              </a:avLst>
            </a:prstGeom>
            <a:solidFill>
              <a:schemeClr val="bg1"/>
            </a:solidFill>
            <a:ln>
              <a:solidFill>
                <a:srgbClr val="F00E44"/>
              </a:solidFill>
            </a:ln>
            <a:effectLst>
              <a:glow rad="101600">
                <a:srgbClr val="F00E4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3432" y="2856294"/>
              <a:ext cx="6204785" cy="75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Фрукты— сочные съедобные плоды </a:t>
              </a:r>
              <a:r>
                <a:rPr lang="ru-RU" sz="2800" b="1" dirty="0">
                  <a:latin typeface="Comic Sans MS" pitchFamily="66" charset="0"/>
                </a:rPr>
                <a:t>дерева </a:t>
              </a:r>
              <a:endParaRPr lang="ru-RU" sz="2800" b="1" dirty="0" smtClean="0">
                <a:latin typeface="Comic Sans MS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или кустарника. </a:t>
              </a:r>
              <a:r>
                <a:rPr lang="ru-RU" sz="2800" b="1" dirty="0">
                  <a:latin typeface="Comic Sans MS" pitchFamily="66" charset="0"/>
                </a:rPr>
                <a:t>Фрукты являются важной составляющей </a:t>
              </a:r>
              <a:r>
                <a:rPr lang="ru-RU" sz="2800" b="1" dirty="0" smtClean="0">
                  <a:latin typeface="Comic Sans MS" pitchFamily="66" charset="0"/>
                </a:rPr>
                <a:t>пищи </a:t>
              </a:r>
              <a:r>
                <a:rPr lang="ru-RU" sz="2800" b="1" dirty="0">
                  <a:latin typeface="Comic Sans MS" pitchFamily="66" charset="0"/>
                </a:rPr>
                <a:t>человека и многих животных.</a:t>
              </a: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fitnessomaniya.ru/wp-content/uploads/2016/07/frukty1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66814" y="2211530"/>
            <a:ext cx="6523468" cy="437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895698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910629" y="475253"/>
            <a:ext cx="9433049" cy="1730406"/>
            <a:chOff x="2999311" y="2670310"/>
            <a:chExt cx="5933043" cy="1784391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999311" y="2670310"/>
              <a:ext cx="5933043" cy="1784391"/>
            </a:xfrm>
            <a:prstGeom prst="cloudCallout">
              <a:avLst>
                <a:gd name="adj1" fmla="val 45339"/>
                <a:gd name="adj2" fmla="val 168759"/>
              </a:avLst>
            </a:prstGeom>
            <a:solidFill>
              <a:schemeClr val="bg1"/>
            </a:solidFill>
            <a:ln>
              <a:solidFill>
                <a:srgbClr val="F00E44"/>
              </a:solidFill>
            </a:ln>
            <a:effectLst>
              <a:glow rad="101600">
                <a:srgbClr val="F00E4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7422" y="2856294"/>
              <a:ext cx="5293185" cy="64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Помогите мне, ребята, выполнить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задания, которые приготовила Мудрая Черепаха.  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rgbClr val="FF99CC"/>
          </a:solidFill>
          <a:ln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c.pics.livejournal.com/lilu1402/71475024/55792/55792_9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4926" y="1953364"/>
            <a:ext cx="47625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94468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41831">
            <a:off x="9727168" y="3682649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2033" y="3645818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886188" y="4294091"/>
            <a:ext cx="6876197" cy="2225636"/>
          </a:xfrm>
          <a:prstGeom prst="rect">
            <a:avLst/>
          </a:prstGeom>
          <a:noFill/>
        </p:spPr>
      </p:pic>
      <p:pic>
        <p:nvPicPr>
          <p:cNvPr id="12" name="Лолло Росса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262436">
            <a:off x="9704537" y="1916923"/>
            <a:ext cx="2052930" cy="268302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030" name="Пекинская капуста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678525" flipH="1">
            <a:off x="6164751" y="1464816"/>
            <a:ext cx="1631800" cy="146915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кинза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063284" y="1603909"/>
            <a:ext cx="1656655" cy="14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базилик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471830">
            <a:off x="8418756" y="1425551"/>
            <a:ext cx="1203678" cy="22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"/>
          <p:cNvSpPr/>
          <p:nvPr/>
        </p:nvSpPr>
        <p:spPr>
          <a:xfrm>
            <a:off x="1676182" y="116659"/>
            <a:ext cx="8838049" cy="749313"/>
          </a:xfrm>
          <a:prstGeom prst="rect">
            <a:avLst/>
          </a:prstGeom>
        </p:spPr>
        <p:txBody>
          <a:bodyPr wrap="square" lIns="117226" tIns="58613" rIns="117226" bIns="586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00" b="1" dirty="0">
                <a:ln w="11430"/>
                <a:solidFill>
                  <a:srgbClr val="F00E44"/>
                </a:solidFill>
                <a:latin typeface="Comic Sans MS" pitchFamily="66" charset="0"/>
                <a:cs typeface="Arial" pitchFamily="34" charset="0"/>
              </a:rPr>
              <a:t>Собери в корзинку овощи</a:t>
            </a:r>
          </a:p>
        </p:txBody>
      </p:sp>
      <p:pic>
        <p:nvPicPr>
          <p:cNvPr id="3" name="Китайская капуста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1175364">
            <a:off x="4234881" y="1603149"/>
            <a:ext cx="1572315" cy="1527621"/>
          </a:xfrm>
          <a:prstGeom prst="rect">
            <a:avLst/>
          </a:prstGeom>
          <a:noFill/>
          <a:effectLst/>
        </p:spPr>
      </p:pic>
      <p:pic>
        <p:nvPicPr>
          <p:cNvPr id="13" name="латук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9541483" flipH="1">
            <a:off x="465680" y="2839198"/>
            <a:ext cx="1844001" cy="122854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1" name="ошибка"/>
          <p:cNvSpPr txBox="1"/>
          <p:nvPr/>
        </p:nvSpPr>
        <p:spPr>
          <a:xfrm>
            <a:off x="902033" y="805644"/>
            <a:ext cx="2000365" cy="918590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Ошибка!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фрукт.</a:t>
            </a:r>
          </a:p>
        </p:txBody>
      </p:sp>
      <p:sp>
        <p:nvSpPr>
          <p:cNvPr id="16" name="ошибка"/>
          <p:cNvSpPr txBox="1"/>
          <p:nvPr/>
        </p:nvSpPr>
        <p:spPr>
          <a:xfrm>
            <a:off x="9198274" y="842167"/>
            <a:ext cx="2000365" cy="918590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Ошибка!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фрукт.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4294"/>
          <a:stretch/>
        </p:blipFill>
        <p:spPr bwMode="auto">
          <a:xfrm>
            <a:off x="2927267" y="4842303"/>
            <a:ext cx="6876197" cy="1677423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1198639" y="238919"/>
            <a:ext cx="719986" cy="504791"/>
          </a:xfrm>
          <a:prstGeom prst="rightArrow">
            <a:avLst/>
          </a:prstGeom>
          <a:solidFill>
            <a:srgbClr val="FF99CC"/>
          </a:solidFill>
          <a:ln w="25400"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98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6024 0.1730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8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-0.18333 0.1888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02986 0.3055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1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022E-16 L 0.06458 0.3061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5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158169" flipH="1">
            <a:off x="357182" y="-174877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10165737" y="898212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картофель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8974826">
            <a:off x="1430017" y="4475012"/>
            <a:ext cx="1226323" cy="1079806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3" name="заголовок"/>
          <p:cNvSpPr/>
          <p:nvPr/>
        </p:nvSpPr>
        <p:spPr>
          <a:xfrm>
            <a:off x="1676182" y="145470"/>
            <a:ext cx="8838049" cy="749313"/>
          </a:xfrm>
          <a:prstGeom prst="rect">
            <a:avLst/>
          </a:prstGeom>
        </p:spPr>
        <p:txBody>
          <a:bodyPr wrap="square" lIns="117226" tIns="58613" rIns="117226" bIns="586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00" b="1" dirty="0">
                <a:ln w="11430"/>
                <a:solidFill>
                  <a:srgbClr val="F00E44"/>
                </a:solidFill>
                <a:latin typeface="Comic Sans MS" pitchFamily="66" charset="0"/>
                <a:cs typeface="Arial" pitchFamily="34" charset="0"/>
              </a:rPr>
              <a:t>Собери в корзинку фрукты</a:t>
            </a:r>
          </a:p>
        </p:txBody>
      </p:sp>
      <p:pic>
        <p:nvPicPr>
          <p:cNvPr id="1026" name="топинамбур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324751">
            <a:off x="10007454" y="3919138"/>
            <a:ext cx="1127656" cy="148777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ошибка"/>
          <p:cNvSpPr txBox="1"/>
          <p:nvPr/>
        </p:nvSpPr>
        <p:spPr>
          <a:xfrm>
            <a:off x="1486025" y="5461121"/>
            <a:ext cx="2375917" cy="918590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Ошибка: это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овощ!</a:t>
            </a:r>
          </a:p>
        </p:txBody>
      </p:sp>
      <p:sp>
        <p:nvSpPr>
          <p:cNvPr id="14" name="ошибка"/>
          <p:cNvSpPr txBox="1"/>
          <p:nvPr/>
        </p:nvSpPr>
        <p:spPr>
          <a:xfrm>
            <a:off x="9216540" y="5446485"/>
            <a:ext cx="2375917" cy="918590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Ошибка: это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овощ!</a:t>
            </a:r>
          </a:p>
        </p:txBody>
      </p:sp>
      <p:sp>
        <p:nvSpPr>
          <p:cNvPr id="21" name="ошибка"/>
          <p:cNvSpPr txBox="1"/>
          <p:nvPr/>
        </p:nvSpPr>
        <p:spPr>
          <a:xfrm>
            <a:off x="5380421" y="2383587"/>
            <a:ext cx="2375917" cy="918590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Ошибка: это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овощ!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886188" y="4294091"/>
            <a:ext cx="6876197" cy="2225636"/>
          </a:xfrm>
          <a:prstGeom prst="rect">
            <a:avLst/>
          </a:prstGeom>
          <a:noFill/>
        </p:spPr>
      </p:pic>
      <p:pic>
        <p:nvPicPr>
          <p:cNvPr id="19" name="морковь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0994708" flipH="1">
            <a:off x="2217295" y="1540882"/>
            <a:ext cx="1524764" cy="1923342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6" name="батат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9732737">
            <a:off x="5759572" y="1417374"/>
            <a:ext cx="1445745" cy="80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20" name="репка"/>
          <p:cNvPicPr/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0971975">
            <a:off x="4019796" y="1458003"/>
            <a:ext cx="1325044" cy="118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7" name="редис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827210">
            <a:off x="7506102" y="1353825"/>
            <a:ext cx="1858090" cy="139735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8" name="редька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754001" flipH="1">
            <a:off x="974190" y="3009267"/>
            <a:ext cx="1449682" cy="125886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4294"/>
          <a:stretch/>
        </p:blipFill>
        <p:spPr bwMode="auto">
          <a:xfrm>
            <a:off x="2927267" y="4842303"/>
            <a:ext cx="6876197" cy="1677423"/>
          </a:xfrm>
          <a:prstGeom prst="rect">
            <a:avLst/>
          </a:prstGeom>
          <a:noFill/>
        </p:spPr>
      </p:pic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11198639" y="238919"/>
            <a:ext cx="719986" cy="504791"/>
          </a:xfrm>
          <a:prstGeom prst="rightArrow">
            <a:avLst/>
          </a:prstGeom>
          <a:solidFill>
            <a:srgbClr val="FF99CC"/>
          </a:solidFill>
          <a:ln w="25400"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" name="дайкон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3824423">
            <a:off x="9574927" y="2560526"/>
            <a:ext cx="1181620" cy="1254918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245156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72384E-6 L -0.12118 0.173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86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3131E-6 L -0.09757 0.3266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163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5243E-6 L 0.21111 0.133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66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78 0.0333 L 0.16893 0.2736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120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3131E-6 L 0.11597 0.3391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16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4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10165737" y="898212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158169" flipH="1">
            <a:off x="357182" y="-174877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картофель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8974826">
            <a:off x="1441498" y="4475012"/>
            <a:ext cx="1203361" cy="1079806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3" name="заголовок"/>
          <p:cNvSpPr/>
          <p:nvPr/>
        </p:nvSpPr>
        <p:spPr>
          <a:xfrm>
            <a:off x="1676182" y="145469"/>
            <a:ext cx="8838049" cy="1380255"/>
          </a:xfrm>
          <a:prstGeom prst="rect">
            <a:avLst/>
          </a:prstGeom>
        </p:spPr>
        <p:txBody>
          <a:bodyPr wrap="square" lIns="117226" tIns="58613" rIns="117226" bIns="586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00" b="1" dirty="0">
                <a:ln w="11430"/>
                <a:solidFill>
                  <a:srgbClr val="F00E44"/>
                </a:solidFill>
                <a:latin typeface="Comic Sans MS" pitchFamily="66" charset="0"/>
                <a:cs typeface="Arial" pitchFamily="34" charset="0"/>
              </a:rPr>
              <a:t>Собери в корзинку ягоды</a:t>
            </a:r>
          </a:p>
          <a:p>
            <a:pPr algn="ctr"/>
            <a:endParaRPr lang="ru-RU" sz="4100" b="1" dirty="0">
              <a:ln w="11430"/>
              <a:solidFill>
                <a:srgbClr val="0099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топинамбур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5185073">
            <a:off x="10057787" y="3817624"/>
            <a:ext cx="1322436" cy="136636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ошибка"/>
          <p:cNvSpPr txBox="1"/>
          <p:nvPr/>
        </p:nvSpPr>
        <p:spPr>
          <a:xfrm>
            <a:off x="666978" y="5446485"/>
            <a:ext cx="2375917" cy="918590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Ошибка: это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фрукт!</a:t>
            </a:r>
          </a:p>
        </p:txBody>
      </p:sp>
      <p:sp>
        <p:nvSpPr>
          <p:cNvPr id="14" name="ошибка"/>
          <p:cNvSpPr txBox="1"/>
          <p:nvPr/>
        </p:nvSpPr>
        <p:spPr>
          <a:xfrm>
            <a:off x="9216540" y="5446485"/>
            <a:ext cx="2375917" cy="918590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Ошибка: это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фрукт!</a:t>
            </a:r>
          </a:p>
        </p:txBody>
      </p:sp>
      <p:sp>
        <p:nvSpPr>
          <p:cNvPr id="21" name="ошибка"/>
          <p:cNvSpPr txBox="1"/>
          <p:nvPr/>
        </p:nvSpPr>
        <p:spPr>
          <a:xfrm>
            <a:off x="5380421" y="2383587"/>
            <a:ext cx="2375917" cy="918590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Ошибка: это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фрукт!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886188" y="4294091"/>
            <a:ext cx="6876197" cy="2225636"/>
          </a:xfrm>
          <a:prstGeom prst="rect">
            <a:avLst/>
          </a:prstGeom>
          <a:noFill/>
        </p:spPr>
      </p:pic>
      <p:pic>
        <p:nvPicPr>
          <p:cNvPr id="19" name="морковь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0994708" flipH="1">
            <a:off x="2217295" y="1621622"/>
            <a:ext cx="1524764" cy="176186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6" name="батат"/>
          <p:cNvPicPr/>
          <p:nvPr/>
        </p:nvPicPr>
        <p:blipFill>
          <a:blip r:embed="rId11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1255784">
            <a:off x="5619026" y="1135847"/>
            <a:ext cx="2005882" cy="12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20" name="репка"/>
          <p:cNvPicPr/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7881235">
            <a:off x="3666890" y="1070135"/>
            <a:ext cx="1889308" cy="186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" name="редис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827210">
            <a:off x="7641937" y="1353825"/>
            <a:ext cx="1586421" cy="139735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8" name="редька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9982129" flipH="1">
            <a:off x="855378" y="2689703"/>
            <a:ext cx="1497378" cy="153471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4294"/>
          <a:stretch/>
        </p:blipFill>
        <p:spPr bwMode="auto">
          <a:xfrm>
            <a:off x="2927267" y="4842303"/>
            <a:ext cx="6876197" cy="1677423"/>
          </a:xfrm>
          <a:prstGeom prst="rect">
            <a:avLst/>
          </a:prstGeom>
          <a:noFill/>
        </p:spPr>
      </p:pic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11198639" y="238919"/>
            <a:ext cx="719986" cy="504791"/>
          </a:xfrm>
          <a:prstGeom prst="rightArrow">
            <a:avLst/>
          </a:prstGeom>
          <a:solidFill>
            <a:srgbClr val="FF99CC"/>
          </a:solidFill>
          <a:ln w="25400">
            <a:solidFill>
              <a:srgbClr val="F00E4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" name="дайкон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630726">
            <a:off x="9703578" y="2231820"/>
            <a:ext cx="1024411" cy="1493980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171711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12118 0.173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8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09757 0.3269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16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21111 0.1336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78 0.03334 L 0.16893 0.2738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12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11389 0.3213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16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4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466</Words>
  <Application>Microsoft Office PowerPoint</Application>
  <PresentationFormat>Произвольный</PresentationFormat>
  <Paragraphs>162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к уроку окружающего мира,  1 класс УМК «Школа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Никифорова Наталья</dc:creator>
  <cp:lastModifiedBy>Пользователь</cp:lastModifiedBy>
  <cp:revision>174</cp:revision>
  <dcterms:created xsi:type="dcterms:W3CDTF">2016-11-11T12:35:51Z</dcterms:created>
  <dcterms:modified xsi:type="dcterms:W3CDTF">2020-03-24T11:28:06Z</dcterms:modified>
</cp:coreProperties>
</file>