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56" r:id="rId2"/>
    <p:sldId id="322" r:id="rId3"/>
    <p:sldId id="370" r:id="rId4"/>
    <p:sldId id="371" r:id="rId5"/>
    <p:sldId id="372" r:id="rId6"/>
    <p:sldId id="373" r:id="rId7"/>
    <p:sldId id="374" r:id="rId8"/>
    <p:sldId id="359" r:id="rId9"/>
    <p:sldId id="375" r:id="rId10"/>
    <p:sldId id="300" r:id="rId11"/>
    <p:sldId id="376" r:id="rId12"/>
    <p:sldId id="377" r:id="rId13"/>
    <p:sldId id="360" r:id="rId14"/>
    <p:sldId id="378" r:id="rId15"/>
    <p:sldId id="379" r:id="rId16"/>
    <p:sldId id="380" r:id="rId17"/>
    <p:sldId id="382" r:id="rId18"/>
    <p:sldId id="386" r:id="rId19"/>
    <p:sldId id="385" r:id="rId20"/>
    <p:sldId id="266" r:id="rId21"/>
  </p:sldIdLst>
  <p:sldSz cx="12190413" cy="6859588"/>
  <p:notesSz cx="6858000" cy="9144000"/>
  <p:defaultTextStyle>
    <a:defPPr>
      <a:defRPr lang="ru-RU"/>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0E44"/>
    <a:srgbClr val="FF99CC"/>
    <a:srgbClr val="FFCCFF"/>
    <a:srgbClr val="FF7C80"/>
    <a:srgbClr val="C2F4C4"/>
    <a:srgbClr val="6ADF41"/>
    <a:srgbClr val="CCFF33"/>
    <a:srgbClr val="FFFF99"/>
    <a:srgbClr val="A0EEA4"/>
    <a:srgbClr val="20531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798" y="-96"/>
      </p:cViewPr>
      <p:guideLst>
        <p:guide orient="horz" pos="2161"/>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838389-EB15-40AB-8074-DD9B019CD11F}" type="datetimeFigureOut">
              <a:rPr lang="ru-RU" smtClean="0"/>
              <a:pPr/>
              <a:t>06.04.2020</a:t>
            </a:fld>
            <a:endParaRPr lang="ru-RU"/>
          </a:p>
        </p:txBody>
      </p:sp>
      <p:sp>
        <p:nvSpPr>
          <p:cNvPr id="4" name="Образ слайда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3DB3DC-BA44-4CFD-90AC-8EF36F6012DC}" type="slidenum">
              <a:rPr lang="ru-RU" smtClean="0"/>
              <a:pPr/>
              <a:t>‹#›</a:t>
            </a:fld>
            <a:endParaRPr lang="ru-RU"/>
          </a:p>
        </p:txBody>
      </p:sp>
    </p:spTree>
    <p:extLst>
      <p:ext uri="{BB962C8B-B14F-4D97-AF65-F5344CB8AC3E}">
        <p14:creationId xmlns:p14="http://schemas.microsoft.com/office/powerpoint/2010/main" xmlns="" val="3383656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281" y="2130919"/>
            <a:ext cx="10361851" cy="147036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562" y="3887100"/>
            <a:ext cx="8533289" cy="1753006"/>
          </a:xfrm>
        </p:spPr>
        <p:txBody>
          <a:bodyPr/>
          <a:lstStyle>
            <a:lvl1pPr marL="0" indent="0" algn="ctr">
              <a:buNone/>
              <a:defRPr>
                <a:solidFill>
                  <a:schemeClr val="tx1">
                    <a:tint val="75000"/>
                  </a:schemeClr>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309CBD8-F81A-4973-A9BE-8E127D2B7623}" type="datetimeFigureOut">
              <a:rPr lang="ru-RU" smtClean="0"/>
              <a:pPr/>
              <a:t>06.04.2020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16D1DC0-608A-4A71-A519-D7C7F577F751}" type="slidenum">
              <a:rPr lang="ru-RU" smtClean="0"/>
              <a:pPr/>
              <a:t>‹#›</a:t>
            </a:fld>
            <a:endParaRPr lang="ru-RU"/>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309CBD8-F81A-4973-A9BE-8E127D2B7623}" type="datetimeFigureOut">
              <a:rPr lang="ru-RU" smtClean="0"/>
              <a:pPr/>
              <a:t>06.04.2020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16D1DC0-608A-4A71-A519-D7C7F577F751}" type="slidenum">
              <a:rPr lang="ru-RU" smtClean="0"/>
              <a:pPr/>
              <a:t>‹#›</a:t>
            </a:fld>
            <a:endParaRPr lang="ru-RU"/>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8049" y="274702"/>
            <a:ext cx="2742843" cy="585288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521" y="274702"/>
            <a:ext cx="8025355" cy="585288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309CBD8-F81A-4973-A9BE-8E127D2B7623}" type="datetimeFigureOut">
              <a:rPr lang="ru-RU" smtClean="0"/>
              <a:pPr/>
              <a:t>06.04.2020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16D1DC0-608A-4A71-A519-D7C7F577F751}" type="slidenum">
              <a:rPr lang="ru-RU" smtClean="0"/>
              <a:pPr/>
              <a:t>‹#›</a:t>
            </a:fld>
            <a:endParaRPr lang="ru-RU"/>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309CBD8-F81A-4973-A9BE-8E127D2B7623}" type="datetimeFigureOut">
              <a:rPr lang="ru-RU" smtClean="0"/>
              <a:pPr/>
              <a:t>06.04.2020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16D1DC0-608A-4A71-A519-D7C7F577F751}" type="slidenum">
              <a:rPr lang="ru-RU" smtClean="0"/>
              <a:pPr/>
              <a:t>‹#›</a:t>
            </a:fld>
            <a:endParaRPr lang="ru-RU"/>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2959" y="4407921"/>
            <a:ext cx="10361851" cy="1362390"/>
          </a:xfrm>
        </p:spPr>
        <p:txBody>
          <a:bodyPr anchor="t"/>
          <a:lstStyle>
            <a:lvl1pPr algn="l">
              <a:defRPr sz="4800" b="1" cap="all"/>
            </a:lvl1pPr>
          </a:lstStyle>
          <a:p>
            <a:r>
              <a:rPr lang="ru-RU" smtClean="0"/>
              <a:t>Образец заголовка</a:t>
            </a:r>
            <a:endParaRPr lang="ru-RU"/>
          </a:p>
        </p:txBody>
      </p:sp>
      <p:sp>
        <p:nvSpPr>
          <p:cNvPr id="3" name="Текст 2"/>
          <p:cNvSpPr>
            <a:spLocks noGrp="1"/>
          </p:cNvSpPr>
          <p:nvPr>
            <p:ph type="body" idx="1"/>
          </p:nvPr>
        </p:nvSpPr>
        <p:spPr>
          <a:xfrm>
            <a:off x="962959" y="2907387"/>
            <a:ext cx="10361851" cy="1500534"/>
          </a:xfrm>
        </p:spPr>
        <p:txBody>
          <a:bodyPr anchor="b"/>
          <a:lstStyle>
            <a:lvl1pPr marL="0" indent="0">
              <a:buNone/>
              <a:defRPr sz="2400">
                <a:solidFill>
                  <a:schemeClr val="tx1">
                    <a:tint val="75000"/>
                  </a:schemeClr>
                </a:solidFill>
              </a:defRPr>
            </a:lvl1pPr>
            <a:lvl2pPr marL="544251" indent="0">
              <a:buNone/>
              <a:defRPr sz="2100">
                <a:solidFill>
                  <a:schemeClr val="tx1">
                    <a:tint val="75000"/>
                  </a:schemeClr>
                </a:solidFill>
              </a:defRPr>
            </a:lvl2pPr>
            <a:lvl3pPr marL="1088502" indent="0">
              <a:buNone/>
              <a:defRPr sz="1900">
                <a:solidFill>
                  <a:schemeClr val="tx1">
                    <a:tint val="75000"/>
                  </a:schemeClr>
                </a:solidFill>
              </a:defRPr>
            </a:lvl3pPr>
            <a:lvl4pPr marL="1632753" indent="0">
              <a:buNone/>
              <a:defRPr sz="1700">
                <a:solidFill>
                  <a:schemeClr val="tx1">
                    <a:tint val="75000"/>
                  </a:schemeClr>
                </a:solidFill>
              </a:defRPr>
            </a:lvl4pPr>
            <a:lvl5pPr marL="2177004" indent="0">
              <a:buNone/>
              <a:defRPr sz="1700">
                <a:solidFill>
                  <a:schemeClr val="tx1">
                    <a:tint val="75000"/>
                  </a:schemeClr>
                </a:solidFill>
              </a:defRPr>
            </a:lvl5pPr>
            <a:lvl6pPr marL="2721254" indent="0">
              <a:buNone/>
              <a:defRPr sz="1700">
                <a:solidFill>
                  <a:schemeClr val="tx1">
                    <a:tint val="75000"/>
                  </a:schemeClr>
                </a:solidFill>
              </a:defRPr>
            </a:lvl6pPr>
            <a:lvl7pPr marL="3265505" indent="0">
              <a:buNone/>
              <a:defRPr sz="1700">
                <a:solidFill>
                  <a:schemeClr val="tx1">
                    <a:tint val="75000"/>
                  </a:schemeClr>
                </a:solidFill>
              </a:defRPr>
            </a:lvl7pPr>
            <a:lvl8pPr marL="3809756" indent="0">
              <a:buNone/>
              <a:defRPr sz="1700">
                <a:solidFill>
                  <a:schemeClr val="tx1">
                    <a:tint val="75000"/>
                  </a:schemeClr>
                </a:solidFill>
              </a:defRPr>
            </a:lvl8pPr>
            <a:lvl9pPr marL="4354007" indent="0">
              <a:buNone/>
              <a:defRPr sz="17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309CBD8-F81A-4973-A9BE-8E127D2B7623}" type="datetimeFigureOut">
              <a:rPr lang="ru-RU" smtClean="0"/>
              <a:pPr/>
              <a:t>06.04.2020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16D1DC0-608A-4A71-A519-D7C7F577F751}" type="slidenum">
              <a:rPr lang="ru-RU" smtClean="0"/>
              <a:pPr/>
              <a:t>‹#›</a:t>
            </a:fld>
            <a:endParaRPr lang="ru-RU"/>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521" y="1600571"/>
            <a:ext cx="5384099" cy="4527011"/>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6793" y="1600571"/>
            <a:ext cx="5384099" cy="4527011"/>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309CBD8-F81A-4973-A9BE-8E127D2B7623}" type="datetimeFigureOut">
              <a:rPr lang="ru-RU" smtClean="0"/>
              <a:pPr/>
              <a:t>06.04.2020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16D1DC0-608A-4A71-A519-D7C7F577F751}" type="slidenum">
              <a:rPr lang="ru-RU" smtClean="0"/>
              <a:pPr/>
              <a:t>‹#›</a:t>
            </a:fld>
            <a:endParaRPr lang="ru-RU"/>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521" y="1535469"/>
            <a:ext cx="5386216" cy="639910"/>
          </a:xfrm>
        </p:spPr>
        <p:txBody>
          <a:bodyPr anchor="b"/>
          <a:lstStyle>
            <a:lvl1pPr marL="0" indent="0">
              <a:buNone/>
              <a:defRPr sz="2900" b="1"/>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ru-RU" smtClean="0"/>
              <a:t>Образец текста</a:t>
            </a:r>
          </a:p>
        </p:txBody>
      </p:sp>
      <p:sp>
        <p:nvSpPr>
          <p:cNvPr id="4" name="Содержимое 3"/>
          <p:cNvSpPr>
            <a:spLocks noGrp="1"/>
          </p:cNvSpPr>
          <p:nvPr>
            <p:ph sz="half" idx="2"/>
          </p:nvPr>
        </p:nvSpPr>
        <p:spPr>
          <a:xfrm>
            <a:off x="609521" y="2175379"/>
            <a:ext cx="5386216" cy="3952203"/>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2561" y="1535469"/>
            <a:ext cx="5388332" cy="639910"/>
          </a:xfrm>
        </p:spPr>
        <p:txBody>
          <a:bodyPr anchor="b"/>
          <a:lstStyle>
            <a:lvl1pPr marL="0" indent="0">
              <a:buNone/>
              <a:defRPr sz="2900" b="1"/>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ru-RU" smtClean="0"/>
              <a:t>Образец текста</a:t>
            </a:r>
          </a:p>
        </p:txBody>
      </p:sp>
      <p:sp>
        <p:nvSpPr>
          <p:cNvPr id="6" name="Содержимое 5"/>
          <p:cNvSpPr>
            <a:spLocks noGrp="1"/>
          </p:cNvSpPr>
          <p:nvPr>
            <p:ph sz="quarter" idx="4"/>
          </p:nvPr>
        </p:nvSpPr>
        <p:spPr>
          <a:xfrm>
            <a:off x="6192561" y="2175379"/>
            <a:ext cx="5388332" cy="3952203"/>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309CBD8-F81A-4973-A9BE-8E127D2B7623}" type="datetimeFigureOut">
              <a:rPr lang="ru-RU" smtClean="0"/>
              <a:pPr/>
              <a:t>06.04.2020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16D1DC0-608A-4A71-A519-D7C7F577F751}" type="slidenum">
              <a:rPr lang="ru-RU" smtClean="0"/>
              <a:pPr/>
              <a:t>‹#›</a:t>
            </a:fld>
            <a:endParaRPr lang="ru-RU"/>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309CBD8-F81A-4973-A9BE-8E127D2B7623}" type="datetimeFigureOut">
              <a:rPr lang="ru-RU" smtClean="0"/>
              <a:pPr/>
              <a:t>06.04.2020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16D1DC0-608A-4A71-A519-D7C7F577F751}" type="slidenum">
              <a:rPr lang="ru-RU" smtClean="0"/>
              <a:pPr/>
              <a:t>‹#›</a:t>
            </a:fld>
            <a:endParaRPr lang="ru-RU"/>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309CBD8-F81A-4973-A9BE-8E127D2B7623}" type="datetimeFigureOut">
              <a:rPr lang="ru-RU" smtClean="0"/>
              <a:pPr/>
              <a:t>06.04.2020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16D1DC0-608A-4A71-A519-D7C7F577F751}" type="slidenum">
              <a:rPr lang="ru-RU" smtClean="0"/>
              <a:pPr/>
              <a:t>‹#›</a:t>
            </a:fld>
            <a:endParaRPr lang="ru-RU"/>
          </a:p>
        </p:txBody>
      </p:sp>
    </p:spTree>
  </p:cSld>
  <p:clrMapOvr>
    <a:masterClrMapping/>
  </p:clrMapOvr>
  <p:transition advClick="0"/>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21" y="273113"/>
            <a:ext cx="4010562" cy="1162319"/>
          </a:xfrm>
        </p:spPr>
        <p:txBody>
          <a:bodyPr anchor="b"/>
          <a:lstStyle>
            <a:lvl1pPr algn="l">
              <a:defRPr sz="2400" b="1"/>
            </a:lvl1pPr>
          </a:lstStyle>
          <a:p>
            <a:r>
              <a:rPr lang="ru-RU" smtClean="0"/>
              <a:t>Образец заголовка</a:t>
            </a:r>
            <a:endParaRPr lang="ru-RU"/>
          </a:p>
        </p:txBody>
      </p:sp>
      <p:sp>
        <p:nvSpPr>
          <p:cNvPr id="3" name="Содержимое 2"/>
          <p:cNvSpPr>
            <a:spLocks noGrp="1"/>
          </p:cNvSpPr>
          <p:nvPr>
            <p:ph idx="1"/>
          </p:nvPr>
        </p:nvSpPr>
        <p:spPr>
          <a:xfrm>
            <a:off x="4766113" y="273114"/>
            <a:ext cx="6814779" cy="585446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521" y="1435433"/>
            <a:ext cx="4010562" cy="4692149"/>
          </a:xfrm>
        </p:spPr>
        <p:txBody>
          <a:bodyPr/>
          <a:lstStyle>
            <a:lvl1pPr marL="0" indent="0">
              <a:buNone/>
              <a:defRPr sz="1700"/>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lang="ru-RU" smtClean="0"/>
              <a:t>Образец текста</a:t>
            </a:r>
          </a:p>
        </p:txBody>
      </p:sp>
      <p:sp>
        <p:nvSpPr>
          <p:cNvPr id="5" name="Дата 4"/>
          <p:cNvSpPr>
            <a:spLocks noGrp="1"/>
          </p:cNvSpPr>
          <p:nvPr>
            <p:ph type="dt" sz="half" idx="10"/>
          </p:nvPr>
        </p:nvSpPr>
        <p:spPr/>
        <p:txBody>
          <a:bodyPr/>
          <a:lstStyle/>
          <a:p>
            <a:fld id="{6309CBD8-F81A-4973-A9BE-8E127D2B7623}" type="datetimeFigureOut">
              <a:rPr lang="ru-RU" smtClean="0"/>
              <a:pPr/>
              <a:t>06.04.2020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16D1DC0-608A-4A71-A519-D7C7F577F751}" type="slidenum">
              <a:rPr lang="ru-RU" smtClean="0"/>
              <a:pPr/>
              <a:t>‹#›</a:t>
            </a:fld>
            <a:endParaRPr lang="ru-RU"/>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406" y="4801712"/>
            <a:ext cx="7314248" cy="566869"/>
          </a:xfrm>
        </p:spPr>
        <p:txBody>
          <a:bodyPr anchor="b"/>
          <a:lstStyle>
            <a:lvl1pPr algn="l">
              <a:defRPr sz="2400" b="1"/>
            </a:lvl1pPr>
          </a:lstStyle>
          <a:p>
            <a:r>
              <a:rPr lang="ru-RU" smtClean="0"/>
              <a:t>Образец заголовка</a:t>
            </a:r>
            <a:endParaRPr lang="ru-RU"/>
          </a:p>
        </p:txBody>
      </p:sp>
      <p:sp>
        <p:nvSpPr>
          <p:cNvPr id="3" name="Рисунок 2"/>
          <p:cNvSpPr>
            <a:spLocks noGrp="1"/>
          </p:cNvSpPr>
          <p:nvPr>
            <p:ph type="pic" idx="1"/>
          </p:nvPr>
        </p:nvSpPr>
        <p:spPr>
          <a:xfrm>
            <a:off x="2389406" y="612917"/>
            <a:ext cx="7314248" cy="4115753"/>
          </a:xfrm>
        </p:spPr>
        <p:txBody>
          <a:bodyPr/>
          <a:lstStyle>
            <a:lvl1pPr marL="0" indent="0">
              <a:buNone/>
              <a:defRPr sz="3800"/>
            </a:lvl1pPr>
            <a:lvl2pPr marL="544251" indent="0">
              <a:buNone/>
              <a:defRPr sz="3300"/>
            </a:lvl2pPr>
            <a:lvl3pPr marL="1088502" indent="0">
              <a:buNone/>
              <a:defRPr sz="2900"/>
            </a:lvl3pPr>
            <a:lvl4pPr marL="1632753" indent="0">
              <a:buNone/>
              <a:defRPr sz="2400"/>
            </a:lvl4pPr>
            <a:lvl5pPr marL="2177004" indent="0">
              <a:buNone/>
              <a:defRPr sz="2400"/>
            </a:lvl5pPr>
            <a:lvl6pPr marL="2721254" indent="0">
              <a:buNone/>
              <a:defRPr sz="2400"/>
            </a:lvl6pPr>
            <a:lvl7pPr marL="3265505" indent="0">
              <a:buNone/>
              <a:defRPr sz="2400"/>
            </a:lvl7pPr>
            <a:lvl8pPr marL="3809756" indent="0">
              <a:buNone/>
              <a:defRPr sz="2400"/>
            </a:lvl8pPr>
            <a:lvl9pPr marL="4354007" indent="0">
              <a:buNone/>
              <a:defRPr sz="2400"/>
            </a:lvl9pPr>
          </a:lstStyle>
          <a:p>
            <a:endParaRPr lang="ru-RU"/>
          </a:p>
        </p:txBody>
      </p:sp>
      <p:sp>
        <p:nvSpPr>
          <p:cNvPr id="4" name="Текст 3"/>
          <p:cNvSpPr>
            <a:spLocks noGrp="1"/>
          </p:cNvSpPr>
          <p:nvPr>
            <p:ph type="body" sz="half" idx="2"/>
          </p:nvPr>
        </p:nvSpPr>
        <p:spPr>
          <a:xfrm>
            <a:off x="2389406" y="5368581"/>
            <a:ext cx="7314248" cy="805048"/>
          </a:xfrm>
        </p:spPr>
        <p:txBody>
          <a:bodyPr/>
          <a:lstStyle>
            <a:lvl1pPr marL="0" indent="0">
              <a:buNone/>
              <a:defRPr sz="1700"/>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lang="ru-RU" smtClean="0"/>
              <a:t>Образец текста</a:t>
            </a:r>
          </a:p>
        </p:txBody>
      </p:sp>
      <p:sp>
        <p:nvSpPr>
          <p:cNvPr id="5" name="Дата 4"/>
          <p:cNvSpPr>
            <a:spLocks noGrp="1"/>
          </p:cNvSpPr>
          <p:nvPr>
            <p:ph type="dt" sz="half" idx="10"/>
          </p:nvPr>
        </p:nvSpPr>
        <p:spPr/>
        <p:txBody>
          <a:bodyPr/>
          <a:lstStyle/>
          <a:p>
            <a:fld id="{6309CBD8-F81A-4973-A9BE-8E127D2B7623}" type="datetimeFigureOut">
              <a:rPr lang="ru-RU" smtClean="0"/>
              <a:pPr/>
              <a:t>06.04.2020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16D1DC0-608A-4A71-A519-D7C7F577F751}" type="slidenum">
              <a:rPr lang="ru-RU" smtClean="0"/>
              <a:pPr/>
              <a:t>‹#›</a:t>
            </a:fld>
            <a:endParaRPr lang="ru-RU"/>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weave">
          <a:fgClr>
            <a:srgbClr val="00B0F0"/>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21" y="274701"/>
            <a:ext cx="10971372" cy="1143265"/>
          </a:xfrm>
          <a:prstGeom prst="rect">
            <a:avLst/>
          </a:prstGeom>
        </p:spPr>
        <p:txBody>
          <a:bodyPr vert="horz" lIns="108850" tIns="54425" rIns="108850" bIns="54425"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521" y="1600571"/>
            <a:ext cx="10971372" cy="4527011"/>
          </a:xfrm>
          <a:prstGeom prst="rect">
            <a:avLst/>
          </a:prstGeom>
        </p:spPr>
        <p:txBody>
          <a:bodyPr vert="horz" lIns="108850" tIns="54425" rIns="108850" bIns="54425"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521" y="6357822"/>
            <a:ext cx="2844430" cy="365210"/>
          </a:xfrm>
          <a:prstGeom prst="rect">
            <a:avLst/>
          </a:prstGeom>
        </p:spPr>
        <p:txBody>
          <a:bodyPr vert="horz" lIns="108850" tIns="54425" rIns="108850" bIns="54425" rtlCol="0" anchor="ctr"/>
          <a:lstStyle>
            <a:lvl1pPr algn="l">
              <a:defRPr sz="1400">
                <a:solidFill>
                  <a:schemeClr val="tx1">
                    <a:tint val="75000"/>
                  </a:schemeClr>
                </a:solidFill>
              </a:defRPr>
            </a:lvl1pPr>
          </a:lstStyle>
          <a:p>
            <a:fld id="{6309CBD8-F81A-4973-A9BE-8E127D2B7623}" type="datetimeFigureOut">
              <a:rPr lang="ru-RU" smtClean="0"/>
              <a:pPr/>
              <a:t>06.04.2020</a:t>
            </a:fld>
            <a:endParaRPr lang="ru-RU"/>
          </a:p>
        </p:txBody>
      </p:sp>
      <p:sp>
        <p:nvSpPr>
          <p:cNvPr id="5" name="Нижний колонтитул 4"/>
          <p:cNvSpPr>
            <a:spLocks noGrp="1"/>
          </p:cNvSpPr>
          <p:nvPr>
            <p:ph type="ftr" sz="quarter" idx="3"/>
          </p:nvPr>
        </p:nvSpPr>
        <p:spPr>
          <a:xfrm>
            <a:off x="4165058" y="6357822"/>
            <a:ext cx="3860297" cy="365210"/>
          </a:xfrm>
          <a:prstGeom prst="rect">
            <a:avLst/>
          </a:prstGeom>
        </p:spPr>
        <p:txBody>
          <a:bodyPr vert="horz" lIns="108850" tIns="54425" rIns="108850" bIns="54425" rtlCol="0" anchor="ctr"/>
          <a:lstStyle>
            <a:lvl1pPr algn="ctr">
              <a:defRPr sz="14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736463" y="6357822"/>
            <a:ext cx="2844430" cy="365210"/>
          </a:xfrm>
          <a:prstGeom prst="rect">
            <a:avLst/>
          </a:prstGeom>
        </p:spPr>
        <p:txBody>
          <a:bodyPr vert="horz" lIns="108850" tIns="54425" rIns="108850" bIns="54425" rtlCol="0" anchor="ctr"/>
          <a:lstStyle>
            <a:lvl1pPr algn="r">
              <a:defRPr sz="1400">
                <a:solidFill>
                  <a:schemeClr val="tx1">
                    <a:tint val="75000"/>
                  </a:schemeClr>
                </a:solidFill>
              </a:defRPr>
            </a:lvl1pPr>
          </a:lstStyle>
          <a:p>
            <a:fld id="{116D1DC0-608A-4A71-A519-D7C7F577F751}" type="slidenum">
              <a:rPr lang="ru-RU" smtClean="0"/>
              <a:pPr/>
              <a:t>‹#›</a:t>
            </a:fld>
            <a:endParaRPr lang="ru-RU"/>
          </a:p>
        </p:txBody>
      </p:sp>
      <p:sp>
        <p:nvSpPr>
          <p:cNvPr id="7" name="Рамка 6"/>
          <p:cNvSpPr/>
          <p:nvPr userDrawn="1"/>
        </p:nvSpPr>
        <p:spPr>
          <a:xfrm>
            <a:off x="1" y="0"/>
            <a:ext cx="12190413" cy="6854123"/>
          </a:xfrm>
          <a:prstGeom prst="frame">
            <a:avLst>
              <a:gd name="adj1" fmla="val 2156"/>
            </a:avLst>
          </a:prstGeom>
          <a:solidFill>
            <a:srgbClr val="00B0F0"/>
          </a:solidFill>
          <a:ln>
            <a:solidFill>
              <a:schemeClr val="accent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lIns="129575" tIns="64788" rIns="129575" bIns="64788" rtlCol="0" anchor="ctr"/>
          <a:lstStyle>
            <a:defPPr>
              <a:defRPr lang="ru-RU"/>
            </a:defPPr>
            <a:lvl1pPr marL="0" algn="l" defTabSz="1088502" rtl="0" eaLnBrk="1" latinLnBrk="0" hangingPunct="1">
              <a:defRPr sz="2100" kern="1200">
                <a:solidFill>
                  <a:schemeClr val="lt1"/>
                </a:solidFill>
                <a:latin typeface="+mn-lt"/>
                <a:ea typeface="+mn-ea"/>
                <a:cs typeface="+mn-cs"/>
              </a:defRPr>
            </a:lvl1pPr>
            <a:lvl2pPr marL="544251" algn="l" defTabSz="1088502" rtl="0" eaLnBrk="1" latinLnBrk="0" hangingPunct="1">
              <a:defRPr sz="2100" kern="1200">
                <a:solidFill>
                  <a:schemeClr val="lt1"/>
                </a:solidFill>
                <a:latin typeface="+mn-lt"/>
                <a:ea typeface="+mn-ea"/>
                <a:cs typeface="+mn-cs"/>
              </a:defRPr>
            </a:lvl2pPr>
            <a:lvl3pPr marL="1088502" algn="l" defTabSz="1088502" rtl="0" eaLnBrk="1" latinLnBrk="0" hangingPunct="1">
              <a:defRPr sz="2100" kern="1200">
                <a:solidFill>
                  <a:schemeClr val="lt1"/>
                </a:solidFill>
                <a:latin typeface="+mn-lt"/>
                <a:ea typeface="+mn-ea"/>
                <a:cs typeface="+mn-cs"/>
              </a:defRPr>
            </a:lvl3pPr>
            <a:lvl4pPr marL="1632753" algn="l" defTabSz="1088502" rtl="0" eaLnBrk="1" latinLnBrk="0" hangingPunct="1">
              <a:defRPr sz="2100" kern="1200">
                <a:solidFill>
                  <a:schemeClr val="lt1"/>
                </a:solidFill>
                <a:latin typeface="+mn-lt"/>
                <a:ea typeface="+mn-ea"/>
                <a:cs typeface="+mn-cs"/>
              </a:defRPr>
            </a:lvl4pPr>
            <a:lvl5pPr marL="2177004" algn="l" defTabSz="1088502" rtl="0" eaLnBrk="1" latinLnBrk="0" hangingPunct="1">
              <a:defRPr sz="2100" kern="1200">
                <a:solidFill>
                  <a:schemeClr val="lt1"/>
                </a:solidFill>
                <a:latin typeface="+mn-lt"/>
                <a:ea typeface="+mn-ea"/>
                <a:cs typeface="+mn-cs"/>
              </a:defRPr>
            </a:lvl5pPr>
            <a:lvl6pPr marL="2721254" algn="l" defTabSz="1088502" rtl="0" eaLnBrk="1" latinLnBrk="0" hangingPunct="1">
              <a:defRPr sz="2100" kern="1200">
                <a:solidFill>
                  <a:schemeClr val="lt1"/>
                </a:solidFill>
                <a:latin typeface="+mn-lt"/>
                <a:ea typeface="+mn-ea"/>
                <a:cs typeface="+mn-cs"/>
              </a:defRPr>
            </a:lvl6pPr>
            <a:lvl7pPr marL="3265505" algn="l" defTabSz="1088502" rtl="0" eaLnBrk="1" latinLnBrk="0" hangingPunct="1">
              <a:defRPr sz="2100" kern="1200">
                <a:solidFill>
                  <a:schemeClr val="lt1"/>
                </a:solidFill>
                <a:latin typeface="+mn-lt"/>
                <a:ea typeface="+mn-ea"/>
                <a:cs typeface="+mn-cs"/>
              </a:defRPr>
            </a:lvl7pPr>
            <a:lvl8pPr marL="3809756" algn="l" defTabSz="1088502" rtl="0" eaLnBrk="1" latinLnBrk="0" hangingPunct="1">
              <a:defRPr sz="2100" kern="1200">
                <a:solidFill>
                  <a:schemeClr val="lt1"/>
                </a:solidFill>
                <a:latin typeface="+mn-lt"/>
                <a:ea typeface="+mn-ea"/>
                <a:cs typeface="+mn-cs"/>
              </a:defRPr>
            </a:lvl8pPr>
            <a:lvl9pPr marL="4354007" algn="l" defTabSz="1088502" rtl="0" eaLnBrk="1" latinLnBrk="0" hangingPunct="1">
              <a:defRPr sz="2100" kern="1200">
                <a:solidFill>
                  <a:schemeClr val="lt1"/>
                </a:solidFill>
                <a:latin typeface="+mn-lt"/>
                <a:ea typeface="+mn-ea"/>
                <a:cs typeface="+mn-cs"/>
              </a:defRPr>
            </a:lvl9pPr>
          </a:lstStyle>
          <a:p>
            <a:pPr algn="ctr"/>
            <a:endParaRPr lang="ru-RU" sz="1900"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advClick="0"/>
  <p:timing>
    <p:tnLst>
      <p:par>
        <p:cTn id="1" dur="indefinite" restart="never" nodeType="tmRoot"/>
      </p:par>
    </p:tnLst>
  </p:timing>
  <p:txStyles>
    <p:titleStyle>
      <a:lvl1pPr algn="ctr" defTabSz="1088502" rtl="0" eaLnBrk="1" latinLnBrk="0" hangingPunct="1">
        <a:spcBef>
          <a:spcPct val="0"/>
        </a:spcBef>
        <a:buNone/>
        <a:defRPr sz="5200" kern="1200">
          <a:solidFill>
            <a:schemeClr val="tx1"/>
          </a:solidFill>
          <a:latin typeface="+mj-lt"/>
          <a:ea typeface="+mj-ea"/>
          <a:cs typeface="+mj-cs"/>
        </a:defRPr>
      </a:lvl1pPr>
    </p:titleStyle>
    <p:bodyStyle>
      <a:lvl1pPr marL="408188" indent="-408188" algn="l" defTabSz="1088502"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84408" indent="-340157" algn="l" defTabSz="1088502"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60627" indent="-272125" algn="l" defTabSz="1088502"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04878"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49129"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ru-RU"/>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50590" y="45418"/>
            <a:ext cx="10937915" cy="1470365"/>
          </a:xfrm>
        </p:spPr>
        <p:txBody>
          <a:bodyPr>
            <a:normAutofit/>
          </a:bodyPr>
          <a:lstStyle/>
          <a:p>
            <a:r>
              <a:rPr lang="ru-RU" sz="3200" dirty="0" smtClean="0">
                <a:latin typeface="Comic Sans MS" pitchFamily="66" charset="0"/>
              </a:rPr>
              <a:t>Презентация к уроку окружающего мира,</a:t>
            </a:r>
            <a:br>
              <a:rPr lang="ru-RU" sz="3200" dirty="0" smtClean="0">
                <a:latin typeface="Comic Sans MS" pitchFamily="66" charset="0"/>
              </a:rPr>
            </a:br>
            <a:r>
              <a:rPr lang="ru-RU" sz="3200" dirty="0" smtClean="0">
                <a:latin typeface="Comic Sans MS" pitchFamily="66" charset="0"/>
              </a:rPr>
              <a:t> 1 класс УМК «Школа России»</a:t>
            </a:r>
            <a:endParaRPr lang="ru-RU" sz="3200" dirty="0">
              <a:latin typeface="Comic Sans MS" pitchFamily="66" charset="0"/>
            </a:endParaRPr>
          </a:p>
        </p:txBody>
      </p:sp>
      <p:sp>
        <p:nvSpPr>
          <p:cNvPr id="3" name="Подзаголовок 2"/>
          <p:cNvSpPr>
            <a:spLocks noGrp="1"/>
          </p:cNvSpPr>
          <p:nvPr>
            <p:ph type="subTitle" idx="1"/>
          </p:nvPr>
        </p:nvSpPr>
        <p:spPr>
          <a:xfrm>
            <a:off x="1846734" y="4845140"/>
            <a:ext cx="8533289" cy="1753006"/>
          </a:xfrm>
        </p:spPr>
        <p:txBody>
          <a:bodyPr>
            <a:noAutofit/>
          </a:bodyPr>
          <a:lstStyle/>
          <a:p>
            <a:endParaRPr lang="ru-RU" sz="2400" dirty="0">
              <a:solidFill>
                <a:schemeClr val="tx1"/>
              </a:solidFill>
              <a:latin typeface="Comic Sans MS" pitchFamily="66" charset="0"/>
            </a:endParaRPr>
          </a:p>
        </p:txBody>
      </p:sp>
      <p:sp>
        <p:nvSpPr>
          <p:cNvPr id="4" name="Стрелка вправо 3">
            <a:hlinkClick r:id="" action="ppaction://hlinkshowjump?jump=nextslide"/>
          </p:cNvPr>
          <p:cNvSpPr/>
          <p:nvPr/>
        </p:nvSpPr>
        <p:spPr>
          <a:xfrm>
            <a:off x="11063758" y="6022082"/>
            <a:ext cx="864096" cy="576064"/>
          </a:xfrm>
          <a:prstGeom prst="rightArrow">
            <a:avLst/>
          </a:prstGeom>
          <a:solidFill>
            <a:schemeClr val="accent1">
              <a:lumMod val="40000"/>
              <a:lumOff val="60000"/>
            </a:schemeClr>
          </a:solidFill>
          <a:ln>
            <a:solidFill>
              <a:srgbClr val="002060"/>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1666050" y="1197546"/>
            <a:ext cx="8784976" cy="144655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400" b="1" spc="50" dirty="0" smtClean="0">
                <a:ln w="11430"/>
                <a:solidFill>
                  <a:srgbClr val="0070C0"/>
                </a:solidFill>
                <a:effectLst>
                  <a:outerShdw blurRad="76200" dist="50800" dir="5400000" algn="tl" rotWithShape="0">
                    <a:srgbClr val="000000">
                      <a:alpha val="65000"/>
                    </a:srgbClr>
                  </a:outerShdw>
                </a:effectLst>
                <a:latin typeface="Comic Sans MS" pitchFamily="66" charset="0"/>
              </a:rPr>
              <a:t>« Почему нужно чистить зубы и мыть руки?»</a:t>
            </a:r>
            <a:endParaRPr lang="ru-RU" sz="4400" b="1" spc="50" dirty="0">
              <a:ln w="11430"/>
              <a:solidFill>
                <a:srgbClr val="0070C0"/>
              </a:solidFill>
              <a:effectLst>
                <a:outerShdw blurRad="76200" dist="50800" dir="5400000" algn="tl" rotWithShape="0">
                  <a:srgbClr val="000000">
                    <a:alpha val="65000"/>
                  </a:srgbClr>
                </a:outerShdw>
              </a:effectLst>
              <a:latin typeface="Comic Sans MS" pitchFamily="66" charset="0"/>
            </a:endParaRPr>
          </a:p>
        </p:txBody>
      </p:sp>
      <p:pic>
        <p:nvPicPr>
          <p:cNvPr id="7" name="Picture 3" descr="C:\Users\Наталья\Desktop\муравей и черепаха\муравей.png"/>
          <p:cNvPicPr>
            <a:picLocks noChangeAspect="1" noChangeArrowheads="1"/>
          </p:cNvPicPr>
          <p:nvPr/>
        </p:nvPicPr>
        <p:blipFill>
          <a:blip r:embed="rId2" cstate="email"/>
          <a:srcRect/>
          <a:stretch>
            <a:fillRect/>
          </a:stretch>
        </p:blipFill>
        <p:spPr bwMode="auto">
          <a:xfrm>
            <a:off x="460375" y="2674075"/>
            <a:ext cx="2664296" cy="3545764"/>
          </a:xfrm>
          <a:prstGeom prst="rect">
            <a:avLst/>
          </a:prstGeom>
          <a:noFill/>
          <a:ln>
            <a:noFill/>
          </a:ln>
        </p:spPr>
      </p:pic>
      <p:pic>
        <p:nvPicPr>
          <p:cNvPr id="8" name="Picture 2" descr="C:\Users\Наталья\Desktop\муравей и черепаха\черепаха.png"/>
          <p:cNvPicPr>
            <a:picLocks noChangeAspect="1" noChangeArrowheads="1"/>
          </p:cNvPicPr>
          <p:nvPr/>
        </p:nvPicPr>
        <p:blipFill>
          <a:blip r:embed="rId3" cstate="email"/>
          <a:srcRect/>
          <a:stretch>
            <a:fillRect/>
          </a:stretch>
        </p:blipFill>
        <p:spPr bwMode="auto">
          <a:xfrm rot="441831">
            <a:off x="9366946" y="2332227"/>
            <a:ext cx="2685812" cy="3621363"/>
          </a:xfrm>
          <a:prstGeom prst="rect">
            <a:avLst/>
          </a:prstGeom>
          <a:noFill/>
          <a:ln>
            <a:noFill/>
          </a:ln>
        </p:spPr>
      </p:pic>
      <p:sp>
        <p:nvSpPr>
          <p:cNvPr id="19" name="AutoShape 2" descr="E:\Documents and Settings\Admin\%D0%A0%D0%B0%D0%B1%D0%BE%D1%87%D0%B8%D0%B9 %D1%81%D1%82%D0%BE%D0%BB\luxfon.com-38166 (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0" name="AutoShape 4" descr="E:\Documents and Settings\Admin\%D0%A0%D0%B0%D0%B1%D0%BE%D1%87%D0%B8%D0%B9 %D1%81%D1%82%D0%BE%D0%BB\luxfon.com-38166 (1).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Управляющая кнопка: документ 4">
            <a:hlinkClick r:id="" action="ppaction://noaction" highlightClick="1"/>
          </p:cNvPr>
          <p:cNvSpPr/>
          <p:nvPr/>
        </p:nvSpPr>
        <p:spPr>
          <a:xfrm>
            <a:off x="262558" y="5878066"/>
            <a:ext cx="576064" cy="720080"/>
          </a:xfrm>
          <a:prstGeom prst="actionButtonDocument">
            <a:avLst/>
          </a:prstGeom>
          <a:solidFill>
            <a:schemeClr val="accent1">
              <a:lumMod val="40000"/>
              <a:lumOff val="60000"/>
            </a:schemeClr>
          </a:solidFill>
          <a:ln>
            <a:solidFill>
              <a:srgbClr val="002060"/>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8" name="Picture 4" descr="https://3.bp.blogspot.com/-UeMPmYRZnR8/V3ABG0G2F2I/AAAAAAAACCk/IM7jPUBnbMMkHLaKROc2IiKzSyDYKatuACLcB/s1600/i_015.jp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3621722" y="2644096"/>
            <a:ext cx="4873632" cy="2219378"/>
          </a:xfrm>
          <a:prstGeom prst="ellipse">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img0.liveinternet.ru/images/attach/c/11/115/600/115600048_102.pn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flipH="1">
            <a:off x="6671270" y="2702730"/>
            <a:ext cx="5259602" cy="413093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Загнутый угол 2"/>
          <p:cNvSpPr/>
          <p:nvPr/>
        </p:nvSpPr>
        <p:spPr>
          <a:xfrm>
            <a:off x="288215" y="261442"/>
            <a:ext cx="6527071" cy="6408712"/>
          </a:xfrm>
          <a:prstGeom prst="foldedCorner">
            <a:avLst/>
          </a:prstGeom>
          <a:solidFill>
            <a:schemeClr val="bg1"/>
          </a:solidFill>
          <a:ln>
            <a:solidFill>
              <a:schemeClr val="accent1"/>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dirty="0" smtClean="0">
              <a:solidFill>
                <a:schemeClr val="tx1"/>
              </a:solidFill>
              <a:latin typeface="Comic Sans MS" pitchFamily="66" charset="0"/>
            </a:endParaRPr>
          </a:p>
          <a:p>
            <a:pPr algn="ctr"/>
            <a:endParaRPr lang="ru-RU" sz="2800" b="1" dirty="0" smtClean="0">
              <a:solidFill>
                <a:schemeClr val="tx1"/>
              </a:solidFill>
              <a:latin typeface="Comic Sans MS" pitchFamily="66" charset="0"/>
            </a:endParaRPr>
          </a:p>
          <a:p>
            <a:pPr algn="ctr"/>
            <a:endParaRPr lang="ru-RU" sz="2800" b="1" dirty="0" smtClean="0">
              <a:solidFill>
                <a:srgbClr val="C00000"/>
              </a:solidFill>
              <a:latin typeface="Comic Sans MS" pitchFamily="66" charset="0"/>
            </a:endParaRPr>
          </a:p>
          <a:p>
            <a:pPr algn="ctr"/>
            <a:endParaRPr lang="ru-RU" sz="2800" b="1" dirty="0" smtClean="0">
              <a:solidFill>
                <a:srgbClr val="C00000"/>
              </a:solidFill>
              <a:latin typeface="Comic Sans MS" pitchFamily="66" charset="0"/>
            </a:endParaRPr>
          </a:p>
          <a:p>
            <a:pPr algn="ctr"/>
            <a:endParaRPr lang="ru-RU" sz="2800" b="1" dirty="0">
              <a:solidFill>
                <a:srgbClr val="C00000"/>
              </a:solidFill>
              <a:latin typeface="Comic Sans MS" pitchFamily="66" charset="0"/>
            </a:endParaRPr>
          </a:p>
          <a:p>
            <a:pPr algn="ctr"/>
            <a:endParaRPr lang="ru-RU" sz="2800" b="1" dirty="0" smtClean="0">
              <a:solidFill>
                <a:srgbClr val="C00000"/>
              </a:solidFill>
              <a:latin typeface="Comic Sans MS" pitchFamily="66" charset="0"/>
            </a:endParaRPr>
          </a:p>
          <a:p>
            <a:pPr algn="ctr"/>
            <a:endParaRPr lang="ru-RU" sz="2800" b="1" dirty="0">
              <a:solidFill>
                <a:srgbClr val="C00000"/>
              </a:solidFill>
              <a:latin typeface="Comic Sans MS" pitchFamily="66" charset="0"/>
            </a:endParaRPr>
          </a:p>
          <a:p>
            <a:pPr algn="ctr"/>
            <a:endParaRPr lang="ru-RU" sz="2800" b="1" dirty="0" smtClean="0">
              <a:solidFill>
                <a:srgbClr val="C00000"/>
              </a:solidFill>
              <a:latin typeface="Comic Sans MS" pitchFamily="66" charset="0"/>
            </a:endParaRPr>
          </a:p>
          <a:p>
            <a:pPr algn="ctr"/>
            <a:endParaRPr lang="ru-RU" sz="2800" b="1" dirty="0">
              <a:solidFill>
                <a:srgbClr val="C00000"/>
              </a:solidFill>
              <a:latin typeface="Comic Sans MS" pitchFamily="66" charset="0"/>
            </a:endParaRPr>
          </a:p>
          <a:p>
            <a:pPr algn="ctr"/>
            <a:endParaRPr lang="ru-RU" sz="2800" b="1" dirty="0" smtClean="0">
              <a:solidFill>
                <a:srgbClr val="C00000"/>
              </a:solidFill>
              <a:latin typeface="Comic Sans MS" pitchFamily="66" charset="0"/>
            </a:endParaRPr>
          </a:p>
          <a:p>
            <a:pPr algn="ctr"/>
            <a:endParaRPr lang="ru-RU" sz="2800" b="1" dirty="0">
              <a:solidFill>
                <a:srgbClr val="C00000"/>
              </a:solidFill>
              <a:latin typeface="Comic Sans MS" pitchFamily="66" charset="0"/>
            </a:endParaRPr>
          </a:p>
          <a:p>
            <a:pPr algn="ctr"/>
            <a:r>
              <a:rPr lang="ru-RU" sz="2800" b="1" dirty="0" smtClean="0">
                <a:solidFill>
                  <a:srgbClr val="C00000"/>
                </a:solidFill>
                <a:latin typeface="Comic Sans MS" pitchFamily="66" charset="0"/>
              </a:rPr>
              <a:t>Ребята!</a:t>
            </a:r>
          </a:p>
          <a:p>
            <a:pPr algn="ctr"/>
            <a:r>
              <a:rPr lang="ru-RU" sz="2800" b="1" dirty="0" smtClean="0">
                <a:solidFill>
                  <a:schemeClr val="tx1"/>
                </a:solidFill>
                <a:latin typeface="Comic Sans MS" pitchFamily="66" charset="0"/>
              </a:rPr>
              <a:t>У </a:t>
            </a:r>
            <a:r>
              <a:rPr lang="ru-RU" sz="2800" b="1" dirty="0">
                <a:solidFill>
                  <a:schemeClr val="tx1"/>
                </a:solidFill>
                <a:latin typeface="Comic Sans MS" pitchFamily="66" charset="0"/>
              </a:rPr>
              <a:t>многих из вас сейчас молочные зубы меняются на постоянные. Может быть, не стоит ухаживать за молочными зубами, раз они все равно выпадут? Так рассуждать нельзя. Если молочный зуб заболел, то он заражает </a:t>
            </a:r>
            <a:r>
              <a:rPr lang="ru-RU" sz="2800" b="1" dirty="0" smtClean="0">
                <a:solidFill>
                  <a:schemeClr val="tx1"/>
                </a:solidFill>
                <a:latin typeface="Comic Sans MS" pitchFamily="66" charset="0"/>
              </a:rPr>
              <a:t>находящийся под </a:t>
            </a:r>
            <a:r>
              <a:rPr lang="ru-RU" sz="2800" b="1" dirty="0">
                <a:solidFill>
                  <a:schemeClr val="tx1"/>
                </a:solidFill>
                <a:latin typeface="Comic Sans MS" pitchFamily="66" charset="0"/>
              </a:rPr>
              <a:t>ним, </a:t>
            </a:r>
            <a:r>
              <a:rPr lang="ru-RU" sz="2800" b="1" dirty="0" smtClean="0">
                <a:solidFill>
                  <a:schemeClr val="tx1"/>
                </a:solidFill>
                <a:latin typeface="Comic Sans MS" pitchFamily="66" charset="0"/>
              </a:rPr>
              <a:t>ещё </a:t>
            </a:r>
            <a:r>
              <a:rPr lang="ru-RU" sz="2800" b="1" dirty="0">
                <a:solidFill>
                  <a:schemeClr val="tx1"/>
                </a:solidFill>
                <a:latin typeface="Comic Sans MS" pitchFamily="66" charset="0"/>
              </a:rPr>
              <a:t>не вышедший наружу, постоянный зубик. Получается: не ухаживая за молочными зубами, мы портим </a:t>
            </a:r>
            <a:r>
              <a:rPr lang="ru-RU" sz="2800" b="1" dirty="0" smtClean="0">
                <a:solidFill>
                  <a:schemeClr val="tx1"/>
                </a:solidFill>
                <a:latin typeface="Comic Sans MS" pitchFamily="66" charset="0"/>
              </a:rPr>
              <a:t>ещё </a:t>
            </a:r>
            <a:r>
              <a:rPr lang="ru-RU" sz="2800" b="1" dirty="0">
                <a:solidFill>
                  <a:schemeClr val="tx1"/>
                </a:solidFill>
                <a:latin typeface="Comic Sans MS" pitchFamily="66" charset="0"/>
              </a:rPr>
              <a:t>не появившиеся зубы, с которыми нам жить </a:t>
            </a:r>
            <a:r>
              <a:rPr lang="ru-RU" sz="2800" b="1" dirty="0" smtClean="0">
                <a:solidFill>
                  <a:schemeClr val="tx1"/>
                </a:solidFill>
                <a:latin typeface="Comic Sans MS" pitchFamily="66" charset="0"/>
              </a:rPr>
              <a:t>все</a:t>
            </a:r>
          </a:p>
          <a:p>
            <a:pPr algn="ctr"/>
            <a:r>
              <a:rPr lang="ru-RU" sz="2800" b="1" dirty="0" smtClean="0">
                <a:solidFill>
                  <a:schemeClr val="tx1"/>
                </a:solidFill>
                <a:latin typeface="Comic Sans MS" pitchFamily="66" charset="0"/>
              </a:rPr>
              <a:t> </a:t>
            </a:r>
            <a:r>
              <a:rPr lang="ru-RU" sz="2800" b="1" dirty="0">
                <a:solidFill>
                  <a:schemeClr val="tx1"/>
                </a:solidFill>
                <a:latin typeface="Comic Sans MS" pitchFamily="66" charset="0"/>
              </a:rPr>
              <a:t>оставшееся время.</a:t>
            </a:r>
          </a:p>
          <a:p>
            <a:pPr algn="ctr"/>
            <a:endParaRPr lang="ru-RU" sz="2800" b="1" dirty="0">
              <a:solidFill>
                <a:schemeClr val="tx1"/>
              </a:solidFill>
              <a:latin typeface="Comic Sans MS" pitchFamily="66" charset="0"/>
            </a:endParaRPr>
          </a:p>
          <a:p>
            <a:pPr algn="ctr"/>
            <a:endParaRPr lang="ru-RU" sz="2800" b="1" dirty="0" smtClean="0">
              <a:solidFill>
                <a:schemeClr val="tx1"/>
              </a:solidFill>
              <a:latin typeface="Comic Sans MS" pitchFamily="66" charset="0"/>
            </a:endParaRPr>
          </a:p>
          <a:p>
            <a:pPr algn="ctr"/>
            <a:endParaRPr lang="ru-RU" sz="2800" b="1" dirty="0">
              <a:solidFill>
                <a:schemeClr val="tx1"/>
              </a:solidFill>
              <a:latin typeface="Comic Sans MS" pitchFamily="66" charset="0"/>
            </a:endParaRPr>
          </a:p>
          <a:p>
            <a:pPr algn="ctr"/>
            <a:endParaRPr lang="ru-RU" sz="2800" b="1" dirty="0">
              <a:solidFill>
                <a:schemeClr val="tx1"/>
              </a:solidFill>
              <a:latin typeface="Comic Sans MS" pitchFamily="66" charset="0"/>
            </a:endParaRPr>
          </a:p>
          <a:p>
            <a:pPr algn="ctr"/>
            <a:endParaRPr lang="ru-RU" sz="2800" b="1" dirty="0" smtClean="0">
              <a:solidFill>
                <a:schemeClr val="tx1"/>
              </a:solidFill>
              <a:latin typeface="Comic Sans MS" pitchFamily="66" charset="0"/>
            </a:endParaRPr>
          </a:p>
          <a:p>
            <a:pPr algn="ctr"/>
            <a:endParaRPr lang="ru-RU" sz="2800" b="1" dirty="0">
              <a:solidFill>
                <a:schemeClr val="tx1"/>
              </a:solidFill>
              <a:latin typeface="Comic Sans MS" pitchFamily="66" charset="0"/>
            </a:endParaRPr>
          </a:p>
          <a:p>
            <a:pPr algn="ctr"/>
            <a:endParaRPr lang="ru-RU" sz="2800" b="1" dirty="0" smtClean="0">
              <a:solidFill>
                <a:schemeClr val="tx1"/>
              </a:solidFill>
              <a:latin typeface="Comic Sans MS" pitchFamily="66" charset="0"/>
            </a:endParaRPr>
          </a:p>
          <a:p>
            <a:pPr algn="ctr"/>
            <a:endParaRPr lang="ru-RU" sz="2800" b="1" dirty="0">
              <a:solidFill>
                <a:schemeClr val="tx1"/>
              </a:solidFill>
              <a:latin typeface="Comic Sans MS" pitchFamily="66" charset="0"/>
            </a:endParaRPr>
          </a:p>
          <a:p>
            <a:pPr algn="ctr"/>
            <a:r>
              <a:rPr lang="ru-RU" sz="2800" b="1" dirty="0" smtClean="0">
                <a:solidFill>
                  <a:schemeClr val="tx1"/>
                </a:solidFill>
                <a:latin typeface="Comic Sans MS" pitchFamily="66" charset="0"/>
              </a:rPr>
              <a:t> </a:t>
            </a:r>
            <a:endParaRPr lang="ru-RU" sz="2800" b="1" dirty="0">
              <a:solidFill>
                <a:schemeClr val="tx1"/>
              </a:solidFill>
              <a:latin typeface="Comic Sans MS" pitchFamily="66" charset="0"/>
            </a:endParaRPr>
          </a:p>
        </p:txBody>
      </p:sp>
      <p:sp>
        <p:nvSpPr>
          <p:cNvPr id="7" name="Стрелка вправо 6">
            <a:hlinkClick r:id="" action="ppaction://hlinkshowjump?jump=nextslide"/>
          </p:cNvPr>
          <p:cNvSpPr/>
          <p:nvPr/>
        </p:nvSpPr>
        <p:spPr>
          <a:xfrm>
            <a:off x="11070598" y="189434"/>
            <a:ext cx="857256" cy="571636"/>
          </a:xfrm>
          <a:prstGeom prst="rightArrow">
            <a:avLst/>
          </a:prstGeom>
          <a:solidFill>
            <a:schemeClr val="accent1">
              <a:lumMod val="40000"/>
              <a:lumOff val="60000"/>
            </a:schemeClr>
          </a:solidFill>
          <a:ln>
            <a:solidFill>
              <a:schemeClr val="accent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2745438551"/>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animEffect transition="in" filter="wipe(left)">
                                      <p:cBhvr>
                                        <p:cTn id="7" dur="500"/>
                                        <p:tgtEl>
                                          <p:spTgt spid="3">
                                            <p:txEl>
                                              <p:pRg st="11" end="1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12" end="12"/>
                                            </p:txEl>
                                          </p:spTgt>
                                        </p:tgtEl>
                                        <p:attrNameLst>
                                          <p:attrName>style.visibility</p:attrName>
                                        </p:attrNameLst>
                                      </p:cBhvr>
                                      <p:to>
                                        <p:strVal val="visible"/>
                                      </p:to>
                                    </p:set>
                                    <p:animEffect transition="in" filter="wipe(left)">
                                      <p:cBhvr>
                                        <p:cTn id="10" dur="500"/>
                                        <p:tgtEl>
                                          <p:spTgt spid="3">
                                            <p:txEl>
                                              <p:pRg st="12" end="12"/>
                                            </p:txEl>
                                          </p:spTgt>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Группа 10"/>
          <p:cNvGrpSpPr/>
          <p:nvPr/>
        </p:nvGrpSpPr>
        <p:grpSpPr>
          <a:xfrm>
            <a:off x="2062758" y="261442"/>
            <a:ext cx="7586568" cy="3672408"/>
            <a:chOff x="3166248" y="760894"/>
            <a:chExt cx="6061073" cy="4281540"/>
          </a:xfrm>
        </p:grpSpPr>
        <p:sp>
          <p:nvSpPr>
            <p:cNvPr id="9" name="Выноска-облако 8"/>
            <p:cNvSpPr/>
            <p:nvPr/>
          </p:nvSpPr>
          <p:spPr>
            <a:xfrm>
              <a:off x="3166248" y="760894"/>
              <a:ext cx="6061073" cy="4281540"/>
            </a:xfrm>
            <a:prstGeom prst="cloudCallout">
              <a:avLst>
                <a:gd name="adj1" fmla="val -59483"/>
                <a:gd name="adj2" fmla="val 59185"/>
              </a:avLst>
            </a:prstGeom>
            <a:solidFill>
              <a:schemeClr val="bg1"/>
            </a:solidFill>
            <a:ln>
              <a:solidFill>
                <a:schemeClr val="accent1"/>
              </a:solidFill>
            </a:ln>
            <a:effectLst>
              <a:glow rad="139700">
                <a:schemeClr val="accent1">
                  <a:satMod val="175000"/>
                  <a:alpha val="40000"/>
                </a:schemeClr>
              </a:glo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 </a:t>
              </a:r>
              <a:endParaRPr lang="ru-RU" dirty="0"/>
            </a:p>
          </p:txBody>
        </p:sp>
        <p:sp>
          <p:nvSpPr>
            <p:cNvPr id="10" name="TextBox 9"/>
            <p:cNvSpPr txBox="1"/>
            <p:nvPr/>
          </p:nvSpPr>
          <p:spPr>
            <a:xfrm>
              <a:off x="3358902" y="1331496"/>
              <a:ext cx="5330105" cy="3121792"/>
            </a:xfrm>
            <a:prstGeom prst="rect">
              <a:avLst/>
            </a:prstGeom>
            <a:noFill/>
          </p:spPr>
          <p:txBody>
            <a:bodyPr wrap="square" rtlCol="0">
              <a:spAutoFit/>
            </a:bodyPr>
            <a:lstStyle/>
            <a:p>
              <a:pPr algn="ctr" fontAlgn="auto">
                <a:spcBef>
                  <a:spcPts val="0"/>
                </a:spcBef>
                <a:spcAft>
                  <a:spcPts val="0"/>
                </a:spcAft>
                <a:defRPr/>
              </a:pPr>
              <a:r>
                <a:rPr lang="ru-RU" sz="2800" b="1" dirty="0">
                  <a:latin typeface="Comic Sans MS" pitchFamily="66" charset="0"/>
                </a:rPr>
                <a:t>Надо чистить каждый зуб,</a:t>
              </a:r>
              <a:br>
                <a:rPr lang="ru-RU" sz="2800" b="1" dirty="0">
                  <a:latin typeface="Comic Sans MS" pitchFamily="66" charset="0"/>
                </a:rPr>
              </a:br>
              <a:r>
                <a:rPr lang="ru-RU" sz="2800" b="1" dirty="0">
                  <a:latin typeface="Comic Sans MS" pitchFamily="66" charset="0"/>
                </a:rPr>
                <a:t>    Верхний зуб, нижний зуб,</a:t>
              </a:r>
              <a:br>
                <a:rPr lang="ru-RU" sz="2800" b="1" dirty="0">
                  <a:latin typeface="Comic Sans MS" pitchFamily="66" charset="0"/>
                </a:rPr>
              </a:br>
              <a:r>
                <a:rPr lang="ru-RU" sz="2800" b="1" dirty="0">
                  <a:latin typeface="Comic Sans MS" pitchFamily="66" charset="0"/>
                </a:rPr>
                <a:t>    Даже самый дальний зуб, —</a:t>
              </a:r>
              <a:br>
                <a:rPr lang="ru-RU" sz="2800" b="1" dirty="0">
                  <a:latin typeface="Comic Sans MS" pitchFamily="66" charset="0"/>
                </a:rPr>
              </a:br>
              <a:r>
                <a:rPr lang="ru-RU" sz="2800" b="1" dirty="0">
                  <a:latin typeface="Comic Sans MS" pitchFamily="66" charset="0"/>
                </a:rPr>
                <a:t>    Очень важный зуб.</a:t>
              </a:r>
              <a:br>
                <a:rPr lang="ru-RU" sz="2800" b="1" dirty="0">
                  <a:latin typeface="Comic Sans MS" pitchFamily="66" charset="0"/>
                </a:rPr>
              </a:br>
              <a:r>
                <a:rPr lang="ru-RU" sz="2800" b="1" dirty="0">
                  <a:latin typeface="Comic Sans MS" pitchFamily="66" charset="0"/>
                </a:rPr>
                <a:t>    Изнутри, снаружи три,</a:t>
              </a:r>
              <a:br>
                <a:rPr lang="ru-RU" sz="2800" b="1" dirty="0">
                  <a:latin typeface="Comic Sans MS" pitchFamily="66" charset="0"/>
                </a:rPr>
              </a:br>
              <a:r>
                <a:rPr lang="ru-RU" sz="2800" b="1" dirty="0">
                  <a:latin typeface="Comic Sans MS" pitchFamily="66" charset="0"/>
                </a:rPr>
                <a:t>    Три снаружи, изнутри.</a:t>
              </a:r>
            </a:p>
          </p:txBody>
        </p:sp>
      </p:grpSp>
      <p:grpSp>
        <p:nvGrpSpPr>
          <p:cNvPr id="13" name="Группа 12"/>
          <p:cNvGrpSpPr/>
          <p:nvPr/>
        </p:nvGrpSpPr>
        <p:grpSpPr>
          <a:xfrm flipH="1">
            <a:off x="1558704" y="261442"/>
            <a:ext cx="8928989" cy="3672408"/>
            <a:chOff x="3341365" y="2670310"/>
            <a:chExt cx="5404712" cy="2976059"/>
          </a:xfrm>
        </p:grpSpPr>
        <p:sp>
          <p:nvSpPr>
            <p:cNvPr id="14" name="Выноска-облако 13"/>
            <p:cNvSpPr/>
            <p:nvPr/>
          </p:nvSpPr>
          <p:spPr>
            <a:xfrm>
              <a:off x="3341365" y="2670310"/>
              <a:ext cx="5273956" cy="2976059"/>
            </a:xfrm>
            <a:prstGeom prst="cloudCallout">
              <a:avLst>
                <a:gd name="adj1" fmla="val -41506"/>
                <a:gd name="adj2" fmla="val 60127"/>
              </a:avLst>
            </a:prstGeom>
            <a:solidFill>
              <a:schemeClr val="bg1"/>
            </a:solidFill>
            <a:ln>
              <a:solidFill>
                <a:schemeClr val="accent1"/>
              </a:solidFill>
            </a:ln>
            <a:effectLst>
              <a:glow rad="139700">
                <a:schemeClr val="accent1">
                  <a:satMod val="175000"/>
                  <a:alpha val="40000"/>
                </a:schemeClr>
              </a:glo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extBox 14"/>
            <p:cNvSpPr txBox="1"/>
            <p:nvPr/>
          </p:nvSpPr>
          <p:spPr>
            <a:xfrm>
              <a:off x="3673564" y="2903726"/>
              <a:ext cx="5072513" cy="2169928"/>
            </a:xfrm>
            <a:prstGeom prst="rect">
              <a:avLst/>
            </a:prstGeom>
            <a:noFill/>
          </p:spPr>
          <p:txBody>
            <a:bodyPr wrap="square" rtlCol="0">
              <a:spAutoFit/>
            </a:bodyPr>
            <a:lstStyle/>
            <a:p>
              <a:pPr algn="ctr"/>
              <a:r>
                <a:rPr lang="ru-RU" sz="2800" b="1" dirty="0">
                  <a:latin typeface="Comic Sans MS" pitchFamily="66" charset="0"/>
                </a:rPr>
                <a:t>Мы чистим, чистим зубы</a:t>
              </a:r>
              <a:br>
                <a:rPr lang="ru-RU" sz="2800" b="1" dirty="0">
                  <a:latin typeface="Comic Sans MS" pitchFamily="66" charset="0"/>
                </a:rPr>
              </a:br>
              <a:r>
                <a:rPr lang="ru-RU" sz="2800" b="1" dirty="0">
                  <a:latin typeface="Comic Sans MS" pitchFamily="66" charset="0"/>
                </a:rPr>
                <a:t>    И весело </a:t>
              </a:r>
              <a:r>
                <a:rPr lang="ru-RU" sz="2800" b="1" dirty="0" smtClean="0">
                  <a:latin typeface="Comic Sans MS" pitchFamily="66" charset="0"/>
                </a:rPr>
                <a:t>живём.</a:t>
              </a:r>
              <a:r>
                <a:rPr lang="ru-RU" sz="2800" b="1" dirty="0">
                  <a:latin typeface="Comic Sans MS" pitchFamily="66" charset="0"/>
                </a:rPr>
                <a:t> А тем, кто их не </a:t>
              </a:r>
              <a:r>
                <a:rPr lang="ru-RU" sz="2800" b="1" dirty="0" smtClean="0">
                  <a:latin typeface="Comic Sans MS" pitchFamily="66" charset="0"/>
                </a:rPr>
                <a:t>чистит, мы</a:t>
              </a:r>
              <a:r>
                <a:rPr lang="ru-RU" sz="2800" b="1" dirty="0">
                  <a:latin typeface="Comic Sans MS" pitchFamily="66" charset="0"/>
                </a:rPr>
                <a:t> песенку </a:t>
              </a:r>
              <a:r>
                <a:rPr lang="ru-RU" sz="2800" b="1" dirty="0" smtClean="0">
                  <a:latin typeface="Comic Sans MS" pitchFamily="66" charset="0"/>
                </a:rPr>
                <a:t>поём:</a:t>
              </a:r>
            </a:p>
            <a:p>
              <a:pPr algn="ctr"/>
              <a:r>
                <a:rPr lang="ru-RU" sz="2800" b="1" dirty="0" smtClean="0">
                  <a:latin typeface="Comic Sans MS" pitchFamily="66" charset="0"/>
                </a:rPr>
                <a:t>— </a:t>
              </a:r>
              <a:r>
                <a:rPr lang="ru-RU" sz="2800" b="1" dirty="0">
                  <a:latin typeface="Comic Sans MS" pitchFamily="66" charset="0"/>
                </a:rPr>
                <a:t>Эй, давай не зевай,</a:t>
              </a:r>
              <a:br>
                <a:rPr lang="ru-RU" sz="2800" b="1" dirty="0">
                  <a:latin typeface="Comic Sans MS" pitchFamily="66" charset="0"/>
                </a:rPr>
              </a:br>
              <a:r>
                <a:rPr lang="ru-RU" sz="2800" b="1" dirty="0">
                  <a:latin typeface="Comic Sans MS" pitchFamily="66" charset="0"/>
                </a:rPr>
                <a:t>    О зубах не забывай, </a:t>
              </a:r>
              <a:r>
                <a:rPr lang="ru-RU" sz="2800" b="1" dirty="0" smtClean="0">
                  <a:latin typeface="Comic Sans MS" pitchFamily="66" charset="0"/>
                </a:rPr>
                <a:t>Снизу </a:t>
              </a:r>
              <a:r>
                <a:rPr lang="ru-RU" sz="2800" b="1" dirty="0">
                  <a:latin typeface="Comic Sans MS" pitchFamily="66" charset="0"/>
                </a:rPr>
                <a:t>вверх, сверху </a:t>
              </a:r>
              <a:r>
                <a:rPr lang="ru-RU" sz="2800" b="1" dirty="0" smtClean="0">
                  <a:latin typeface="Comic Sans MS" pitchFamily="66" charset="0"/>
                </a:rPr>
                <a:t>вниз.</a:t>
              </a:r>
              <a:r>
                <a:rPr lang="ru-RU" sz="2800" b="1" dirty="0">
                  <a:latin typeface="Comic Sans MS" pitchFamily="66" charset="0"/>
                </a:rPr>
                <a:t> Чистить зубы не ленись.</a:t>
              </a:r>
            </a:p>
          </p:txBody>
        </p:sp>
      </p:grpSp>
      <p:sp>
        <p:nvSpPr>
          <p:cNvPr id="16" name="TextBox 15"/>
          <p:cNvSpPr txBox="1"/>
          <p:nvPr/>
        </p:nvSpPr>
        <p:spPr>
          <a:xfrm>
            <a:off x="190550" y="13480"/>
            <a:ext cx="1944216" cy="830997"/>
          </a:xfrm>
          <a:prstGeom prst="rect">
            <a:avLst/>
          </a:prstGeom>
          <a:noFill/>
        </p:spPr>
        <p:txBody>
          <a:bodyPr wrap="square" rtlCol="0">
            <a:spAutoFit/>
          </a:bodyPr>
          <a:lstStyle/>
          <a:p>
            <a:pPr algn="ctr"/>
            <a:r>
              <a:rPr lang="ru-RU" sz="2400" dirty="0" smtClean="0">
                <a:latin typeface="Comic Sans MS" pitchFamily="66" charset="0"/>
              </a:rPr>
              <a:t>жми на вопрос</a:t>
            </a:r>
            <a:endParaRPr lang="ru-RU" sz="2400" dirty="0">
              <a:latin typeface="Comic Sans MS" pitchFamily="66" charset="0"/>
            </a:endParaRPr>
          </a:p>
        </p:txBody>
      </p:sp>
      <p:sp>
        <p:nvSpPr>
          <p:cNvPr id="17" name="Стрелка вправо 16">
            <a:hlinkClick r:id="" action="ppaction://hlinkshowjump?jump=nextslide"/>
          </p:cNvPr>
          <p:cNvSpPr/>
          <p:nvPr/>
        </p:nvSpPr>
        <p:spPr>
          <a:xfrm>
            <a:off x="11142606" y="189434"/>
            <a:ext cx="857256" cy="571636"/>
          </a:xfrm>
          <a:prstGeom prst="rightArrow">
            <a:avLst/>
          </a:prstGeom>
          <a:solidFill>
            <a:schemeClr val="accent1">
              <a:lumMod val="40000"/>
              <a:lumOff val="60000"/>
            </a:schemeClr>
          </a:solidFill>
          <a:ln>
            <a:solidFill>
              <a:schemeClr val="accent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8" name="Picture 3" descr="C:\Users\Наталья\Desktop\муравей и черепаха\муравей.png"/>
          <p:cNvPicPr>
            <a:picLocks noChangeAspect="1" noChangeArrowheads="1"/>
          </p:cNvPicPr>
          <p:nvPr/>
        </p:nvPicPr>
        <p:blipFill>
          <a:blip r:embed="rId2" cstate="email"/>
          <a:srcRect/>
          <a:stretch>
            <a:fillRect/>
          </a:stretch>
        </p:blipFill>
        <p:spPr bwMode="auto">
          <a:xfrm>
            <a:off x="-241498" y="3522115"/>
            <a:ext cx="2304256" cy="3067317"/>
          </a:xfrm>
          <a:prstGeom prst="rect">
            <a:avLst/>
          </a:prstGeom>
          <a:noFill/>
          <a:ln>
            <a:noFill/>
          </a:ln>
        </p:spPr>
      </p:pic>
      <p:pic>
        <p:nvPicPr>
          <p:cNvPr id="19" name="Picture 2" descr="C:\Users\Наталья\Desktop\муравей и черепаха\черепаха.png"/>
          <p:cNvPicPr>
            <a:picLocks noChangeAspect="1" noChangeArrowheads="1"/>
          </p:cNvPicPr>
          <p:nvPr/>
        </p:nvPicPr>
        <p:blipFill>
          <a:blip r:embed="rId3" cstate="email"/>
          <a:srcRect/>
          <a:stretch>
            <a:fillRect/>
          </a:stretch>
        </p:blipFill>
        <p:spPr bwMode="auto">
          <a:xfrm rot="441831">
            <a:off x="9944223" y="3936960"/>
            <a:ext cx="2257686" cy="3044812"/>
          </a:xfrm>
          <a:prstGeom prst="rect">
            <a:avLst/>
          </a:prstGeom>
          <a:noFill/>
          <a:ln>
            <a:noFill/>
          </a:ln>
        </p:spPr>
      </p:pic>
      <p:pic>
        <p:nvPicPr>
          <p:cNvPr id="1030" name="Picture 6" descr="http://st.depositphotos.com/1533020/3053/v/950/depositphotos_30533697-Tooth-mascot.jpg"/>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2484727" y="4010945"/>
            <a:ext cx="6922847" cy="276778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45997916"/>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1030"/>
                                        </p:tgtEl>
                                        <p:attrNameLst>
                                          <p:attrName>style.visibility</p:attrName>
                                        </p:attrNameLst>
                                      </p:cBhvr>
                                      <p:to>
                                        <p:strVal val="visible"/>
                                      </p:to>
                                    </p:set>
                                    <p:anim calcmode="lin" valueType="num">
                                      <p:cBhvr>
                                        <p:cTn id="10" dur="500" fill="hold"/>
                                        <p:tgtEl>
                                          <p:spTgt spid="1030"/>
                                        </p:tgtEl>
                                        <p:attrNameLst>
                                          <p:attrName>ppt_w</p:attrName>
                                        </p:attrNameLst>
                                      </p:cBhvr>
                                      <p:tavLst>
                                        <p:tav tm="0">
                                          <p:val>
                                            <p:fltVal val="0"/>
                                          </p:val>
                                        </p:tav>
                                        <p:tav tm="100000">
                                          <p:val>
                                            <p:strVal val="#ppt_w"/>
                                          </p:val>
                                        </p:tav>
                                      </p:tavLst>
                                    </p:anim>
                                    <p:anim calcmode="lin" valueType="num">
                                      <p:cBhvr>
                                        <p:cTn id="11" dur="500" fill="hold"/>
                                        <p:tgtEl>
                                          <p:spTgt spid="1030"/>
                                        </p:tgtEl>
                                        <p:attrNameLst>
                                          <p:attrName>ppt_h</p:attrName>
                                        </p:attrNameLst>
                                      </p:cBhvr>
                                      <p:tavLst>
                                        <p:tav tm="0">
                                          <p:val>
                                            <p:fltVal val="0"/>
                                          </p:val>
                                        </p:tav>
                                        <p:tav tm="100000">
                                          <p:val>
                                            <p:strVal val="#ppt_h"/>
                                          </p:val>
                                        </p:tav>
                                      </p:tavLst>
                                    </p:anim>
                                    <p:animEffect transition="in" filter="fade">
                                      <p:cBhvr>
                                        <p:cTn id="12"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11"/>
                                        </p:tgtEl>
                                        <p:attrNameLst>
                                          <p:attrName>style.visibility</p:attrName>
                                        </p:attrNameLst>
                                      </p:cBhvr>
                                      <p:to>
                                        <p:strVal val="hidden"/>
                                      </p:to>
                                    </p:set>
                                  </p:childTnLst>
                                </p:cTn>
                              </p:par>
                            </p:childTnLst>
                          </p:cTn>
                        </p:par>
                        <p:par>
                          <p:cTn id="18" fill="hold">
                            <p:stCondLst>
                              <p:cond delay="0"/>
                            </p:stCondLst>
                            <p:childTnLst>
                              <p:par>
                                <p:cTn id="19" presetID="10" presetClass="entr" presetSubtype="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000"/>
                                        <p:tgtEl>
                                          <p:spTgt spid="13"/>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childTnLst>
              </p:cTn>
              <p:nextCondLst>
                <p:cond evt="onClick" delay="0">
                  <p:tgtEl>
                    <p:spTgt spid="11"/>
                  </p:tgtEl>
                </p:cond>
              </p:nextCondLst>
            </p:seq>
          </p:childTnLst>
        </p:cTn>
      </p:par>
    </p:tnLst>
    <p:bldLst>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Группа 12"/>
          <p:cNvGrpSpPr/>
          <p:nvPr/>
        </p:nvGrpSpPr>
        <p:grpSpPr>
          <a:xfrm flipH="1">
            <a:off x="406574" y="261445"/>
            <a:ext cx="10369152" cy="1800197"/>
            <a:chOff x="2999311" y="2670310"/>
            <a:chExt cx="5933043" cy="1596487"/>
          </a:xfrm>
        </p:grpSpPr>
        <p:sp>
          <p:nvSpPr>
            <p:cNvPr id="14" name="Выноска-облако 13"/>
            <p:cNvSpPr/>
            <p:nvPr/>
          </p:nvSpPr>
          <p:spPr>
            <a:xfrm>
              <a:off x="2999311" y="2670310"/>
              <a:ext cx="5933043" cy="1596487"/>
            </a:xfrm>
            <a:prstGeom prst="cloudCallout">
              <a:avLst>
                <a:gd name="adj1" fmla="val -43846"/>
                <a:gd name="adj2" fmla="val 214979"/>
              </a:avLst>
            </a:prstGeom>
            <a:solidFill>
              <a:schemeClr val="bg1"/>
            </a:solidFill>
            <a:ln>
              <a:solidFill>
                <a:schemeClr val="accent1"/>
              </a:solidFill>
            </a:ln>
            <a:effectLst>
              <a:glow rad="139700">
                <a:schemeClr val="accent1">
                  <a:satMod val="175000"/>
                  <a:alpha val="40000"/>
                </a:schemeClr>
              </a:glo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extBox 14"/>
            <p:cNvSpPr txBox="1"/>
            <p:nvPr/>
          </p:nvSpPr>
          <p:spPr>
            <a:xfrm>
              <a:off x="3367419" y="2895418"/>
              <a:ext cx="5293185" cy="1228269"/>
            </a:xfrm>
            <a:prstGeom prst="rect">
              <a:avLst/>
            </a:prstGeom>
            <a:noFill/>
          </p:spPr>
          <p:txBody>
            <a:bodyPr wrap="square" rtlCol="0">
              <a:spAutoFit/>
            </a:bodyPr>
            <a:lstStyle/>
            <a:p>
              <a:pPr algn="ctr" fontAlgn="auto">
                <a:spcBef>
                  <a:spcPts val="0"/>
                </a:spcBef>
                <a:spcAft>
                  <a:spcPts val="0"/>
                </a:spcAft>
                <a:defRPr/>
              </a:pPr>
              <a:r>
                <a:rPr lang="ru-RU" sz="2800" b="1" dirty="0">
                  <a:latin typeface="Comic Sans MS" pitchFamily="66" charset="0"/>
                </a:rPr>
                <a:t>Для того чтобы выполнить следующее задание, вам надо отгадать загадки и назвать друзей </a:t>
              </a:r>
              <a:r>
                <a:rPr lang="ru-RU" sz="2800" b="1" dirty="0" err="1" smtClean="0">
                  <a:latin typeface="Comic Sans MS" pitchFamily="66" charset="0"/>
                </a:rPr>
                <a:t>Мойдодыра</a:t>
              </a:r>
              <a:r>
                <a:rPr lang="ru-RU" sz="2800" b="1" dirty="0" smtClean="0">
                  <a:latin typeface="Comic Sans MS" pitchFamily="66" charset="0"/>
                </a:rPr>
                <a:t>. Нажимайте на цветок.</a:t>
              </a:r>
              <a:endParaRPr lang="ru-RU" sz="2800" b="1" dirty="0">
                <a:latin typeface="Comic Sans MS" pitchFamily="66" charset="0"/>
              </a:endParaRPr>
            </a:p>
          </p:txBody>
        </p:sp>
      </p:grpSp>
      <p:sp>
        <p:nvSpPr>
          <p:cNvPr id="17" name="Стрелка вправо 16">
            <a:hlinkClick r:id="" action="ppaction://hlinkshowjump?jump=nextslide"/>
          </p:cNvPr>
          <p:cNvSpPr/>
          <p:nvPr/>
        </p:nvSpPr>
        <p:spPr>
          <a:xfrm>
            <a:off x="11142606" y="189434"/>
            <a:ext cx="857256" cy="571636"/>
          </a:xfrm>
          <a:prstGeom prst="rightArrow">
            <a:avLst/>
          </a:prstGeom>
          <a:solidFill>
            <a:schemeClr val="accent1">
              <a:lumMod val="40000"/>
              <a:lumOff val="60000"/>
            </a:schemeClr>
          </a:solidFill>
          <a:ln>
            <a:solidFill>
              <a:srgbClr val="002060"/>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9" name="Picture 3" descr="C:\Users\Наталья\Desktop\муравей и черепаха\муравей.png"/>
          <p:cNvPicPr>
            <a:picLocks noChangeAspect="1" noChangeArrowheads="1"/>
          </p:cNvPicPr>
          <p:nvPr/>
        </p:nvPicPr>
        <p:blipFill>
          <a:blip r:embed="rId2" cstate="email"/>
          <a:srcRect/>
          <a:stretch>
            <a:fillRect/>
          </a:stretch>
        </p:blipFill>
        <p:spPr bwMode="auto">
          <a:xfrm>
            <a:off x="-241498" y="3522115"/>
            <a:ext cx="2304256" cy="3067317"/>
          </a:xfrm>
          <a:prstGeom prst="rect">
            <a:avLst/>
          </a:prstGeom>
          <a:noFill/>
          <a:ln>
            <a:noFill/>
          </a:ln>
        </p:spPr>
      </p:pic>
      <p:pic>
        <p:nvPicPr>
          <p:cNvPr id="20" name="Picture 2" descr="C:\Users\Наталья\Desktop\муравей и черепаха\черепаха.png"/>
          <p:cNvPicPr>
            <a:picLocks noChangeAspect="1" noChangeArrowheads="1"/>
          </p:cNvPicPr>
          <p:nvPr/>
        </p:nvPicPr>
        <p:blipFill>
          <a:blip r:embed="rId3" cstate="email"/>
          <a:srcRect/>
          <a:stretch>
            <a:fillRect/>
          </a:stretch>
        </p:blipFill>
        <p:spPr bwMode="auto">
          <a:xfrm rot="441831">
            <a:off x="9944223" y="3936960"/>
            <a:ext cx="2257686" cy="3044812"/>
          </a:xfrm>
          <a:prstGeom prst="rect">
            <a:avLst/>
          </a:prstGeom>
          <a:noFill/>
          <a:ln>
            <a:noFill/>
          </a:ln>
        </p:spPr>
      </p:pic>
      <p:pic>
        <p:nvPicPr>
          <p:cNvPr id="2056" name="Picture 8" descr="http://img-fotki.yandex.ru/get/15517/16969765.260/0_97282_7152750a_orig.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95006" y="2205658"/>
            <a:ext cx="4248472" cy="445902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45319026"/>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extLst>
              <a:ext uri="{28A0092B-C50C-407E-A947-70E740481C1C}">
                <a14:useLocalDpi xmlns:a14="http://schemas.microsoft.com/office/drawing/2010/main" xmlns=""/>
              </a:ext>
            </a:extLst>
          </a:blip>
          <a:stretch>
            <a:fillRect/>
          </a:stretch>
        </p:blipFill>
        <p:spPr bwMode="auto">
          <a:xfrm>
            <a:off x="3148229" y="475252"/>
            <a:ext cx="5464581" cy="5762853"/>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Прямоугольник 5"/>
          <p:cNvSpPr/>
          <p:nvPr/>
        </p:nvSpPr>
        <p:spPr>
          <a:xfrm>
            <a:off x="3125443" y="405458"/>
            <a:ext cx="5506728" cy="583507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r>
              <a:rPr lang="ru-RU" sz="3600" b="1" dirty="0">
                <a:solidFill>
                  <a:prstClr val="black"/>
                </a:solidFill>
                <a:latin typeface="Comic Sans MS" pitchFamily="66" charset="0"/>
              </a:rPr>
              <a:t>Ускользает, как живое, </a:t>
            </a:r>
            <a:br>
              <a:rPr lang="ru-RU" sz="3600" b="1" dirty="0">
                <a:solidFill>
                  <a:prstClr val="black"/>
                </a:solidFill>
                <a:latin typeface="Comic Sans MS" pitchFamily="66" charset="0"/>
              </a:rPr>
            </a:br>
            <a:r>
              <a:rPr lang="ru-RU" sz="3600" b="1" dirty="0">
                <a:solidFill>
                  <a:prstClr val="black"/>
                </a:solidFill>
                <a:latin typeface="Comic Sans MS" pitchFamily="66" charset="0"/>
              </a:rPr>
              <a:t>Но не выпущу его я. </a:t>
            </a:r>
            <a:br>
              <a:rPr lang="ru-RU" sz="3600" b="1" dirty="0">
                <a:solidFill>
                  <a:prstClr val="black"/>
                </a:solidFill>
                <a:latin typeface="Comic Sans MS" pitchFamily="66" charset="0"/>
              </a:rPr>
            </a:br>
            <a:r>
              <a:rPr lang="ru-RU" sz="3600" b="1" dirty="0">
                <a:solidFill>
                  <a:prstClr val="black"/>
                </a:solidFill>
                <a:latin typeface="Comic Sans MS" pitchFamily="66" charset="0"/>
              </a:rPr>
              <a:t>Дело ясное вполне: </a:t>
            </a:r>
            <a:br>
              <a:rPr lang="ru-RU" sz="3600" b="1" dirty="0">
                <a:solidFill>
                  <a:prstClr val="black"/>
                </a:solidFill>
                <a:latin typeface="Comic Sans MS" pitchFamily="66" charset="0"/>
              </a:rPr>
            </a:br>
            <a:r>
              <a:rPr lang="ru-RU" sz="3600" b="1" dirty="0">
                <a:solidFill>
                  <a:prstClr val="black"/>
                </a:solidFill>
                <a:latin typeface="Comic Sans MS" pitchFamily="66" charset="0"/>
              </a:rPr>
              <a:t>Пусть отмоет руки мне.</a:t>
            </a:r>
            <a:br>
              <a:rPr lang="ru-RU" sz="3600" b="1" dirty="0">
                <a:solidFill>
                  <a:prstClr val="black"/>
                </a:solidFill>
                <a:latin typeface="Comic Sans MS" pitchFamily="66" charset="0"/>
              </a:rPr>
            </a:br>
            <a:endParaRPr lang="ru-RU" sz="3600" b="1" dirty="0">
              <a:solidFill>
                <a:prstClr val="black"/>
              </a:solidFill>
              <a:latin typeface="Comic Sans MS" pitchFamily="66" charset="0"/>
            </a:endParaRPr>
          </a:p>
        </p:txBody>
      </p:sp>
      <p:sp>
        <p:nvSpPr>
          <p:cNvPr id="9" name="Рамка 8"/>
          <p:cNvSpPr/>
          <p:nvPr/>
        </p:nvSpPr>
        <p:spPr>
          <a:xfrm>
            <a:off x="2998862" y="318328"/>
            <a:ext cx="5759890" cy="6050073"/>
          </a:xfrm>
          <a:prstGeom prst="frame">
            <a:avLst>
              <a:gd name="adj1" fmla="val 3071"/>
            </a:avLst>
          </a:prstGeom>
          <a:solidFill>
            <a:schemeClr val="accent1">
              <a:lumMod val="40000"/>
              <a:lumOff val="60000"/>
            </a:schemeClr>
          </a:solidFill>
          <a:ln>
            <a:solidFill>
              <a:schemeClr val="accent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ru-RU">
              <a:solidFill>
                <a:prstClr val="black"/>
              </a:solidFill>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02704" y="908932"/>
            <a:ext cx="901649" cy="847550"/>
          </a:xfrm>
          <a:prstGeom prst="rect">
            <a:avLst/>
          </a:prstGeom>
        </p:spPr>
      </p:pic>
      <p:pic>
        <p:nvPicPr>
          <p:cNvPr id="10" name="Picture 3" descr="C:\Users\Наталья\Desktop\муравей и черепаха\муравей.png"/>
          <p:cNvPicPr>
            <a:picLocks noChangeAspect="1" noChangeArrowheads="1"/>
          </p:cNvPicPr>
          <p:nvPr/>
        </p:nvPicPr>
        <p:blipFill>
          <a:blip r:embed="rId4" cstate="email"/>
          <a:srcRect/>
          <a:stretch>
            <a:fillRect/>
          </a:stretch>
        </p:blipFill>
        <p:spPr bwMode="auto">
          <a:xfrm>
            <a:off x="-241498" y="2467725"/>
            <a:ext cx="3096344" cy="4121707"/>
          </a:xfrm>
          <a:prstGeom prst="rect">
            <a:avLst/>
          </a:prstGeom>
          <a:noFill/>
          <a:ln>
            <a:noFill/>
          </a:ln>
        </p:spPr>
      </p:pic>
      <p:pic>
        <p:nvPicPr>
          <p:cNvPr id="12" name="Picture 2" descr="C:\Users\Наталья\Desktop\муравей и черепаха\черепаха.png"/>
          <p:cNvPicPr>
            <a:picLocks noChangeAspect="1" noChangeArrowheads="1"/>
          </p:cNvPicPr>
          <p:nvPr/>
        </p:nvPicPr>
        <p:blipFill>
          <a:blip r:embed="rId5" cstate="email"/>
          <a:srcRect/>
          <a:stretch>
            <a:fillRect/>
          </a:stretch>
        </p:blipFill>
        <p:spPr bwMode="auto">
          <a:xfrm rot="441831">
            <a:off x="9358377" y="3030497"/>
            <a:ext cx="2901863" cy="3913576"/>
          </a:xfrm>
          <a:prstGeom prst="rect">
            <a:avLst/>
          </a:prstGeom>
          <a:noFill/>
          <a:ln>
            <a:noFill/>
          </a:ln>
        </p:spPr>
      </p:pic>
      <p:sp>
        <p:nvSpPr>
          <p:cNvPr id="13" name="Стрелка вправо 12">
            <a:hlinkClick r:id="" action="ppaction://hlinkshowjump?jump=nextslide"/>
          </p:cNvPr>
          <p:cNvSpPr/>
          <p:nvPr/>
        </p:nvSpPr>
        <p:spPr>
          <a:xfrm>
            <a:off x="11142606" y="189434"/>
            <a:ext cx="857256" cy="571636"/>
          </a:xfrm>
          <a:prstGeom prst="rightArrow">
            <a:avLst/>
          </a:prstGeom>
          <a:solidFill>
            <a:schemeClr val="accent1">
              <a:lumMod val="40000"/>
              <a:lumOff val="60000"/>
            </a:schemeClr>
          </a:solidFill>
          <a:ln>
            <a:solidFill>
              <a:schemeClr val="accent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3000628365"/>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7" presetClass="path" presetSubtype="0" fill="hold" nodeType="clickEffect">
                                  <p:stCondLst>
                                    <p:cond delay="0"/>
                                  </p:stCondLst>
                                  <p:childTnLst>
                                    <p:animMotion origin="layout" path="M -0.01888 -0.0837 L 0.4457 -0.0837 L 0.4457 0.74821 L -0.01888 0.74821 L -0.01888 -0.0837 Z " pathEditMode="relative" rAng="0" ptsTypes="FFFFF">
                                      <p:cBhvr>
                                        <p:cTn id="6" dur="6000" fill="hold"/>
                                        <p:tgtEl>
                                          <p:spTgt spid="7"/>
                                        </p:tgtEl>
                                        <p:attrNameLst>
                                          <p:attrName>ppt_x</p:attrName>
                                          <p:attrName>ppt_y</p:attrName>
                                        </p:attrNameLst>
                                      </p:cBhvr>
                                      <p:rCtr x="23229" y="41595"/>
                                    </p:animMotion>
                                  </p:childTnLst>
                                </p:cTn>
                              </p:par>
                              <p:par>
                                <p:cTn id="7" presetID="9" presetClass="exit" presetSubtype="0" fill="hold" grpId="0" nodeType="withEffect">
                                  <p:stCondLst>
                                    <p:cond delay="0"/>
                                  </p:stCondLst>
                                  <p:childTnLst>
                                    <p:animEffect transition="out" filter="dissolve">
                                      <p:cBhvr>
                                        <p:cTn id="8" dur="6000"/>
                                        <p:tgtEl>
                                          <p:spTgt spid="6"/>
                                        </p:tgtEl>
                                      </p:cBhvr>
                                    </p:animEffect>
                                    <p:set>
                                      <p:cBhvr>
                                        <p:cTn id="9" dur="1" fill="hold">
                                          <p:stCondLst>
                                            <p:cond delay="5999"/>
                                          </p:stCondLst>
                                        </p:cTn>
                                        <p:tgtEl>
                                          <p:spTgt spid="6"/>
                                        </p:tgtEl>
                                        <p:attrNameLst>
                                          <p:attrName>style.visibility</p:attrName>
                                        </p:attrNameLst>
                                      </p:cBhvr>
                                      <p:to>
                                        <p:strVal val="hidden"/>
                                      </p:to>
                                    </p:set>
                                  </p:childTnLst>
                                </p:cTn>
                              </p:par>
                            </p:childTnLst>
                          </p:cTn>
                        </p:par>
                        <p:par>
                          <p:cTn id="10" fill="hold">
                            <p:stCondLst>
                              <p:cond delay="6000"/>
                            </p:stCondLst>
                            <p:childTnLst>
                              <p:par>
                                <p:cTn id="11" presetID="53" presetClass="exit" presetSubtype="32" fill="hold" nodeType="afterEffect">
                                  <p:stCondLst>
                                    <p:cond delay="0"/>
                                  </p:stCondLst>
                                  <p:childTnLst>
                                    <p:anim calcmode="lin" valueType="num">
                                      <p:cBhvr>
                                        <p:cTn id="12" dur="500"/>
                                        <p:tgtEl>
                                          <p:spTgt spid="7"/>
                                        </p:tgtEl>
                                        <p:attrNameLst>
                                          <p:attrName>ppt_w</p:attrName>
                                        </p:attrNameLst>
                                      </p:cBhvr>
                                      <p:tavLst>
                                        <p:tav tm="0">
                                          <p:val>
                                            <p:strVal val="ppt_w"/>
                                          </p:val>
                                        </p:tav>
                                        <p:tav tm="100000">
                                          <p:val>
                                            <p:fltVal val="0"/>
                                          </p:val>
                                        </p:tav>
                                      </p:tavLst>
                                    </p:anim>
                                    <p:anim calcmode="lin" valueType="num">
                                      <p:cBhvr>
                                        <p:cTn id="13" dur="500"/>
                                        <p:tgtEl>
                                          <p:spTgt spid="7"/>
                                        </p:tgtEl>
                                        <p:attrNameLst>
                                          <p:attrName>ppt_h</p:attrName>
                                        </p:attrNameLst>
                                      </p:cBhvr>
                                      <p:tavLst>
                                        <p:tav tm="0">
                                          <p:val>
                                            <p:strVal val="ppt_h"/>
                                          </p:val>
                                        </p:tav>
                                        <p:tav tm="100000">
                                          <p:val>
                                            <p:fltVal val="0"/>
                                          </p:val>
                                        </p:tav>
                                      </p:tavLst>
                                    </p:anim>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childTnLst>
                          </p:cTn>
                        </p:par>
                        <p:par>
                          <p:cTn id="16" fill="hold">
                            <p:stCondLst>
                              <p:cond delay="65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childTnLst>
                    </p:cTn>
                  </p:par>
                </p:childTnLst>
              </p:cTn>
              <p:nextCondLst>
                <p:cond evt="onClick" delay="0">
                  <p:tgtEl>
                    <p:spTgt spid="7"/>
                  </p:tgtEl>
                </p:cond>
              </p:nextCondLst>
            </p:seq>
          </p:childTnLst>
        </p:cTn>
      </p:par>
    </p:tnLst>
    <p:bldLst>
      <p:bldP spid="6"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3148229" y="510332"/>
            <a:ext cx="5464581" cy="5708204"/>
          </a:xfrm>
          <a:prstGeom prst="rect">
            <a:avLst/>
          </a:prstGeom>
          <a:blipFill>
            <a:blip r:embed="rId3" cstate="print"/>
            <a:stretch>
              <a:fillRect/>
            </a:stretch>
          </a:blipFill>
          <a:extLst/>
        </p:spPr>
      </p:pic>
      <p:sp>
        <p:nvSpPr>
          <p:cNvPr id="6" name="Прямоугольник 5"/>
          <p:cNvSpPr/>
          <p:nvPr/>
        </p:nvSpPr>
        <p:spPr>
          <a:xfrm>
            <a:off x="3142878" y="403032"/>
            <a:ext cx="5506728" cy="583507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r>
              <a:rPr lang="ru-RU" sz="3600" b="1" dirty="0">
                <a:solidFill>
                  <a:prstClr val="black"/>
                </a:solidFill>
                <a:latin typeface="Comic Sans MS" pitchFamily="66" charset="0"/>
              </a:rPr>
              <a:t>Хожу-брожу не по лесам, </a:t>
            </a:r>
          </a:p>
          <a:p>
            <a:pPr algn="ctr"/>
            <a:r>
              <a:rPr lang="ru-RU" sz="3600" b="1" dirty="0">
                <a:solidFill>
                  <a:prstClr val="black"/>
                </a:solidFill>
                <a:latin typeface="Comic Sans MS" pitchFamily="66" charset="0"/>
              </a:rPr>
              <a:t>А по усам, по волосам, </a:t>
            </a:r>
          </a:p>
          <a:p>
            <a:pPr algn="ctr"/>
            <a:r>
              <a:rPr lang="ru-RU" sz="3600" b="1" dirty="0">
                <a:solidFill>
                  <a:prstClr val="black"/>
                </a:solidFill>
                <a:latin typeface="Comic Sans MS" pitchFamily="66" charset="0"/>
              </a:rPr>
              <a:t>И зубы у меня длинней, </a:t>
            </a:r>
          </a:p>
          <a:p>
            <a:pPr algn="ctr"/>
            <a:r>
              <a:rPr lang="ru-RU" sz="3600" b="1" dirty="0">
                <a:solidFill>
                  <a:prstClr val="black"/>
                </a:solidFill>
                <a:latin typeface="Comic Sans MS" pitchFamily="66" charset="0"/>
              </a:rPr>
              <a:t>Чем у волков и медведей.</a:t>
            </a:r>
          </a:p>
        </p:txBody>
      </p:sp>
      <p:sp>
        <p:nvSpPr>
          <p:cNvPr id="9" name="Рамка 8"/>
          <p:cNvSpPr/>
          <p:nvPr/>
        </p:nvSpPr>
        <p:spPr>
          <a:xfrm>
            <a:off x="2998862" y="318328"/>
            <a:ext cx="5759890" cy="6050073"/>
          </a:xfrm>
          <a:prstGeom prst="frame">
            <a:avLst>
              <a:gd name="adj1" fmla="val 3071"/>
            </a:avLst>
          </a:prstGeom>
          <a:solidFill>
            <a:schemeClr val="accent1">
              <a:lumMod val="40000"/>
              <a:lumOff val="60000"/>
            </a:schemeClr>
          </a:solidFill>
          <a:ln>
            <a:solidFill>
              <a:schemeClr val="accent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ru-RU">
              <a:solidFill>
                <a:prstClr val="black"/>
              </a:solidFill>
            </a:endParaRPr>
          </a:p>
        </p:txBody>
      </p:sp>
      <p:pic>
        <p:nvPicPr>
          <p:cNvPr id="7" name="Рисунок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802704" y="908932"/>
            <a:ext cx="901649" cy="847550"/>
          </a:xfrm>
          <a:prstGeom prst="rect">
            <a:avLst/>
          </a:prstGeom>
        </p:spPr>
      </p:pic>
      <p:pic>
        <p:nvPicPr>
          <p:cNvPr id="10" name="Picture 3" descr="C:\Users\Наталья\Desktop\муравей и черепаха\муравей.png"/>
          <p:cNvPicPr>
            <a:picLocks noChangeAspect="1" noChangeArrowheads="1"/>
          </p:cNvPicPr>
          <p:nvPr/>
        </p:nvPicPr>
        <p:blipFill>
          <a:blip r:embed="rId5" cstate="email"/>
          <a:srcRect/>
          <a:stretch>
            <a:fillRect/>
          </a:stretch>
        </p:blipFill>
        <p:spPr bwMode="auto">
          <a:xfrm>
            <a:off x="-241498" y="2467725"/>
            <a:ext cx="3096344" cy="4121707"/>
          </a:xfrm>
          <a:prstGeom prst="rect">
            <a:avLst/>
          </a:prstGeom>
          <a:noFill/>
          <a:ln>
            <a:noFill/>
          </a:ln>
        </p:spPr>
      </p:pic>
      <p:pic>
        <p:nvPicPr>
          <p:cNvPr id="12" name="Picture 2" descr="C:\Users\Наталья\Desktop\муравей и черепаха\черепаха.png"/>
          <p:cNvPicPr>
            <a:picLocks noChangeAspect="1" noChangeArrowheads="1"/>
          </p:cNvPicPr>
          <p:nvPr/>
        </p:nvPicPr>
        <p:blipFill>
          <a:blip r:embed="rId6" cstate="email"/>
          <a:srcRect/>
          <a:stretch>
            <a:fillRect/>
          </a:stretch>
        </p:blipFill>
        <p:spPr bwMode="auto">
          <a:xfrm rot="441831">
            <a:off x="9358377" y="3030497"/>
            <a:ext cx="2901863" cy="3913576"/>
          </a:xfrm>
          <a:prstGeom prst="rect">
            <a:avLst/>
          </a:prstGeom>
          <a:noFill/>
          <a:ln>
            <a:noFill/>
          </a:ln>
        </p:spPr>
      </p:pic>
      <p:sp>
        <p:nvSpPr>
          <p:cNvPr id="13" name="Стрелка вправо 12">
            <a:hlinkClick r:id="" action="ppaction://hlinkshowjump?jump=nextslide"/>
          </p:cNvPr>
          <p:cNvSpPr/>
          <p:nvPr/>
        </p:nvSpPr>
        <p:spPr>
          <a:xfrm>
            <a:off x="11142606" y="189434"/>
            <a:ext cx="857256" cy="571636"/>
          </a:xfrm>
          <a:prstGeom prst="rightArrow">
            <a:avLst/>
          </a:prstGeom>
          <a:solidFill>
            <a:schemeClr val="accent1">
              <a:lumMod val="40000"/>
              <a:lumOff val="60000"/>
            </a:schemeClr>
          </a:solidFill>
          <a:ln>
            <a:solidFill>
              <a:schemeClr val="accent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2080074521"/>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7" presetClass="path" presetSubtype="0" fill="hold" nodeType="clickEffect">
                                  <p:stCondLst>
                                    <p:cond delay="0"/>
                                  </p:stCondLst>
                                  <p:childTnLst>
                                    <p:animMotion origin="layout" path="M -0.01888 -0.0837 L 0.4457 -0.0837 L 0.4457 0.74821 L -0.01888 0.74821 L -0.01888 -0.0837 Z " pathEditMode="relative" rAng="0" ptsTypes="FFFFF">
                                      <p:cBhvr>
                                        <p:cTn id="6" dur="6000" fill="hold"/>
                                        <p:tgtEl>
                                          <p:spTgt spid="7"/>
                                        </p:tgtEl>
                                        <p:attrNameLst>
                                          <p:attrName>ppt_x</p:attrName>
                                          <p:attrName>ppt_y</p:attrName>
                                        </p:attrNameLst>
                                      </p:cBhvr>
                                      <p:rCtr x="23229" y="41595"/>
                                    </p:animMotion>
                                  </p:childTnLst>
                                </p:cTn>
                              </p:par>
                              <p:par>
                                <p:cTn id="7" presetID="9" presetClass="exit" presetSubtype="0" fill="hold" grpId="0" nodeType="withEffect">
                                  <p:stCondLst>
                                    <p:cond delay="0"/>
                                  </p:stCondLst>
                                  <p:childTnLst>
                                    <p:animEffect transition="out" filter="dissolve">
                                      <p:cBhvr>
                                        <p:cTn id="8" dur="6000"/>
                                        <p:tgtEl>
                                          <p:spTgt spid="6"/>
                                        </p:tgtEl>
                                      </p:cBhvr>
                                    </p:animEffect>
                                    <p:set>
                                      <p:cBhvr>
                                        <p:cTn id="9" dur="1" fill="hold">
                                          <p:stCondLst>
                                            <p:cond delay="5999"/>
                                          </p:stCondLst>
                                        </p:cTn>
                                        <p:tgtEl>
                                          <p:spTgt spid="6"/>
                                        </p:tgtEl>
                                        <p:attrNameLst>
                                          <p:attrName>style.visibility</p:attrName>
                                        </p:attrNameLst>
                                      </p:cBhvr>
                                      <p:to>
                                        <p:strVal val="hidden"/>
                                      </p:to>
                                    </p:set>
                                  </p:childTnLst>
                                </p:cTn>
                              </p:par>
                            </p:childTnLst>
                          </p:cTn>
                        </p:par>
                        <p:par>
                          <p:cTn id="10" fill="hold">
                            <p:stCondLst>
                              <p:cond delay="6000"/>
                            </p:stCondLst>
                            <p:childTnLst>
                              <p:par>
                                <p:cTn id="11" presetID="53" presetClass="exit" presetSubtype="32" fill="hold" nodeType="afterEffect">
                                  <p:stCondLst>
                                    <p:cond delay="0"/>
                                  </p:stCondLst>
                                  <p:childTnLst>
                                    <p:anim calcmode="lin" valueType="num">
                                      <p:cBhvr>
                                        <p:cTn id="12" dur="500"/>
                                        <p:tgtEl>
                                          <p:spTgt spid="7"/>
                                        </p:tgtEl>
                                        <p:attrNameLst>
                                          <p:attrName>ppt_w</p:attrName>
                                        </p:attrNameLst>
                                      </p:cBhvr>
                                      <p:tavLst>
                                        <p:tav tm="0">
                                          <p:val>
                                            <p:strVal val="ppt_w"/>
                                          </p:val>
                                        </p:tav>
                                        <p:tav tm="100000">
                                          <p:val>
                                            <p:fltVal val="0"/>
                                          </p:val>
                                        </p:tav>
                                      </p:tavLst>
                                    </p:anim>
                                    <p:anim calcmode="lin" valueType="num">
                                      <p:cBhvr>
                                        <p:cTn id="13" dur="500"/>
                                        <p:tgtEl>
                                          <p:spTgt spid="7"/>
                                        </p:tgtEl>
                                        <p:attrNameLst>
                                          <p:attrName>ppt_h</p:attrName>
                                        </p:attrNameLst>
                                      </p:cBhvr>
                                      <p:tavLst>
                                        <p:tav tm="0">
                                          <p:val>
                                            <p:strVal val="ppt_h"/>
                                          </p:val>
                                        </p:tav>
                                        <p:tav tm="100000">
                                          <p:val>
                                            <p:fltVal val="0"/>
                                          </p:val>
                                        </p:tav>
                                      </p:tavLst>
                                    </p:anim>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childTnLst>
                          </p:cTn>
                        </p:par>
                        <p:par>
                          <p:cTn id="16" fill="hold">
                            <p:stCondLst>
                              <p:cond delay="65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childTnLst>
                    </p:cTn>
                  </p:par>
                </p:childTnLst>
              </p:cTn>
              <p:nextCondLst>
                <p:cond evt="onClick" delay="0">
                  <p:tgtEl>
                    <p:spTgt spid="7"/>
                  </p:tgtEl>
                </p:cond>
              </p:nextCondLst>
            </p:seq>
          </p:childTnLst>
        </p:cTn>
      </p:par>
    </p:tnLst>
    <p:bldLst>
      <p:bldP spid="6"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3148229" y="454172"/>
            <a:ext cx="5464581" cy="5855942"/>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Прямоугольник 5"/>
          <p:cNvSpPr/>
          <p:nvPr/>
        </p:nvSpPr>
        <p:spPr>
          <a:xfrm>
            <a:off x="3142878" y="403032"/>
            <a:ext cx="5506728" cy="583507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r>
              <a:rPr lang="ru-RU" sz="3600" b="1" dirty="0">
                <a:solidFill>
                  <a:prstClr val="black"/>
                </a:solidFill>
                <a:latin typeface="Comic Sans MS" pitchFamily="66" charset="0"/>
              </a:rPr>
              <a:t>Вафельное и полосатое, .   Гладкое и лохматое, </a:t>
            </a:r>
          </a:p>
          <a:p>
            <a:pPr algn="ctr"/>
            <a:r>
              <a:rPr lang="ru-RU" sz="3600" b="1" dirty="0">
                <a:solidFill>
                  <a:prstClr val="black"/>
                </a:solidFill>
                <a:latin typeface="Comic Sans MS" pitchFamily="66" charset="0"/>
              </a:rPr>
              <a:t>Всегда под рукою — </a:t>
            </a:r>
          </a:p>
          <a:p>
            <a:pPr algn="ctr"/>
            <a:r>
              <a:rPr lang="ru-RU" sz="3600" b="1" dirty="0">
                <a:solidFill>
                  <a:prstClr val="black"/>
                </a:solidFill>
                <a:latin typeface="Comic Sans MS" pitchFamily="66" charset="0"/>
              </a:rPr>
              <a:t>Что это такое</a:t>
            </a:r>
            <a:r>
              <a:rPr lang="ru-RU" sz="3600" b="1" dirty="0" smtClean="0">
                <a:solidFill>
                  <a:prstClr val="black"/>
                </a:solidFill>
                <a:latin typeface="Comic Sans MS" pitchFamily="66" charset="0"/>
              </a:rPr>
              <a:t>?</a:t>
            </a:r>
          </a:p>
          <a:p>
            <a:pPr algn="ctr"/>
            <a:endParaRPr lang="ru-RU" sz="3600" b="1" dirty="0">
              <a:solidFill>
                <a:prstClr val="black"/>
              </a:solidFill>
              <a:latin typeface="Comic Sans MS" pitchFamily="66" charset="0"/>
            </a:endParaRPr>
          </a:p>
        </p:txBody>
      </p:sp>
      <p:sp>
        <p:nvSpPr>
          <p:cNvPr id="9" name="Рамка 8"/>
          <p:cNvSpPr/>
          <p:nvPr/>
        </p:nvSpPr>
        <p:spPr>
          <a:xfrm>
            <a:off x="2998862" y="318328"/>
            <a:ext cx="5759890" cy="6050073"/>
          </a:xfrm>
          <a:prstGeom prst="frame">
            <a:avLst>
              <a:gd name="adj1" fmla="val 3071"/>
            </a:avLst>
          </a:prstGeom>
          <a:solidFill>
            <a:schemeClr val="accent1">
              <a:lumMod val="40000"/>
              <a:lumOff val="60000"/>
            </a:schemeClr>
          </a:solidFill>
          <a:ln>
            <a:solidFill>
              <a:schemeClr val="accent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ru-RU">
              <a:solidFill>
                <a:prstClr val="black"/>
              </a:solidFill>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02704" y="908932"/>
            <a:ext cx="901649" cy="847550"/>
          </a:xfrm>
          <a:prstGeom prst="rect">
            <a:avLst/>
          </a:prstGeom>
        </p:spPr>
      </p:pic>
      <p:pic>
        <p:nvPicPr>
          <p:cNvPr id="10" name="Picture 3" descr="C:\Users\Наталья\Desktop\муравей и черепаха\муравей.png"/>
          <p:cNvPicPr>
            <a:picLocks noChangeAspect="1" noChangeArrowheads="1"/>
          </p:cNvPicPr>
          <p:nvPr/>
        </p:nvPicPr>
        <p:blipFill>
          <a:blip r:embed="rId4" cstate="email"/>
          <a:srcRect/>
          <a:stretch>
            <a:fillRect/>
          </a:stretch>
        </p:blipFill>
        <p:spPr bwMode="auto">
          <a:xfrm>
            <a:off x="-241498" y="2467725"/>
            <a:ext cx="3096344" cy="4121707"/>
          </a:xfrm>
          <a:prstGeom prst="rect">
            <a:avLst/>
          </a:prstGeom>
          <a:noFill/>
          <a:ln>
            <a:noFill/>
          </a:ln>
        </p:spPr>
      </p:pic>
      <p:pic>
        <p:nvPicPr>
          <p:cNvPr id="12" name="Picture 2" descr="C:\Users\Наталья\Desktop\муравей и черепаха\черепаха.png"/>
          <p:cNvPicPr>
            <a:picLocks noChangeAspect="1" noChangeArrowheads="1"/>
          </p:cNvPicPr>
          <p:nvPr/>
        </p:nvPicPr>
        <p:blipFill>
          <a:blip r:embed="rId5" cstate="email"/>
          <a:srcRect/>
          <a:stretch>
            <a:fillRect/>
          </a:stretch>
        </p:blipFill>
        <p:spPr bwMode="auto">
          <a:xfrm rot="441831">
            <a:off x="9358377" y="3030497"/>
            <a:ext cx="2901863" cy="3913576"/>
          </a:xfrm>
          <a:prstGeom prst="rect">
            <a:avLst/>
          </a:prstGeom>
          <a:noFill/>
          <a:ln>
            <a:noFill/>
          </a:ln>
        </p:spPr>
      </p:pic>
      <p:sp>
        <p:nvSpPr>
          <p:cNvPr id="13" name="Стрелка вправо 12">
            <a:hlinkClick r:id="" action="ppaction://hlinkshowjump?jump=nextslide"/>
          </p:cNvPr>
          <p:cNvSpPr/>
          <p:nvPr/>
        </p:nvSpPr>
        <p:spPr>
          <a:xfrm>
            <a:off x="11142606" y="189434"/>
            <a:ext cx="857256" cy="571636"/>
          </a:xfrm>
          <a:prstGeom prst="rightArrow">
            <a:avLst/>
          </a:prstGeom>
          <a:solidFill>
            <a:schemeClr val="accent1">
              <a:lumMod val="40000"/>
              <a:lumOff val="60000"/>
            </a:schemeClr>
          </a:solidFill>
          <a:ln>
            <a:solidFill>
              <a:schemeClr val="accent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2368632774"/>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7" presetClass="path" presetSubtype="0" fill="hold" nodeType="clickEffect">
                                  <p:stCondLst>
                                    <p:cond delay="0"/>
                                  </p:stCondLst>
                                  <p:childTnLst>
                                    <p:animMotion origin="layout" path="M -0.01888 -0.0837 L 0.4457 -0.0837 L 0.4457 0.74821 L -0.01888 0.74821 L -0.01888 -0.0837 Z " pathEditMode="relative" rAng="0" ptsTypes="FFFFF">
                                      <p:cBhvr>
                                        <p:cTn id="6" dur="6000" fill="hold"/>
                                        <p:tgtEl>
                                          <p:spTgt spid="7"/>
                                        </p:tgtEl>
                                        <p:attrNameLst>
                                          <p:attrName>ppt_x</p:attrName>
                                          <p:attrName>ppt_y</p:attrName>
                                        </p:attrNameLst>
                                      </p:cBhvr>
                                      <p:rCtr x="23229" y="41595"/>
                                    </p:animMotion>
                                  </p:childTnLst>
                                </p:cTn>
                              </p:par>
                              <p:par>
                                <p:cTn id="7" presetID="9" presetClass="exit" presetSubtype="0" fill="hold" grpId="0" nodeType="withEffect">
                                  <p:stCondLst>
                                    <p:cond delay="0"/>
                                  </p:stCondLst>
                                  <p:childTnLst>
                                    <p:animEffect transition="out" filter="dissolve">
                                      <p:cBhvr>
                                        <p:cTn id="8" dur="6000"/>
                                        <p:tgtEl>
                                          <p:spTgt spid="6"/>
                                        </p:tgtEl>
                                      </p:cBhvr>
                                    </p:animEffect>
                                    <p:set>
                                      <p:cBhvr>
                                        <p:cTn id="9" dur="1" fill="hold">
                                          <p:stCondLst>
                                            <p:cond delay="5999"/>
                                          </p:stCondLst>
                                        </p:cTn>
                                        <p:tgtEl>
                                          <p:spTgt spid="6"/>
                                        </p:tgtEl>
                                        <p:attrNameLst>
                                          <p:attrName>style.visibility</p:attrName>
                                        </p:attrNameLst>
                                      </p:cBhvr>
                                      <p:to>
                                        <p:strVal val="hidden"/>
                                      </p:to>
                                    </p:set>
                                  </p:childTnLst>
                                </p:cTn>
                              </p:par>
                            </p:childTnLst>
                          </p:cTn>
                        </p:par>
                        <p:par>
                          <p:cTn id="10" fill="hold">
                            <p:stCondLst>
                              <p:cond delay="6000"/>
                            </p:stCondLst>
                            <p:childTnLst>
                              <p:par>
                                <p:cTn id="11" presetID="53" presetClass="exit" presetSubtype="32" fill="hold" nodeType="afterEffect">
                                  <p:stCondLst>
                                    <p:cond delay="0"/>
                                  </p:stCondLst>
                                  <p:childTnLst>
                                    <p:anim calcmode="lin" valueType="num">
                                      <p:cBhvr>
                                        <p:cTn id="12" dur="500"/>
                                        <p:tgtEl>
                                          <p:spTgt spid="7"/>
                                        </p:tgtEl>
                                        <p:attrNameLst>
                                          <p:attrName>ppt_w</p:attrName>
                                        </p:attrNameLst>
                                      </p:cBhvr>
                                      <p:tavLst>
                                        <p:tav tm="0">
                                          <p:val>
                                            <p:strVal val="ppt_w"/>
                                          </p:val>
                                        </p:tav>
                                        <p:tav tm="100000">
                                          <p:val>
                                            <p:fltVal val="0"/>
                                          </p:val>
                                        </p:tav>
                                      </p:tavLst>
                                    </p:anim>
                                    <p:anim calcmode="lin" valueType="num">
                                      <p:cBhvr>
                                        <p:cTn id="13" dur="500"/>
                                        <p:tgtEl>
                                          <p:spTgt spid="7"/>
                                        </p:tgtEl>
                                        <p:attrNameLst>
                                          <p:attrName>ppt_h</p:attrName>
                                        </p:attrNameLst>
                                      </p:cBhvr>
                                      <p:tavLst>
                                        <p:tav tm="0">
                                          <p:val>
                                            <p:strVal val="ppt_h"/>
                                          </p:val>
                                        </p:tav>
                                        <p:tav tm="100000">
                                          <p:val>
                                            <p:fltVal val="0"/>
                                          </p:val>
                                        </p:tav>
                                      </p:tavLst>
                                    </p:anim>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childTnLst>
                          </p:cTn>
                        </p:par>
                        <p:par>
                          <p:cTn id="16" fill="hold">
                            <p:stCondLst>
                              <p:cond delay="65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childTnLst>
                    </p:cTn>
                  </p:par>
                </p:childTnLst>
              </p:cTn>
              <p:nextCondLst>
                <p:cond evt="onClick" delay="0">
                  <p:tgtEl>
                    <p:spTgt spid="7"/>
                  </p:tgtEl>
                </p:cond>
              </p:nextCondLst>
            </p:seq>
          </p:childTnLst>
        </p:cTn>
      </p:par>
    </p:tnLst>
    <p:bldLst>
      <p:bldP spid="6"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extLst>
              <a:ext uri="{28A0092B-C50C-407E-A947-70E740481C1C}">
                <a14:useLocalDpi xmlns:a14="http://schemas.microsoft.com/office/drawing/2010/main" xmlns=""/>
              </a:ext>
            </a:extLst>
          </a:blip>
          <a:stretch>
            <a:fillRect/>
          </a:stretch>
        </p:blipFill>
        <p:spPr bwMode="auto">
          <a:xfrm>
            <a:off x="3142878" y="446897"/>
            <a:ext cx="5506728" cy="583507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Прямоугольник 5"/>
          <p:cNvSpPr/>
          <p:nvPr/>
        </p:nvSpPr>
        <p:spPr>
          <a:xfrm>
            <a:off x="3142878" y="477466"/>
            <a:ext cx="5506728" cy="583507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r>
              <a:rPr lang="ru-RU" sz="3600" b="1" dirty="0">
                <a:solidFill>
                  <a:prstClr val="black"/>
                </a:solidFill>
                <a:latin typeface="Comic Sans MS" pitchFamily="66" charset="0"/>
              </a:rPr>
              <a:t>Есть в комнате портрет, </a:t>
            </a:r>
          </a:p>
          <a:p>
            <a:pPr algn="ctr"/>
            <a:r>
              <a:rPr lang="ru-RU" sz="3600" b="1" dirty="0">
                <a:solidFill>
                  <a:prstClr val="black"/>
                </a:solidFill>
                <a:latin typeface="Comic Sans MS" pitchFamily="66" charset="0"/>
              </a:rPr>
              <a:t>Во </a:t>
            </a:r>
            <a:r>
              <a:rPr lang="ru-RU" sz="3600" b="1" dirty="0" smtClean="0">
                <a:solidFill>
                  <a:prstClr val="black"/>
                </a:solidFill>
                <a:latin typeface="Comic Sans MS" pitchFamily="66" charset="0"/>
              </a:rPr>
              <a:t>всём </a:t>
            </a:r>
            <a:r>
              <a:rPr lang="ru-RU" sz="3600" b="1" dirty="0">
                <a:solidFill>
                  <a:prstClr val="black"/>
                </a:solidFill>
                <a:latin typeface="Comic Sans MS" pitchFamily="66" charset="0"/>
              </a:rPr>
              <a:t>на вас похожий. </a:t>
            </a:r>
            <a:endParaRPr lang="ru-RU" sz="3600" b="1" dirty="0" smtClean="0">
              <a:solidFill>
                <a:prstClr val="black"/>
              </a:solidFill>
              <a:latin typeface="Comic Sans MS" pitchFamily="66" charset="0"/>
            </a:endParaRPr>
          </a:p>
          <a:p>
            <a:pPr algn="ctr"/>
            <a:r>
              <a:rPr lang="ru-RU" sz="3600" b="1" dirty="0" smtClean="0">
                <a:solidFill>
                  <a:prstClr val="black"/>
                </a:solidFill>
                <a:latin typeface="Comic Sans MS" pitchFamily="66" charset="0"/>
              </a:rPr>
              <a:t>Засмейтесь </a:t>
            </a:r>
            <a:r>
              <a:rPr lang="ru-RU" sz="3600" b="1" dirty="0">
                <a:solidFill>
                  <a:prstClr val="black"/>
                </a:solidFill>
                <a:latin typeface="Comic Sans MS" pitchFamily="66" charset="0"/>
              </a:rPr>
              <a:t>— и в ответ </a:t>
            </a:r>
          </a:p>
          <a:p>
            <a:pPr algn="ctr"/>
            <a:r>
              <a:rPr lang="ru-RU" sz="3600" b="1" dirty="0">
                <a:solidFill>
                  <a:prstClr val="black"/>
                </a:solidFill>
                <a:latin typeface="Comic Sans MS" pitchFamily="66" charset="0"/>
              </a:rPr>
              <a:t>Он </a:t>
            </a:r>
            <a:r>
              <a:rPr lang="ru-RU" sz="3600" b="1" dirty="0" smtClean="0">
                <a:solidFill>
                  <a:prstClr val="black"/>
                </a:solidFill>
                <a:latin typeface="Comic Sans MS" pitchFamily="66" charset="0"/>
              </a:rPr>
              <a:t>засмеётся </a:t>
            </a:r>
            <a:r>
              <a:rPr lang="ru-RU" sz="3600" b="1" dirty="0">
                <a:solidFill>
                  <a:prstClr val="black"/>
                </a:solidFill>
                <a:latin typeface="Comic Sans MS" pitchFamily="66" charset="0"/>
              </a:rPr>
              <a:t>тоже.</a:t>
            </a:r>
          </a:p>
          <a:p>
            <a:pPr algn="ctr"/>
            <a:endParaRPr lang="ru-RU" sz="3600" b="1" dirty="0">
              <a:solidFill>
                <a:prstClr val="black"/>
              </a:solidFill>
              <a:latin typeface="Comic Sans MS" pitchFamily="66" charset="0"/>
            </a:endParaRPr>
          </a:p>
        </p:txBody>
      </p:sp>
      <p:sp>
        <p:nvSpPr>
          <p:cNvPr id="9" name="Рамка 8"/>
          <p:cNvSpPr/>
          <p:nvPr/>
        </p:nvSpPr>
        <p:spPr>
          <a:xfrm>
            <a:off x="2998862" y="318328"/>
            <a:ext cx="5759890" cy="6050073"/>
          </a:xfrm>
          <a:prstGeom prst="frame">
            <a:avLst>
              <a:gd name="adj1" fmla="val 3071"/>
            </a:avLst>
          </a:prstGeom>
          <a:solidFill>
            <a:schemeClr val="accent1">
              <a:lumMod val="40000"/>
              <a:lumOff val="60000"/>
            </a:schemeClr>
          </a:solidFill>
          <a:ln>
            <a:solidFill>
              <a:schemeClr val="accent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ru-RU">
              <a:solidFill>
                <a:prstClr val="black"/>
              </a:solidFill>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02704" y="908932"/>
            <a:ext cx="901649" cy="847550"/>
          </a:xfrm>
          <a:prstGeom prst="rect">
            <a:avLst/>
          </a:prstGeom>
        </p:spPr>
      </p:pic>
      <p:pic>
        <p:nvPicPr>
          <p:cNvPr id="10" name="Picture 3" descr="C:\Users\Наталья\Desktop\муравей и черепаха\муравей.png"/>
          <p:cNvPicPr>
            <a:picLocks noChangeAspect="1" noChangeArrowheads="1"/>
          </p:cNvPicPr>
          <p:nvPr/>
        </p:nvPicPr>
        <p:blipFill>
          <a:blip r:embed="rId4" cstate="email"/>
          <a:srcRect/>
          <a:stretch>
            <a:fillRect/>
          </a:stretch>
        </p:blipFill>
        <p:spPr bwMode="auto">
          <a:xfrm>
            <a:off x="-241498" y="2467725"/>
            <a:ext cx="3096344" cy="4121707"/>
          </a:xfrm>
          <a:prstGeom prst="rect">
            <a:avLst/>
          </a:prstGeom>
          <a:noFill/>
          <a:ln>
            <a:noFill/>
          </a:ln>
        </p:spPr>
      </p:pic>
      <p:pic>
        <p:nvPicPr>
          <p:cNvPr id="12" name="Picture 2" descr="C:\Users\Наталья\Desktop\муравей и черепаха\черепаха.png"/>
          <p:cNvPicPr>
            <a:picLocks noChangeAspect="1" noChangeArrowheads="1"/>
          </p:cNvPicPr>
          <p:nvPr/>
        </p:nvPicPr>
        <p:blipFill>
          <a:blip r:embed="rId5" cstate="email"/>
          <a:srcRect/>
          <a:stretch>
            <a:fillRect/>
          </a:stretch>
        </p:blipFill>
        <p:spPr bwMode="auto">
          <a:xfrm rot="441831">
            <a:off x="9358377" y="3030497"/>
            <a:ext cx="2901863" cy="3913576"/>
          </a:xfrm>
          <a:prstGeom prst="rect">
            <a:avLst/>
          </a:prstGeom>
          <a:noFill/>
          <a:ln>
            <a:noFill/>
          </a:ln>
        </p:spPr>
      </p:pic>
      <p:sp>
        <p:nvSpPr>
          <p:cNvPr id="13" name="Стрелка вправо 12">
            <a:hlinkClick r:id="" action="ppaction://hlinkshowjump?jump=nextslide"/>
          </p:cNvPr>
          <p:cNvSpPr/>
          <p:nvPr/>
        </p:nvSpPr>
        <p:spPr>
          <a:xfrm>
            <a:off x="11142606" y="189434"/>
            <a:ext cx="857256" cy="571636"/>
          </a:xfrm>
          <a:prstGeom prst="rightArrow">
            <a:avLst/>
          </a:prstGeom>
          <a:solidFill>
            <a:schemeClr val="accent1">
              <a:lumMod val="40000"/>
              <a:lumOff val="60000"/>
            </a:schemeClr>
          </a:solidFill>
          <a:ln>
            <a:solidFill>
              <a:schemeClr val="accent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1509236867"/>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7" presetClass="path" presetSubtype="0" fill="hold" nodeType="clickEffect">
                                  <p:stCondLst>
                                    <p:cond delay="0"/>
                                  </p:stCondLst>
                                  <p:childTnLst>
                                    <p:animMotion origin="layout" path="M -0.01888 -0.0837 L 0.4457 -0.0837 L 0.4457 0.74821 L -0.01888 0.74821 L -0.01888 -0.0837 Z " pathEditMode="relative" rAng="0" ptsTypes="FFFFF">
                                      <p:cBhvr>
                                        <p:cTn id="6" dur="6000" fill="hold"/>
                                        <p:tgtEl>
                                          <p:spTgt spid="7"/>
                                        </p:tgtEl>
                                        <p:attrNameLst>
                                          <p:attrName>ppt_x</p:attrName>
                                          <p:attrName>ppt_y</p:attrName>
                                        </p:attrNameLst>
                                      </p:cBhvr>
                                      <p:rCtr x="23229" y="41595"/>
                                    </p:animMotion>
                                  </p:childTnLst>
                                </p:cTn>
                              </p:par>
                              <p:par>
                                <p:cTn id="7" presetID="9" presetClass="exit" presetSubtype="0" fill="hold" grpId="0" nodeType="withEffect">
                                  <p:stCondLst>
                                    <p:cond delay="0"/>
                                  </p:stCondLst>
                                  <p:childTnLst>
                                    <p:animEffect transition="out" filter="dissolve">
                                      <p:cBhvr>
                                        <p:cTn id="8" dur="6000"/>
                                        <p:tgtEl>
                                          <p:spTgt spid="6"/>
                                        </p:tgtEl>
                                      </p:cBhvr>
                                    </p:animEffect>
                                    <p:set>
                                      <p:cBhvr>
                                        <p:cTn id="9" dur="1" fill="hold">
                                          <p:stCondLst>
                                            <p:cond delay="5999"/>
                                          </p:stCondLst>
                                        </p:cTn>
                                        <p:tgtEl>
                                          <p:spTgt spid="6"/>
                                        </p:tgtEl>
                                        <p:attrNameLst>
                                          <p:attrName>style.visibility</p:attrName>
                                        </p:attrNameLst>
                                      </p:cBhvr>
                                      <p:to>
                                        <p:strVal val="hidden"/>
                                      </p:to>
                                    </p:set>
                                  </p:childTnLst>
                                </p:cTn>
                              </p:par>
                            </p:childTnLst>
                          </p:cTn>
                        </p:par>
                        <p:par>
                          <p:cTn id="10" fill="hold">
                            <p:stCondLst>
                              <p:cond delay="6000"/>
                            </p:stCondLst>
                            <p:childTnLst>
                              <p:par>
                                <p:cTn id="11" presetID="53" presetClass="exit" presetSubtype="32" fill="hold" nodeType="afterEffect">
                                  <p:stCondLst>
                                    <p:cond delay="0"/>
                                  </p:stCondLst>
                                  <p:childTnLst>
                                    <p:anim calcmode="lin" valueType="num">
                                      <p:cBhvr>
                                        <p:cTn id="12" dur="500"/>
                                        <p:tgtEl>
                                          <p:spTgt spid="7"/>
                                        </p:tgtEl>
                                        <p:attrNameLst>
                                          <p:attrName>ppt_w</p:attrName>
                                        </p:attrNameLst>
                                      </p:cBhvr>
                                      <p:tavLst>
                                        <p:tav tm="0">
                                          <p:val>
                                            <p:strVal val="ppt_w"/>
                                          </p:val>
                                        </p:tav>
                                        <p:tav tm="100000">
                                          <p:val>
                                            <p:fltVal val="0"/>
                                          </p:val>
                                        </p:tav>
                                      </p:tavLst>
                                    </p:anim>
                                    <p:anim calcmode="lin" valueType="num">
                                      <p:cBhvr>
                                        <p:cTn id="13" dur="500"/>
                                        <p:tgtEl>
                                          <p:spTgt spid="7"/>
                                        </p:tgtEl>
                                        <p:attrNameLst>
                                          <p:attrName>ppt_h</p:attrName>
                                        </p:attrNameLst>
                                      </p:cBhvr>
                                      <p:tavLst>
                                        <p:tav tm="0">
                                          <p:val>
                                            <p:strVal val="ppt_h"/>
                                          </p:val>
                                        </p:tav>
                                        <p:tav tm="100000">
                                          <p:val>
                                            <p:fltVal val="0"/>
                                          </p:val>
                                        </p:tav>
                                      </p:tavLst>
                                    </p:anim>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childTnLst>
                          </p:cTn>
                        </p:par>
                        <p:par>
                          <p:cTn id="16" fill="hold">
                            <p:stCondLst>
                              <p:cond delay="65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childTnLst>
                    </p:cTn>
                  </p:par>
                </p:childTnLst>
              </p:cTn>
              <p:nextCondLst>
                <p:cond evt="onClick" delay="0">
                  <p:tgtEl>
                    <p:spTgt spid="7"/>
                  </p:tgtEl>
                </p:cond>
              </p:nextCondLst>
            </p:seq>
          </p:childTnLst>
        </p:cTn>
      </p:par>
    </p:tnLst>
    <p:bldLst>
      <p:bldP spid="6"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Группа 12"/>
          <p:cNvGrpSpPr/>
          <p:nvPr/>
        </p:nvGrpSpPr>
        <p:grpSpPr>
          <a:xfrm flipH="1">
            <a:off x="550589" y="261443"/>
            <a:ext cx="9793073" cy="2592287"/>
            <a:chOff x="2999312" y="2670309"/>
            <a:chExt cx="5933043" cy="2059983"/>
          </a:xfrm>
        </p:grpSpPr>
        <p:sp>
          <p:nvSpPr>
            <p:cNvPr id="14" name="Выноска-облако 13"/>
            <p:cNvSpPr/>
            <p:nvPr/>
          </p:nvSpPr>
          <p:spPr>
            <a:xfrm>
              <a:off x="2999312" y="2670309"/>
              <a:ext cx="5933043" cy="2059983"/>
            </a:xfrm>
            <a:prstGeom prst="cloudCallout">
              <a:avLst>
                <a:gd name="adj1" fmla="val -47386"/>
                <a:gd name="adj2" fmla="val 115750"/>
              </a:avLst>
            </a:prstGeom>
            <a:solidFill>
              <a:schemeClr val="bg1"/>
            </a:solidFill>
            <a:ln>
              <a:solidFill>
                <a:schemeClr val="accent1"/>
              </a:solidFill>
            </a:ln>
            <a:effectLst>
              <a:glow rad="139700">
                <a:schemeClr val="accent1">
                  <a:satMod val="175000"/>
                  <a:alpha val="40000"/>
                </a:schemeClr>
              </a:glo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extBox 14"/>
            <p:cNvSpPr txBox="1"/>
            <p:nvPr/>
          </p:nvSpPr>
          <p:spPr>
            <a:xfrm>
              <a:off x="3367419" y="2895418"/>
              <a:ext cx="5477685" cy="1443006"/>
            </a:xfrm>
            <a:prstGeom prst="rect">
              <a:avLst/>
            </a:prstGeom>
            <a:noFill/>
          </p:spPr>
          <p:txBody>
            <a:bodyPr wrap="square" rtlCol="0">
              <a:spAutoFit/>
            </a:bodyPr>
            <a:lstStyle/>
            <a:p>
              <a:pPr algn="ctr" fontAlgn="auto">
                <a:spcBef>
                  <a:spcPts val="0"/>
                </a:spcBef>
                <a:spcAft>
                  <a:spcPts val="0"/>
                </a:spcAft>
                <a:defRPr/>
              </a:pPr>
              <a:r>
                <a:rPr lang="ru-RU" sz="2800" b="1" dirty="0">
                  <a:latin typeface="Comic Sans MS" pitchFamily="66" charset="0"/>
                </a:rPr>
                <a:t>Вы узнали всех друзей </a:t>
              </a:r>
              <a:r>
                <a:rPr lang="ru-RU" sz="2800" b="1" dirty="0" err="1">
                  <a:latin typeface="Comic Sans MS" pitchFamily="66" charset="0"/>
                </a:rPr>
                <a:t>Мойдодыра</a:t>
              </a:r>
              <a:r>
                <a:rPr lang="ru-RU" sz="2800" b="1" dirty="0">
                  <a:latin typeface="Comic Sans MS" pitchFamily="66" charset="0"/>
                </a:rPr>
                <a:t>.                            А умеете ли вы с ними обращаться?</a:t>
              </a:r>
              <a:br>
                <a:rPr lang="ru-RU" sz="2800" b="1" dirty="0">
                  <a:latin typeface="Comic Sans MS" pitchFamily="66" charset="0"/>
                </a:rPr>
              </a:br>
              <a:r>
                <a:rPr lang="ru-RU" sz="2800" b="1" dirty="0">
                  <a:latin typeface="Comic Sans MS" pitchFamily="66" charset="0"/>
                </a:rPr>
                <a:t>Для чего нам нужно мыло? Умеете ли вы умываться? Сейчас мы это проверим.</a:t>
              </a:r>
            </a:p>
          </p:txBody>
        </p:sp>
      </p:grpSp>
      <p:sp>
        <p:nvSpPr>
          <p:cNvPr id="17" name="Стрелка вправо 16">
            <a:hlinkClick r:id="" action="ppaction://hlinkshowjump?jump=nextslide"/>
          </p:cNvPr>
          <p:cNvSpPr/>
          <p:nvPr/>
        </p:nvSpPr>
        <p:spPr>
          <a:xfrm>
            <a:off x="11142606" y="189434"/>
            <a:ext cx="857256" cy="571636"/>
          </a:xfrm>
          <a:prstGeom prst="rightArrow">
            <a:avLst/>
          </a:prstGeom>
          <a:solidFill>
            <a:schemeClr val="accent1">
              <a:lumMod val="40000"/>
              <a:lumOff val="60000"/>
            </a:schemeClr>
          </a:solidFill>
          <a:ln>
            <a:solidFill>
              <a:srgbClr val="002060"/>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9" name="Picture 3" descr="C:\Users\Наталья\Desktop\муравей и черепаха\муравей.png"/>
          <p:cNvPicPr>
            <a:picLocks noChangeAspect="1" noChangeArrowheads="1"/>
          </p:cNvPicPr>
          <p:nvPr/>
        </p:nvPicPr>
        <p:blipFill>
          <a:blip r:embed="rId2" cstate="email"/>
          <a:srcRect/>
          <a:stretch>
            <a:fillRect/>
          </a:stretch>
        </p:blipFill>
        <p:spPr bwMode="auto">
          <a:xfrm>
            <a:off x="-241498" y="3522115"/>
            <a:ext cx="2304256" cy="3067317"/>
          </a:xfrm>
          <a:prstGeom prst="rect">
            <a:avLst/>
          </a:prstGeom>
          <a:noFill/>
          <a:ln>
            <a:noFill/>
          </a:ln>
        </p:spPr>
      </p:pic>
      <p:pic>
        <p:nvPicPr>
          <p:cNvPr id="20" name="Picture 2" descr="C:\Users\Наталья\Desktop\муравей и черепаха\черепаха.png"/>
          <p:cNvPicPr>
            <a:picLocks noChangeAspect="1" noChangeArrowheads="1"/>
          </p:cNvPicPr>
          <p:nvPr/>
        </p:nvPicPr>
        <p:blipFill>
          <a:blip r:embed="rId3" cstate="email"/>
          <a:srcRect/>
          <a:stretch>
            <a:fillRect/>
          </a:stretch>
        </p:blipFill>
        <p:spPr bwMode="auto">
          <a:xfrm rot="441831">
            <a:off x="9944223" y="3936960"/>
            <a:ext cx="2257686" cy="3044812"/>
          </a:xfrm>
          <a:prstGeom prst="rect">
            <a:avLst/>
          </a:prstGeom>
          <a:noFill/>
          <a:ln>
            <a:noFill/>
          </a:ln>
        </p:spPr>
      </p:pic>
      <p:pic>
        <p:nvPicPr>
          <p:cNvPr id="1026" name="Picture 2" descr="http://forum.materinstvo.ru/uploads/1293828599/post-234762-1294136074.pn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32343"/>
          <a:stretch/>
        </p:blipFill>
        <p:spPr bwMode="auto">
          <a:xfrm rot="368507" flipH="1">
            <a:off x="9593704" y="-414940"/>
            <a:ext cx="2580966" cy="381478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 name="Группа 2"/>
          <p:cNvGrpSpPr/>
          <p:nvPr/>
        </p:nvGrpSpPr>
        <p:grpSpPr>
          <a:xfrm>
            <a:off x="3286903" y="3069754"/>
            <a:ext cx="4613005" cy="3456371"/>
            <a:chOff x="3286903" y="3069754"/>
            <a:chExt cx="4613005" cy="3456371"/>
          </a:xfrm>
        </p:grpSpPr>
        <p:pic>
          <p:nvPicPr>
            <p:cNvPr id="1030" name="Picture 6" descr="https://ds04.infourok.ru/uploads/ex/0ab8/00045077-d2ca5bb9/hello_html_779d14b5.jpg"/>
            <p:cNvPicPr>
              <a:picLocks noChangeAspect="1" noChangeArrowheads="1"/>
            </p:cNvPicPr>
            <p:nvPr/>
          </p:nvPicPr>
          <p:blipFill>
            <a:blip r:embed="rId5" cstate="print">
              <a:extLst>
                <a:ext uri="{28A0092B-C50C-407E-A947-70E740481C1C}">
                  <a14:useLocalDpi xmlns:a14="http://schemas.microsoft.com/office/drawing/2010/main" xmlns=""/>
                </a:ext>
              </a:extLst>
            </a:blip>
            <a:srcRect/>
            <a:stretch>
              <a:fillRect/>
            </a:stretch>
          </p:blipFill>
          <p:spPr bwMode="auto">
            <a:xfrm flipH="1">
              <a:off x="5375123" y="3069754"/>
              <a:ext cx="2524785" cy="3447669"/>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1032" name="Picture 8" descr="http://cs606918.vk.me/v606918833/1ae6/hWv6f87L2Kw.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286903" y="3069754"/>
              <a:ext cx="2304247" cy="3456371"/>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2149729857"/>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kater73.ru/photos/kartinka-dlya-detey-kak-myt-ruki-v-dou-60722-large.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6134"/>
          <a:stretch/>
        </p:blipFill>
        <p:spPr bwMode="auto">
          <a:xfrm>
            <a:off x="190550" y="258198"/>
            <a:ext cx="9172278" cy="6336704"/>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3" name="Picture 4" descr="http://img0.liveinternet.ru/images/attach/c/11/115/600/115600048_102.pn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flipH="1">
            <a:off x="9016541" y="4293890"/>
            <a:ext cx="2911313" cy="2395757"/>
          </a:xfrm>
          <a:prstGeom prst="rect">
            <a:avLst/>
          </a:prstGeom>
          <a:noFill/>
          <a:extLst>
            <a:ext uri="{909E8E84-426E-40DD-AFC4-6F175D3DCCD1}">
              <a14:hiddenFill xmlns:a14="http://schemas.microsoft.com/office/drawing/2010/main" xmlns="">
                <a:solidFill>
                  <a:srgbClr val="FFFFFF"/>
                </a:solidFill>
              </a14:hiddenFill>
            </a:ext>
          </a:extLst>
        </p:spPr>
      </p:pic>
      <p:sp>
        <p:nvSpPr>
          <p:cNvPr id="4" name="Стрелка вправо 3">
            <a:hlinkClick r:id="" action="ppaction://hlinkshowjump?jump=nextslide"/>
          </p:cNvPr>
          <p:cNvSpPr/>
          <p:nvPr/>
        </p:nvSpPr>
        <p:spPr>
          <a:xfrm>
            <a:off x="11070598" y="189434"/>
            <a:ext cx="857256" cy="571636"/>
          </a:xfrm>
          <a:prstGeom prst="rightArrow">
            <a:avLst/>
          </a:prstGeom>
          <a:solidFill>
            <a:schemeClr val="accent1">
              <a:lumMod val="40000"/>
              <a:lumOff val="60000"/>
            </a:schemeClr>
          </a:solidFill>
          <a:ln>
            <a:solidFill>
              <a:schemeClr val="accent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1121311137"/>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Группа 12"/>
          <p:cNvGrpSpPr/>
          <p:nvPr/>
        </p:nvGrpSpPr>
        <p:grpSpPr>
          <a:xfrm flipH="1">
            <a:off x="919726" y="240171"/>
            <a:ext cx="9433049" cy="1440158"/>
            <a:chOff x="2999312" y="2670309"/>
            <a:chExt cx="5933043" cy="2059983"/>
          </a:xfrm>
        </p:grpSpPr>
        <p:sp>
          <p:nvSpPr>
            <p:cNvPr id="14" name="Выноска-облако 13"/>
            <p:cNvSpPr/>
            <p:nvPr/>
          </p:nvSpPr>
          <p:spPr>
            <a:xfrm>
              <a:off x="2999312" y="2670309"/>
              <a:ext cx="5933043" cy="2059983"/>
            </a:xfrm>
            <a:prstGeom prst="cloudCallout">
              <a:avLst>
                <a:gd name="adj1" fmla="val -37310"/>
                <a:gd name="adj2" fmla="val 37219"/>
              </a:avLst>
            </a:prstGeom>
            <a:solidFill>
              <a:schemeClr val="bg1"/>
            </a:solidFill>
            <a:ln>
              <a:solidFill>
                <a:schemeClr val="accent1"/>
              </a:solidFill>
            </a:ln>
            <a:effectLst>
              <a:glow rad="139700">
                <a:schemeClr val="accent1">
                  <a:satMod val="175000"/>
                  <a:alpha val="40000"/>
                </a:schemeClr>
              </a:glo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extBox 14"/>
            <p:cNvSpPr txBox="1"/>
            <p:nvPr/>
          </p:nvSpPr>
          <p:spPr>
            <a:xfrm>
              <a:off x="3367419" y="2895418"/>
              <a:ext cx="5293185" cy="682371"/>
            </a:xfrm>
            <a:prstGeom prst="rect">
              <a:avLst/>
            </a:prstGeom>
            <a:noFill/>
          </p:spPr>
          <p:txBody>
            <a:bodyPr wrap="square" rtlCol="0">
              <a:spAutoFit/>
            </a:bodyPr>
            <a:lstStyle/>
            <a:p>
              <a:pPr algn="ctr" fontAlgn="auto">
                <a:spcBef>
                  <a:spcPts val="0"/>
                </a:spcBef>
                <a:spcAft>
                  <a:spcPts val="0"/>
                </a:spcAft>
                <a:defRPr/>
              </a:pPr>
              <a:r>
                <a:rPr lang="ru-RU" sz="2800" b="1" dirty="0">
                  <a:latin typeface="Comic Sans MS" pitchFamily="66" charset="0"/>
                </a:rPr>
                <a:t>Рассмотрите рисунки. </a:t>
              </a:r>
            </a:p>
            <a:p>
              <a:pPr algn="ctr" fontAlgn="auto">
                <a:spcBef>
                  <a:spcPts val="0"/>
                </a:spcBef>
                <a:spcAft>
                  <a:spcPts val="0"/>
                </a:spcAft>
                <a:defRPr/>
              </a:pPr>
              <a:r>
                <a:rPr lang="ru-RU" sz="2800" b="1" dirty="0">
                  <a:latin typeface="Comic Sans MS" pitchFamily="66" charset="0"/>
                </a:rPr>
                <a:t>В каких случаях нужно мыть руки?</a:t>
              </a:r>
            </a:p>
          </p:txBody>
        </p:sp>
      </p:grpSp>
      <p:sp>
        <p:nvSpPr>
          <p:cNvPr id="17" name="Стрелка вправо 16">
            <a:hlinkClick r:id="" action="ppaction://hlinkshowjump?jump=nextslide"/>
          </p:cNvPr>
          <p:cNvSpPr/>
          <p:nvPr/>
        </p:nvSpPr>
        <p:spPr>
          <a:xfrm>
            <a:off x="11142606" y="189434"/>
            <a:ext cx="857256" cy="571636"/>
          </a:xfrm>
          <a:prstGeom prst="rightArrow">
            <a:avLst/>
          </a:prstGeom>
          <a:solidFill>
            <a:schemeClr val="accent1">
              <a:lumMod val="40000"/>
              <a:lumOff val="60000"/>
            </a:schemeClr>
          </a:solidFill>
          <a:ln>
            <a:solidFill>
              <a:srgbClr val="002060"/>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9" name="Picture 3" descr="C:\Users\Наталья\Desktop\муравей и черепаха\муравей.png"/>
          <p:cNvPicPr>
            <a:picLocks noChangeAspect="1" noChangeArrowheads="1"/>
          </p:cNvPicPr>
          <p:nvPr/>
        </p:nvPicPr>
        <p:blipFill>
          <a:blip r:embed="rId2" cstate="email"/>
          <a:srcRect/>
          <a:stretch>
            <a:fillRect/>
          </a:stretch>
        </p:blipFill>
        <p:spPr bwMode="auto">
          <a:xfrm>
            <a:off x="-241498" y="3522115"/>
            <a:ext cx="2304256" cy="3067317"/>
          </a:xfrm>
          <a:prstGeom prst="rect">
            <a:avLst/>
          </a:prstGeom>
          <a:noFill/>
          <a:ln>
            <a:noFill/>
          </a:ln>
        </p:spPr>
      </p:pic>
      <p:pic>
        <p:nvPicPr>
          <p:cNvPr id="20" name="Picture 2" descr="C:\Users\Наталья\Desktop\муравей и черепаха\черепаха.png"/>
          <p:cNvPicPr>
            <a:picLocks noChangeAspect="1" noChangeArrowheads="1"/>
          </p:cNvPicPr>
          <p:nvPr/>
        </p:nvPicPr>
        <p:blipFill>
          <a:blip r:embed="rId3" cstate="email"/>
          <a:srcRect/>
          <a:stretch>
            <a:fillRect/>
          </a:stretch>
        </p:blipFill>
        <p:spPr bwMode="auto">
          <a:xfrm rot="441831">
            <a:off x="9944223" y="3936960"/>
            <a:ext cx="2257686" cy="3044812"/>
          </a:xfrm>
          <a:prstGeom prst="rect">
            <a:avLst/>
          </a:prstGeom>
          <a:noFill/>
          <a:ln>
            <a:noFill/>
          </a:ln>
        </p:spPr>
      </p:pic>
      <p:grpSp>
        <p:nvGrpSpPr>
          <p:cNvPr id="2" name="Группа 1"/>
          <p:cNvGrpSpPr/>
          <p:nvPr/>
        </p:nvGrpSpPr>
        <p:grpSpPr>
          <a:xfrm>
            <a:off x="3424840" y="1773610"/>
            <a:ext cx="4655996" cy="4815822"/>
            <a:chOff x="3155243" y="1413570"/>
            <a:chExt cx="4710064" cy="4995824"/>
          </a:xfrm>
        </p:grpSpPr>
        <p:pic>
          <p:nvPicPr>
            <p:cNvPr id="1026" name="Picture 2"/>
            <p:cNvPicPr>
              <a:picLocks noChangeAspect="1" noChangeArrowheads="1"/>
            </p:cNvPicPr>
            <p:nvPr/>
          </p:nvPicPr>
          <p:blipFill rotWithShape="1">
            <a:blip r:embed="rId4" cstate="email">
              <a:extLst>
                <a:ext uri="{28A0092B-C50C-407E-A947-70E740481C1C}">
                  <a14:useLocalDpi xmlns:a14="http://schemas.microsoft.com/office/drawing/2010/main" xmlns=""/>
                </a:ext>
              </a:extLst>
            </a:blip>
            <a:srcRect/>
            <a:stretch/>
          </p:blipFill>
          <p:spPr bwMode="auto">
            <a:xfrm>
              <a:off x="3155243" y="3692067"/>
              <a:ext cx="4710064" cy="2717327"/>
            </a:xfrm>
            <a:prstGeom prst="rect">
              <a:avLst/>
            </a:prstGeom>
            <a:noFill/>
            <a:ln w="38100">
              <a:solidFill>
                <a:srgbClr val="00B0F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5" cstate="email">
              <a:extLst>
                <a:ext uri="{28A0092B-C50C-407E-A947-70E740481C1C}">
                  <a14:useLocalDpi xmlns:a14="http://schemas.microsoft.com/office/drawing/2010/main" xmlns=""/>
                </a:ext>
              </a:extLst>
            </a:blip>
            <a:srcRect/>
            <a:stretch/>
          </p:blipFill>
          <p:spPr bwMode="auto">
            <a:xfrm>
              <a:off x="3155243" y="1413570"/>
              <a:ext cx="4710063" cy="2278497"/>
            </a:xfrm>
            <a:prstGeom prst="rect">
              <a:avLst/>
            </a:prstGeom>
            <a:noFill/>
            <a:ln w="38100">
              <a:solidFill>
                <a:srgbClr val="00B0F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xmlns="" val="3789537797"/>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Группа 12"/>
          <p:cNvGrpSpPr/>
          <p:nvPr/>
        </p:nvGrpSpPr>
        <p:grpSpPr>
          <a:xfrm flipH="1">
            <a:off x="910615" y="261444"/>
            <a:ext cx="9433049" cy="3096341"/>
            <a:chOff x="2999311" y="2670310"/>
            <a:chExt cx="5933043" cy="1596487"/>
          </a:xfrm>
        </p:grpSpPr>
        <p:sp>
          <p:nvSpPr>
            <p:cNvPr id="14" name="Выноска-облако 13"/>
            <p:cNvSpPr/>
            <p:nvPr/>
          </p:nvSpPr>
          <p:spPr>
            <a:xfrm>
              <a:off x="2999311" y="2670310"/>
              <a:ext cx="5933043" cy="1596487"/>
            </a:xfrm>
            <a:prstGeom prst="cloudCallout">
              <a:avLst>
                <a:gd name="adj1" fmla="val -46623"/>
                <a:gd name="adj2" fmla="val 99074"/>
              </a:avLst>
            </a:prstGeom>
            <a:solidFill>
              <a:schemeClr val="bg1"/>
            </a:solidFill>
            <a:ln>
              <a:solidFill>
                <a:schemeClr val="accent1"/>
              </a:solidFill>
            </a:ln>
            <a:effectLst>
              <a:glow rad="139700">
                <a:schemeClr val="accent1">
                  <a:satMod val="175000"/>
                  <a:alpha val="40000"/>
                </a:schemeClr>
              </a:glo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extBox 14"/>
            <p:cNvSpPr txBox="1"/>
            <p:nvPr/>
          </p:nvSpPr>
          <p:spPr>
            <a:xfrm>
              <a:off x="3367419" y="2846592"/>
              <a:ext cx="5293185" cy="1046868"/>
            </a:xfrm>
            <a:prstGeom prst="rect">
              <a:avLst/>
            </a:prstGeom>
            <a:noFill/>
          </p:spPr>
          <p:txBody>
            <a:bodyPr wrap="square" rtlCol="0">
              <a:spAutoFit/>
            </a:bodyPr>
            <a:lstStyle/>
            <a:p>
              <a:pPr algn="ctr" fontAlgn="auto">
                <a:spcBef>
                  <a:spcPts val="0"/>
                </a:spcBef>
                <a:spcAft>
                  <a:spcPts val="0"/>
                </a:spcAft>
                <a:defRPr/>
              </a:pPr>
              <a:r>
                <a:rPr lang="ru-RU" sz="2800" b="1" dirty="0">
                  <a:latin typeface="Comic Sans MS" pitchFamily="66" charset="0"/>
                </a:rPr>
                <a:t>Мы с вами уже знаем, почему нужно есть много овощей и фруктов, почему их нужно мыть перед едой. А сегодня </a:t>
              </a:r>
              <a:r>
                <a:rPr lang="ru-RU" sz="2800" b="1" dirty="0" err="1">
                  <a:latin typeface="Comic Sans MS" pitchFamily="66" charset="0"/>
                </a:rPr>
                <a:t>Муравьишка</a:t>
              </a:r>
              <a:r>
                <a:rPr lang="ru-RU" sz="2800" b="1" dirty="0">
                  <a:latin typeface="Comic Sans MS" pitchFamily="66" charset="0"/>
                </a:rPr>
                <a:t> приготовил для нас новый вопрос: почему нужно чистить зубы и мыть руки?</a:t>
              </a:r>
            </a:p>
          </p:txBody>
        </p:sp>
      </p:grpSp>
      <p:sp>
        <p:nvSpPr>
          <p:cNvPr id="17" name="Стрелка вправо 16">
            <a:hlinkClick r:id="" action="ppaction://hlinkshowjump?jump=nextslide"/>
          </p:cNvPr>
          <p:cNvSpPr/>
          <p:nvPr/>
        </p:nvSpPr>
        <p:spPr>
          <a:xfrm>
            <a:off x="11142606" y="189434"/>
            <a:ext cx="857256" cy="571636"/>
          </a:xfrm>
          <a:prstGeom prst="rightArrow">
            <a:avLst/>
          </a:prstGeom>
          <a:solidFill>
            <a:schemeClr val="accent1">
              <a:lumMod val="40000"/>
              <a:lumOff val="60000"/>
            </a:schemeClr>
          </a:solidFill>
          <a:ln>
            <a:solidFill>
              <a:srgbClr val="002060"/>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9" name="Picture 3" descr="C:\Users\Наталья\Desktop\муравей и черепаха\муравей.png"/>
          <p:cNvPicPr>
            <a:picLocks noChangeAspect="1" noChangeArrowheads="1"/>
          </p:cNvPicPr>
          <p:nvPr/>
        </p:nvPicPr>
        <p:blipFill>
          <a:blip r:embed="rId2" cstate="email"/>
          <a:srcRect/>
          <a:stretch>
            <a:fillRect/>
          </a:stretch>
        </p:blipFill>
        <p:spPr bwMode="auto">
          <a:xfrm>
            <a:off x="-241498" y="3522115"/>
            <a:ext cx="2304256" cy="3067317"/>
          </a:xfrm>
          <a:prstGeom prst="rect">
            <a:avLst/>
          </a:prstGeom>
          <a:noFill/>
          <a:ln>
            <a:noFill/>
          </a:ln>
        </p:spPr>
      </p:pic>
      <p:pic>
        <p:nvPicPr>
          <p:cNvPr id="20" name="Picture 2" descr="C:\Users\Наталья\Desktop\муравей и черепаха\черепаха.png"/>
          <p:cNvPicPr>
            <a:picLocks noChangeAspect="1" noChangeArrowheads="1"/>
          </p:cNvPicPr>
          <p:nvPr/>
        </p:nvPicPr>
        <p:blipFill>
          <a:blip r:embed="rId3" cstate="email"/>
          <a:srcRect/>
          <a:stretch>
            <a:fillRect/>
          </a:stretch>
        </p:blipFill>
        <p:spPr bwMode="auto">
          <a:xfrm rot="441831">
            <a:off x="9944223" y="3936960"/>
            <a:ext cx="2257686" cy="3044812"/>
          </a:xfrm>
          <a:prstGeom prst="rect">
            <a:avLst/>
          </a:prstGeom>
          <a:noFill/>
          <a:ln>
            <a:noFill/>
          </a:ln>
        </p:spPr>
      </p:pic>
      <p:grpSp>
        <p:nvGrpSpPr>
          <p:cNvPr id="2" name="Группа 1"/>
          <p:cNvGrpSpPr/>
          <p:nvPr/>
        </p:nvGrpSpPr>
        <p:grpSpPr>
          <a:xfrm>
            <a:off x="2242762" y="3428910"/>
            <a:ext cx="7020795" cy="3361778"/>
            <a:chOff x="2494806" y="3933850"/>
            <a:chExt cx="5426173" cy="2191245"/>
          </a:xfrm>
        </p:grpSpPr>
        <p:pic>
          <p:nvPicPr>
            <p:cNvPr id="5122" name="Picture 2" descr="http://subject.com.ua/textbook/health/2klas/2klas.files/image033.jpg"/>
            <p:cNvPicPr>
              <a:picLocks noChangeAspect="1" noChangeArrowheads="1"/>
            </p:cNvPicPr>
            <p:nvPr/>
          </p:nvPicPr>
          <p:blipFill rotWithShape="1">
            <a:blip r:embed="rId4" cstate="email">
              <a:extLst>
                <a:ext uri="{28A0092B-C50C-407E-A947-70E740481C1C}">
                  <a14:useLocalDpi xmlns:a14="http://schemas.microsoft.com/office/drawing/2010/main" xmlns=""/>
                </a:ext>
              </a:extLst>
            </a:blip>
            <a:srcRect/>
            <a:stretch/>
          </p:blipFill>
          <p:spPr bwMode="auto">
            <a:xfrm>
              <a:off x="2494806" y="3986451"/>
              <a:ext cx="2875631" cy="2138644"/>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5124" name="Picture 4" descr="http://subject.com.ua/textbook/health/2klas/2klas.files/image033.jpg"/>
            <p:cNvPicPr>
              <a:picLocks noChangeAspect="1" noChangeArrowheads="1"/>
            </p:cNvPicPr>
            <p:nvPr/>
          </p:nvPicPr>
          <p:blipFill rotWithShape="1">
            <a:blip r:embed="rId5" cstate="email">
              <a:extLst>
                <a:ext uri="{28A0092B-C50C-407E-A947-70E740481C1C}">
                  <a14:useLocalDpi xmlns:a14="http://schemas.microsoft.com/office/drawing/2010/main" xmlns=""/>
                </a:ext>
              </a:extLst>
            </a:blip>
            <a:srcRect/>
            <a:stretch/>
          </p:blipFill>
          <p:spPr bwMode="auto">
            <a:xfrm>
              <a:off x="5115610" y="3933850"/>
              <a:ext cx="2805369" cy="2150114"/>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2155670437"/>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img0.liveinternet.ru/images/attach/c/11/115/600/115600048_102.pn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flipH="1">
            <a:off x="5547945" y="1820461"/>
            <a:ext cx="6382928" cy="501320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Загнутый угол 2"/>
          <p:cNvSpPr/>
          <p:nvPr/>
        </p:nvSpPr>
        <p:spPr>
          <a:xfrm>
            <a:off x="795417" y="1104918"/>
            <a:ext cx="4752528" cy="3116964"/>
          </a:xfrm>
          <a:prstGeom prst="foldedCorner">
            <a:avLst/>
          </a:prstGeom>
          <a:solidFill>
            <a:schemeClr val="bg1"/>
          </a:solidFill>
          <a:ln>
            <a:solidFill>
              <a:srgbClr val="002060"/>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2">
                  <a:lumMod val="50000"/>
                </a:schemeClr>
              </a:solidFill>
            </a:endParaRPr>
          </a:p>
        </p:txBody>
      </p:sp>
      <p:sp>
        <p:nvSpPr>
          <p:cNvPr id="4" name="TextBox 3"/>
          <p:cNvSpPr txBox="1"/>
          <p:nvPr/>
        </p:nvSpPr>
        <p:spPr>
          <a:xfrm>
            <a:off x="928202" y="1917626"/>
            <a:ext cx="4846198" cy="144655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400" b="1" spc="50" dirty="0" smtClean="0">
                <a:ln w="11430"/>
                <a:solidFill>
                  <a:srgbClr val="0070C0"/>
                </a:solidFill>
                <a:effectLst>
                  <a:outerShdw blurRad="76200" dist="50800" dir="5400000" algn="tl" rotWithShape="0">
                    <a:srgbClr val="000000">
                      <a:alpha val="65000"/>
                    </a:srgbClr>
                  </a:outerShdw>
                </a:effectLst>
                <a:latin typeface="Comic Sans MS" pitchFamily="66" charset="0"/>
              </a:rPr>
              <a:t>Спасибо, дети, </a:t>
            </a:r>
          </a:p>
          <a:p>
            <a:pPr algn="ctr"/>
            <a:r>
              <a:rPr lang="ru-RU" sz="4400" b="1" spc="50" dirty="0" smtClean="0">
                <a:ln w="11430"/>
                <a:solidFill>
                  <a:srgbClr val="0070C0"/>
                </a:solidFill>
                <a:effectLst>
                  <a:outerShdw blurRad="76200" dist="50800" dir="5400000" algn="tl" rotWithShape="0">
                    <a:srgbClr val="000000">
                      <a:alpha val="65000"/>
                    </a:srgbClr>
                  </a:outerShdw>
                </a:effectLst>
                <a:latin typeface="Comic Sans MS" pitchFamily="66" charset="0"/>
              </a:rPr>
              <a:t>за урок!</a:t>
            </a:r>
            <a:endParaRPr lang="ru-RU" sz="4400" b="1" spc="50" dirty="0">
              <a:ln w="11430"/>
              <a:solidFill>
                <a:srgbClr val="0070C0"/>
              </a:solidFill>
              <a:effectLst>
                <a:outerShdw blurRad="76200" dist="50800" dir="5400000" algn="tl" rotWithShape="0">
                  <a:srgbClr val="000000">
                    <a:alpha val="65000"/>
                  </a:srgbClr>
                </a:outerShdw>
              </a:effectLst>
              <a:latin typeface="Comic Sans MS" pitchFamily="66" charset="0"/>
            </a:endParaRPr>
          </a:p>
        </p:txBody>
      </p:sp>
      <p:sp>
        <p:nvSpPr>
          <p:cNvPr id="6" name="Умножение 5">
            <a:hlinkClick r:id="" action="ppaction://hlinkshowjump?jump=endshow"/>
          </p:cNvPr>
          <p:cNvSpPr/>
          <p:nvPr/>
        </p:nvSpPr>
        <p:spPr>
          <a:xfrm>
            <a:off x="11279782" y="189434"/>
            <a:ext cx="720080" cy="698370"/>
          </a:xfrm>
          <a:prstGeom prst="mathMultiply">
            <a:avLst/>
          </a:prstGeom>
          <a:solidFill>
            <a:schemeClr val="accent1">
              <a:lumMod val="40000"/>
              <a:lumOff val="60000"/>
            </a:schemeClr>
          </a:solidFill>
          <a:ln>
            <a:solidFill>
              <a:srgbClr val="002060"/>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607333778"/>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Группа 12"/>
          <p:cNvGrpSpPr/>
          <p:nvPr/>
        </p:nvGrpSpPr>
        <p:grpSpPr>
          <a:xfrm flipH="1">
            <a:off x="982638" y="270641"/>
            <a:ext cx="9433049" cy="2952326"/>
            <a:chOff x="2999311" y="2670310"/>
            <a:chExt cx="5933043" cy="1596487"/>
          </a:xfrm>
        </p:grpSpPr>
        <p:sp>
          <p:nvSpPr>
            <p:cNvPr id="14" name="Выноска-облако 13"/>
            <p:cNvSpPr/>
            <p:nvPr/>
          </p:nvSpPr>
          <p:spPr>
            <a:xfrm>
              <a:off x="2999311" y="2670310"/>
              <a:ext cx="5933043" cy="1596487"/>
            </a:xfrm>
            <a:prstGeom prst="cloudCallout">
              <a:avLst>
                <a:gd name="adj1" fmla="val -12056"/>
                <a:gd name="adj2" fmla="val 48057"/>
              </a:avLst>
            </a:prstGeom>
            <a:solidFill>
              <a:schemeClr val="bg1"/>
            </a:solidFill>
            <a:ln>
              <a:solidFill>
                <a:schemeClr val="accent1"/>
              </a:solidFill>
            </a:ln>
            <a:effectLst>
              <a:glow rad="139700">
                <a:schemeClr val="accent1">
                  <a:satMod val="175000"/>
                  <a:alpha val="40000"/>
                </a:schemeClr>
              </a:glo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extBox 14"/>
            <p:cNvSpPr txBox="1"/>
            <p:nvPr/>
          </p:nvSpPr>
          <p:spPr>
            <a:xfrm>
              <a:off x="3367419" y="2787125"/>
              <a:ext cx="5293185" cy="1046868"/>
            </a:xfrm>
            <a:prstGeom prst="rect">
              <a:avLst/>
            </a:prstGeom>
            <a:noFill/>
          </p:spPr>
          <p:txBody>
            <a:bodyPr wrap="square" rtlCol="0">
              <a:spAutoFit/>
            </a:bodyPr>
            <a:lstStyle/>
            <a:p>
              <a:pPr algn="ctr" fontAlgn="auto">
                <a:spcBef>
                  <a:spcPts val="0"/>
                </a:spcBef>
                <a:spcAft>
                  <a:spcPts val="0"/>
                </a:spcAft>
                <a:defRPr/>
              </a:pPr>
              <a:r>
                <a:rPr lang="ru-RU" sz="2800" b="1" dirty="0">
                  <a:latin typeface="Comic Sans MS" pitchFamily="66" charset="0"/>
                </a:rPr>
                <a:t>Не отвечайте на этот вопрос! </a:t>
              </a:r>
            </a:p>
            <a:p>
              <a:pPr algn="ctr" fontAlgn="auto">
                <a:spcBef>
                  <a:spcPts val="0"/>
                </a:spcBef>
                <a:spcAft>
                  <a:spcPts val="0"/>
                </a:spcAft>
                <a:defRPr/>
              </a:pPr>
              <a:r>
                <a:rPr lang="ru-RU" sz="2800" b="1" dirty="0">
                  <a:latin typeface="Comic Sans MS" pitchFamily="66" charset="0"/>
                </a:rPr>
                <a:t>Чистить зубы и мыть руки совсем не нужно! Люблю ребят, которые не чистят зубы. А ребята, которые не моют руки, — мои лучшие друзья!</a:t>
              </a:r>
            </a:p>
          </p:txBody>
        </p:sp>
      </p:grpSp>
      <p:sp>
        <p:nvSpPr>
          <p:cNvPr id="17" name="Стрелка вправо 16">
            <a:hlinkClick r:id="" action="ppaction://hlinkshowjump?jump=nextslide"/>
          </p:cNvPr>
          <p:cNvSpPr/>
          <p:nvPr/>
        </p:nvSpPr>
        <p:spPr>
          <a:xfrm>
            <a:off x="11142606" y="189434"/>
            <a:ext cx="857256" cy="571636"/>
          </a:xfrm>
          <a:prstGeom prst="rightArrow">
            <a:avLst/>
          </a:prstGeom>
          <a:solidFill>
            <a:schemeClr val="accent1">
              <a:lumMod val="40000"/>
              <a:lumOff val="60000"/>
            </a:schemeClr>
          </a:solidFill>
          <a:ln>
            <a:solidFill>
              <a:srgbClr val="002060"/>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9" name="Picture 3" descr="C:\Users\Наталья\Desktop\муравей и черепаха\муравей.png"/>
          <p:cNvPicPr>
            <a:picLocks noChangeAspect="1" noChangeArrowheads="1"/>
          </p:cNvPicPr>
          <p:nvPr/>
        </p:nvPicPr>
        <p:blipFill>
          <a:blip r:embed="rId2" cstate="email"/>
          <a:srcRect/>
          <a:stretch>
            <a:fillRect/>
          </a:stretch>
        </p:blipFill>
        <p:spPr bwMode="auto">
          <a:xfrm>
            <a:off x="-241498" y="3522115"/>
            <a:ext cx="2304256" cy="3067317"/>
          </a:xfrm>
          <a:prstGeom prst="rect">
            <a:avLst/>
          </a:prstGeom>
          <a:noFill/>
          <a:ln>
            <a:noFill/>
          </a:ln>
        </p:spPr>
      </p:pic>
      <p:pic>
        <p:nvPicPr>
          <p:cNvPr id="20" name="Picture 2" descr="C:\Users\Наталья\Desktop\муравей и черепаха\черепаха.png"/>
          <p:cNvPicPr>
            <a:picLocks noChangeAspect="1" noChangeArrowheads="1"/>
          </p:cNvPicPr>
          <p:nvPr/>
        </p:nvPicPr>
        <p:blipFill>
          <a:blip r:embed="rId3" cstate="email"/>
          <a:srcRect/>
          <a:stretch>
            <a:fillRect/>
          </a:stretch>
        </p:blipFill>
        <p:spPr bwMode="auto">
          <a:xfrm rot="441831">
            <a:off x="9944223" y="3936960"/>
            <a:ext cx="2257686" cy="3044812"/>
          </a:xfrm>
          <a:prstGeom prst="rect">
            <a:avLst/>
          </a:prstGeom>
          <a:noFill/>
          <a:ln>
            <a:noFill/>
          </a:ln>
        </p:spPr>
      </p:pic>
      <p:pic>
        <p:nvPicPr>
          <p:cNvPr id="8" name="Picture 2" descr="http://globuss24.ru/web/userfiles/image/doc/hello_html_m7178089c.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295006" y="2781722"/>
            <a:ext cx="3168352" cy="416321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04180682"/>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Группа 12"/>
          <p:cNvGrpSpPr/>
          <p:nvPr/>
        </p:nvGrpSpPr>
        <p:grpSpPr>
          <a:xfrm flipH="1">
            <a:off x="982638" y="270641"/>
            <a:ext cx="9433049" cy="2952326"/>
            <a:chOff x="2999311" y="2670310"/>
            <a:chExt cx="5933043" cy="1596487"/>
          </a:xfrm>
        </p:grpSpPr>
        <p:sp>
          <p:nvSpPr>
            <p:cNvPr id="14" name="Выноска-облако 13"/>
            <p:cNvSpPr/>
            <p:nvPr/>
          </p:nvSpPr>
          <p:spPr>
            <a:xfrm>
              <a:off x="2999311" y="2670310"/>
              <a:ext cx="5933043" cy="1596487"/>
            </a:xfrm>
            <a:prstGeom prst="cloudCallout">
              <a:avLst>
                <a:gd name="adj1" fmla="val 46616"/>
                <a:gd name="adj2" fmla="val 82289"/>
              </a:avLst>
            </a:prstGeom>
            <a:solidFill>
              <a:schemeClr val="bg1"/>
            </a:solidFill>
            <a:ln>
              <a:solidFill>
                <a:schemeClr val="accent1"/>
              </a:solidFill>
            </a:ln>
            <a:effectLst>
              <a:glow rad="139700">
                <a:schemeClr val="accent1">
                  <a:satMod val="175000"/>
                  <a:alpha val="40000"/>
                </a:schemeClr>
              </a:glo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extBox 14"/>
            <p:cNvSpPr txBox="1"/>
            <p:nvPr/>
          </p:nvSpPr>
          <p:spPr>
            <a:xfrm>
              <a:off x="3367419" y="2787125"/>
              <a:ext cx="5293185" cy="1214953"/>
            </a:xfrm>
            <a:prstGeom prst="rect">
              <a:avLst/>
            </a:prstGeom>
            <a:noFill/>
          </p:spPr>
          <p:txBody>
            <a:bodyPr wrap="square" rtlCol="0">
              <a:spAutoFit/>
            </a:bodyPr>
            <a:lstStyle/>
            <a:p>
              <a:pPr algn="ctr" fontAlgn="auto">
                <a:spcBef>
                  <a:spcPts val="0"/>
                </a:spcBef>
                <a:spcAft>
                  <a:spcPts val="0"/>
                </a:spcAft>
                <a:defRPr/>
              </a:pPr>
              <a:r>
                <a:rPr lang="ru-RU" sz="2800" b="1" dirty="0" smtClean="0">
                  <a:latin typeface="Comic Sans MS" pitchFamily="66" charset="0"/>
                </a:rPr>
                <a:t>Ребята , </a:t>
              </a:r>
              <a:r>
                <a:rPr lang="ru-RU" sz="2800" b="1" dirty="0">
                  <a:latin typeface="Comic Sans MS" pitchFamily="66" charset="0"/>
                </a:rPr>
                <a:t>нужно </a:t>
              </a:r>
              <a:r>
                <a:rPr lang="ru-RU" sz="2800" b="1" dirty="0" smtClean="0">
                  <a:latin typeface="Comic Sans MS" pitchFamily="66" charset="0"/>
                </a:rPr>
                <a:t>обязательно чистить </a:t>
              </a:r>
              <a:r>
                <a:rPr lang="ru-RU" sz="2800" b="1" dirty="0">
                  <a:latin typeface="Comic Sans MS" pitchFamily="66" charset="0"/>
                </a:rPr>
                <a:t>зубы и мыть руки </a:t>
              </a:r>
              <a:r>
                <a:rPr lang="ru-RU" sz="2800" b="1" dirty="0" smtClean="0">
                  <a:latin typeface="Comic Sans MS" pitchFamily="66" charset="0"/>
                </a:rPr>
                <a:t>! Мы не хотим </a:t>
              </a:r>
              <a:r>
                <a:rPr lang="ru-RU" sz="2800" b="1" dirty="0">
                  <a:latin typeface="Comic Sans MS" pitchFamily="66" charset="0"/>
                </a:rPr>
                <a:t> дружить со </a:t>
              </a:r>
              <a:r>
                <a:rPr lang="ru-RU" sz="2800" b="1" dirty="0" smtClean="0">
                  <a:latin typeface="Comic Sans MS" pitchFamily="66" charset="0"/>
                </a:rPr>
                <a:t>Злючкой-</a:t>
              </a:r>
              <a:r>
                <a:rPr lang="ru-RU" sz="2800" b="1" dirty="0" err="1" smtClean="0">
                  <a:latin typeface="Comic Sans MS" pitchFamily="66" charset="0"/>
                </a:rPr>
                <a:t>Грязючкой</a:t>
              </a:r>
              <a:r>
                <a:rPr lang="ru-RU" sz="2800" b="1" dirty="0" smtClean="0">
                  <a:latin typeface="Comic Sans MS" pitchFamily="66" charset="0"/>
                </a:rPr>
                <a:t>!  </a:t>
              </a:r>
              <a:r>
                <a:rPr lang="ru-RU" sz="2800" b="1" dirty="0">
                  <a:latin typeface="Comic Sans MS" pitchFamily="66" charset="0"/>
                </a:rPr>
                <a:t>О </a:t>
              </a:r>
              <a:r>
                <a:rPr lang="ru-RU" sz="2800" b="1" dirty="0" smtClean="0">
                  <a:latin typeface="Comic Sans MS" pitchFamily="66" charset="0"/>
                </a:rPr>
                <a:t>чём </a:t>
              </a:r>
              <a:r>
                <a:rPr lang="ru-RU" sz="2800" b="1" dirty="0">
                  <a:latin typeface="Comic Sans MS" pitchFamily="66" charset="0"/>
                </a:rPr>
                <a:t>сначала поговорим — о зубах или о руках? Давайте о том, о </a:t>
              </a:r>
              <a:r>
                <a:rPr lang="ru-RU" sz="2800" b="1" dirty="0" smtClean="0">
                  <a:latin typeface="Comic Sans MS" pitchFamily="66" charset="0"/>
                </a:rPr>
                <a:t>чём </a:t>
              </a:r>
              <a:r>
                <a:rPr lang="ru-RU" sz="2800" b="1" dirty="0">
                  <a:latin typeface="Comic Sans MS" pitchFamily="66" charset="0"/>
                </a:rPr>
                <a:t>будет моя загадка…</a:t>
              </a:r>
            </a:p>
          </p:txBody>
        </p:sp>
      </p:grpSp>
      <p:sp>
        <p:nvSpPr>
          <p:cNvPr id="17" name="Стрелка вправо 16">
            <a:hlinkClick r:id="" action="ppaction://hlinkshowjump?jump=nextslide"/>
          </p:cNvPr>
          <p:cNvSpPr/>
          <p:nvPr/>
        </p:nvSpPr>
        <p:spPr>
          <a:xfrm>
            <a:off x="11142606" y="189434"/>
            <a:ext cx="857256" cy="571636"/>
          </a:xfrm>
          <a:prstGeom prst="rightArrow">
            <a:avLst/>
          </a:prstGeom>
          <a:solidFill>
            <a:schemeClr val="accent1">
              <a:lumMod val="40000"/>
              <a:lumOff val="60000"/>
            </a:schemeClr>
          </a:solidFill>
          <a:ln>
            <a:solidFill>
              <a:srgbClr val="002060"/>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9" name="Picture 3" descr="C:\Users\Наталья\Desktop\муравей и черепаха\муравей.png"/>
          <p:cNvPicPr>
            <a:picLocks noChangeAspect="1" noChangeArrowheads="1"/>
          </p:cNvPicPr>
          <p:nvPr/>
        </p:nvPicPr>
        <p:blipFill>
          <a:blip r:embed="rId2" cstate="email"/>
          <a:srcRect/>
          <a:stretch>
            <a:fillRect/>
          </a:stretch>
        </p:blipFill>
        <p:spPr bwMode="auto">
          <a:xfrm>
            <a:off x="-241498" y="3522115"/>
            <a:ext cx="2304256" cy="3067317"/>
          </a:xfrm>
          <a:prstGeom prst="rect">
            <a:avLst/>
          </a:prstGeom>
          <a:noFill/>
          <a:ln>
            <a:noFill/>
          </a:ln>
        </p:spPr>
      </p:pic>
      <p:pic>
        <p:nvPicPr>
          <p:cNvPr id="20" name="Picture 2" descr="C:\Users\Наталья\Desktop\муравей и черепаха\черепаха.png"/>
          <p:cNvPicPr>
            <a:picLocks noChangeAspect="1" noChangeArrowheads="1"/>
          </p:cNvPicPr>
          <p:nvPr/>
        </p:nvPicPr>
        <p:blipFill>
          <a:blip r:embed="rId3" cstate="email"/>
          <a:srcRect/>
          <a:stretch>
            <a:fillRect/>
          </a:stretch>
        </p:blipFill>
        <p:spPr bwMode="auto">
          <a:xfrm rot="441831">
            <a:off x="9944223" y="3936960"/>
            <a:ext cx="2257686" cy="3044812"/>
          </a:xfrm>
          <a:prstGeom prst="rect">
            <a:avLst/>
          </a:prstGeom>
          <a:noFill/>
          <a:ln>
            <a:noFill/>
          </a:ln>
        </p:spPr>
      </p:pic>
      <p:pic>
        <p:nvPicPr>
          <p:cNvPr id="8" name="Picture 2" descr="http://globuss24.ru/web/userfiles/image/doc/hello_html_m7178089c.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295006" y="2781722"/>
            <a:ext cx="3168352" cy="416321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97194641"/>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par>
                                <p:cTn id="12" presetID="31" presetClass="exit" presetSubtype="0" fill="hold" nodeType="withEffect">
                                  <p:stCondLst>
                                    <p:cond delay="0"/>
                                  </p:stCondLst>
                                  <p:childTnLst>
                                    <p:anim calcmode="lin" valueType="num">
                                      <p:cBhvr>
                                        <p:cTn id="13" dur="1000"/>
                                        <p:tgtEl>
                                          <p:spTgt spid="8"/>
                                        </p:tgtEl>
                                        <p:attrNameLst>
                                          <p:attrName>ppt_w</p:attrName>
                                        </p:attrNameLst>
                                      </p:cBhvr>
                                      <p:tavLst>
                                        <p:tav tm="0">
                                          <p:val>
                                            <p:strVal val="ppt_w"/>
                                          </p:val>
                                        </p:tav>
                                        <p:tav tm="100000">
                                          <p:val>
                                            <p:fltVal val="0"/>
                                          </p:val>
                                        </p:tav>
                                      </p:tavLst>
                                    </p:anim>
                                    <p:anim calcmode="lin" valueType="num">
                                      <p:cBhvr>
                                        <p:cTn id="14" dur="1000"/>
                                        <p:tgtEl>
                                          <p:spTgt spid="8"/>
                                        </p:tgtEl>
                                        <p:attrNameLst>
                                          <p:attrName>ppt_h</p:attrName>
                                        </p:attrNameLst>
                                      </p:cBhvr>
                                      <p:tavLst>
                                        <p:tav tm="0">
                                          <p:val>
                                            <p:strVal val="ppt_h"/>
                                          </p:val>
                                        </p:tav>
                                        <p:tav tm="100000">
                                          <p:val>
                                            <p:fltVal val="0"/>
                                          </p:val>
                                        </p:tav>
                                      </p:tavLst>
                                    </p:anim>
                                    <p:anim calcmode="lin" valueType="num">
                                      <p:cBhvr>
                                        <p:cTn id="15" dur="1000"/>
                                        <p:tgtEl>
                                          <p:spTgt spid="8"/>
                                        </p:tgtEl>
                                        <p:attrNameLst>
                                          <p:attrName>style.rotation</p:attrName>
                                        </p:attrNameLst>
                                      </p:cBhvr>
                                      <p:tavLst>
                                        <p:tav tm="0">
                                          <p:val>
                                            <p:fltVal val="0"/>
                                          </p:val>
                                        </p:tav>
                                        <p:tav tm="100000">
                                          <p:val>
                                            <p:fltVal val="90"/>
                                          </p:val>
                                        </p:tav>
                                      </p:tavLst>
                                    </p:anim>
                                    <p:animEffect transition="out" filter="fade">
                                      <p:cBhvr>
                                        <p:cTn id="16" dur="1000"/>
                                        <p:tgtEl>
                                          <p:spTgt spid="8"/>
                                        </p:tgtEl>
                                      </p:cBhvr>
                                    </p:animEffect>
                                    <p:set>
                                      <p:cBhvr>
                                        <p:cTn id="17"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Группа 12"/>
          <p:cNvGrpSpPr/>
          <p:nvPr/>
        </p:nvGrpSpPr>
        <p:grpSpPr>
          <a:xfrm flipH="1">
            <a:off x="982637" y="270641"/>
            <a:ext cx="9433049" cy="1476163"/>
            <a:chOff x="2999311" y="2670310"/>
            <a:chExt cx="5933043" cy="1596487"/>
          </a:xfrm>
        </p:grpSpPr>
        <p:sp>
          <p:nvSpPr>
            <p:cNvPr id="14" name="Выноска-облако 13"/>
            <p:cNvSpPr/>
            <p:nvPr/>
          </p:nvSpPr>
          <p:spPr>
            <a:xfrm>
              <a:off x="2999311" y="2670310"/>
              <a:ext cx="5933043" cy="1596487"/>
            </a:xfrm>
            <a:prstGeom prst="cloudCallout">
              <a:avLst>
                <a:gd name="adj1" fmla="val 45851"/>
                <a:gd name="adj2" fmla="val 215958"/>
              </a:avLst>
            </a:prstGeom>
            <a:solidFill>
              <a:schemeClr val="bg1"/>
            </a:solidFill>
            <a:ln>
              <a:solidFill>
                <a:schemeClr val="accent1"/>
              </a:solidFill>
            </a:ln>
            <a:effectLst>
              <a:glow rad="139700">
                <a:schemeClr val="accent1">
                  <a:satMod val="175000"/>
                  <a:alpha val="40000"/>
                </a:schemeClr>
              </a:glo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extBox 14"/>
            <p:cNvSpPr txBox="1"/>
            <p:nvPr/>
          </p:nvSpPr>
          <p:spPr>
            <a:xfrm>
              <a:off x="3367419" y="2787125"/>
              <a:ext cx="5293185" cy="1031878"/>
            </a:xfrm>
            <a:prstGeom prst="rect">
              <a:avLst/>
            </a:prstGeom>
            <a:noFill/>
          </p:spPr>
          <p:txBody>
            <a:bodyPr wrap="square" rtlCol="0">
              <a:spAutoFit/>
            </a:bodyPr>
            <a:lstStyle/>
            <a:p>
              <a:pPr algn="ctr" fontAlgn="auto">
                <a:spcBef>
                  <a:spcPts val="0"/>
                </a:spcBef>
                <a:spcAft>
                  <a:spcPts val="0"/>
                </a:spcAft>
                <a:defRPr/>
              </a:pPr>
              <a:r>
                <a:rPr lang="ru-RU" sz="2800" b="1" dirty="0">
                  <a:latin typeface="Comic Sans MS" pitchFamily="66" charset="0"/>
                </a:rPr>
                <a:t>На красной </a:t>
              </a:r>
              <a:r>
                <a:rPr lang="ru-RU" sz="2800" b="1" dirty="0" smtClean="0">
                  <a:latin typeface="Comic Sans MS" pitchFamily="66" charset="0"/>
                </a:rPr>
                <a:t>жёрдочке</a:t>
              </a:r>
              <a:r>
                <a:rPr lang="ru-RU" sz="2800" b="1" dirty="0">
                  <a:latin typeface="Comic Sans MS" pitchFamily="66" charset="0"/>
                </a:rPr>
                <a:t/>
              </a:r>
              <a:br>
                <a:rPr lang="ru-RU" sz="2800" b="1" dirty="0">
                  <a:latin typeface="Comic Sans MS" pitchFamily="66" charset="0"/>
                </a:rPr>
              </a:br>
              <a:r>
                <a:rPr lang="ru-RU" sz="2800" b="1" dirty="0">
                  <a:latin typeface="Comic Sans MS" pitchFamily="66" charset="0"/>
                </a:rPr>
                <a:t>Сидят белые курочки.</a:t>
              </a:r>
            </a:p>
          </p:txBody>
        </p:sp>
      </p:grpSp>
      <p:sp>
        <p:nvSpPr>
          <p:cNvPr id="17" name="Стрелка вправо 16">
            <a:hlinkClick r:id="" action="ppaction://hlinkshowjump?jump=nextslide"/>
          </p:cNvPr>
          <p:cNvSpPr/>
          <p:nvPr/>
        </p:nvSpPr>
        <p:spPr>
          <a:xfrm>
            <a:off x="11142606" y="189434"/>
            <a:ext cx="857256" cy="571636"/>
          </a:xfrm>
          <a:prstGeom prst="rightArrow">
            <a:avLst/>
          </a:prstGeom>
          <a:solidFill>
            <a:schemeClr val="accent1">
              <a:lumMod val="40000"/>
              <a:lumOff val="60000"/>
            </a:schemeClr>
          </a:solidFill>
          <a:ln>
            <a:solidFill>
              <a:srgbClr val="002060"/>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9" name="Picture 3" descr="C:\Users\Наталья\Desktop\муравей и черепаха\муравей.png"/>
          <p:cNvPicPr>
            <a:picLocks noChangeAspect="1" noChangeArrowheads="1"/>
          </p:cNvPicPr>
          <p:nvPr/>
        </p:nvPicPr>
        <p:blipFill>
          <a:blip r:embed="rId2" cstate="email"/>
          <a:srcRect/>
          <a:stretch>
            <a:fillRect/>
          </a:stretch>
        </p:blipFill>
        <p:spPr bwMode="auto">
          <a:xfrm>
            <a:off x="-241498" y="3522115"/>
            <a:ext cx="2304256" cy="3067317"/>
          </a:xfrm>
          <a:prstGeom prst="rect">
            <a:avLst/>
          </a:prstGeom>
          <a:noFill/>
          <a:ln>
            <a:noFill/>
          </a:ln>
        </p:spPr>
      </p:pic>
      <p:pic>
        <p:nvPicPr>
          <p:cNvPr id="20" name="Picture 2" descr="C:\Users\Наталья\Desktop\муравей и черепаха\черепаха.png"/>
          <p:cNvPicPr>
            <a:picLocks noChangeAspect="1" noChangeArrowheads="1"/>
          </p:cNvPicPr>
          <p:nvPr/>
        </p:nvPicPr>
        <p:blipFill>
          <a:blip r:embed="rId3" cstate="email"/>
          <a:srcRect/>
          <a:stretch>
            <a:fillRect/>
          </a:stretch>
        </p:blipFill>
        <p:spPr bwMode="auto">
          <a:xfrm rot="441831">
            <a:off x="9944223" y="3936960"/>
            <a:ext cx="2257686" cy="3044812"/>
          </a:xfrm>
          <a:prstGeom prst="rect">
            <a:avLst/>
          </a:prstGeom>
          <a:noFill/>
          <a:ln>
            <a:noFill/>
          </a:ln>
        </p:spPr>
      </p:pic>
      <p:pic>
        <p:nvPicPr>
          <p:cNvPr id="1026" name="Picture 2" descr="http://228911.tom.ru/_mod_files/ce_images/blog/je0cvwcofre.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78782" y="2205658"/>
            <a:ext cx="7228369" cy="3674023"/>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30403717"/>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Группа 12"/>
          <p:cNvGrpSpPr/>
          <p:nvPr/>
        </p:nvGrpSpPr>
        <p:grpSpPr>
          <a:xfrm flipH="1">
            <a:off x="982635" y="270641"/>
            <a:ext cx="9433049" cy="2223049"/>
            <a:chOff x="2999312" y="2670310"/>
            <a:chExt cx="5933043" cy="2404253"/>
          </a:xfrm>
        </p:grpSpPr>
        <p:sp>
          <p:nvSpPr>
            <p:cNvPr id="14" name="Выноска-облако 13"/>
            <p:cNvSpPr/>
            <p:nvPr/>
          </p:nvSpPr>
          <p:spPr>
            <a:xfrm>
              <a:off x="2999312" y="2670310"/>
              <a:ext cx="5933043" cy="2404253"/>
            </a:xfrm>
            <a:prstGeom prst="cloudCallout">
              <a:avLst>
                <a:gd name="adj1" fmla="val 45979"/>
                <a:gd name="adj2" fmla="val 127198"/>
              </a:avLst>
            </a:prstGeom>
            <a:solidFill>
              <a:schemeClr val="bg1"/>
            </a:solidFill>
            <a:ln>
              <a:solidFill>
                <a:schemeClr val="accent1"/>
              </a:solidFill>
            </a:ln>
            <a:effectLst>
              <a:glow rad="139700">
                <a:schemeClr val="accent1">
                  <a:satMod val="175000"/>
                  <a:alpha val="40000"/>
                </a:schemeClr>
              </a:glo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extBox 14"/>
            <p:cNvSpPr txBox="1"/>
            <p:nvPr/>
          </p:nvSpPr>
          <p:spPr>
            <a:xfrm>
              <a:off x="3367419" y="2787125"/>
              <a:ext cx="5293185" cy="1963897"/>
            </a:xfrm>
            <a:prstGeom prst="rect">
              <a:avLst/>
            </a:prstGeom>
            <a:noFill/>
          </p:spPr>
          <p:txBody>
            <a:bodyPr wrap="square" rtlCol="0">
              <a:spAutoFit/>
            </a:bodyPr>
            <a:lstStyle/>
            <a:p>
              <a:pPr algn="ctr" fontAlgn="auto">
                <a:spcBef>
                  <a:spcPts val="0"/>
                </a:spcBef>
                <a:spcAft>
                  <a:spcPts val="0"/>
                </a:spcAft>
                <a:defRPr/>
              </a:pPr>
              <a:r>
                <a:rPr lang="ru-RU" sz="2800" b="1" dirty="0">
                  <a:latin typeface="Comic Sans MS" pitchFamily="66" charset="0"/>
                </a:rPr>
                <a:t>Костяная спинка,</a:t>
              </a:r>
              <a:br>
                <a:rPr lang="ru-RU" sz="2800" b="1" dirty="0">
                  <a:latin typeface="Comic Sans MS" pitchFamily="66" charset="0"/>
                </a:rPr>
              </a:br>
              <a:r>
                <a:rPr lang="ru-RU" sz="2800" b="1" dirty="0" smtClean="0">
                  <a:latin typeface="Comic Sans MS" pitchFamily="66" charset="0"/>
                </a:rPr>
                <a:t>Жёсткая </a:t>
              </a:r>
              <a:r>
                <a:rPr lang="ru-RU" sz="2800" b="1" dirty="0">
                  <a:latin typeface="Comic Sans MS" pitchFamily="66" charset="0"/>
                </a:rPr>
                <a:t>щетинка,</a:t>
              </a:r>
              <a:br>
                <a:rPr lang="ru-RU" sz="2800" b="1" dirty="0">
                  <a:latin typeface="Comic Sans MS" pitchFamily="66" charset="0"/>
                </a:rPr>
              </a:br>
              <a:r>
                <a:rPr lang="ru-RU" sz="2800" b="1" dirty="0">
                  <a:latin typeface="Comic Sans MS" pitchFamily="66" charset="0"/>
                </a:rPr>
                <a:t>С мятной пастой дружит,</a:t>
              </a:r>
              <a:br>
                <a:rPr lang="ru-RU" sz="2800" b="1" dirty="0">
                  <a:latin typeface="Comic Sans MS" pitchFamily="66" charset="0"/>
                </a:rPr>
              </a:br>
              <a:r>
                <a:rPr lang="ru-RU" sz="2800" b="1" dirty="0">
                  <a:latin typeface="Comic Sans MS" pitchFamily="66" charset="0"/>
                </a:rPr>
                <a:t>Нам усердно служит.</a:t>
              </a:r>
            </a:p>
          </p:txBody>
        </p:sp>
      </p:grpSp>
      <p:sp>
        <p:nvSpPr>
          <p:cNvPr id="17" name="Стрелка вправо 16">
            <a:hlinkClick r:id="" action="ppaction://hlinkshowjump?jump=nextslide"/>
          </p:cNvPr>
          <p:cNvSpPr/>
          <p:nvPr/>
        </p:nvSpPr>
        <p:spPr>
          <a:xfrm>
            <a:off x="11142606" y="189434"/>
            <a:ext cx="857256" cy="571636"/>
          </a:xfrm>
          <a:prstGeom prst="rightArrow">
            <a:avLst/>
          </a:prstGeom>
          <a:solidFill>
            <a:schemeClr val="accent1">
              <a:lumMod val="40000"/>
              <a:lumOff val="60000"/>
            </a:schemeClr>
          </a:solidFill>
          <a:ln>
            <a:solidFill>
              <a:srgbClr val="002060"/>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9" name="Picture 3" descr="C:\Users\Наталья\Desktop\муравей и черепаха\муравей.png"/>
          <p:cNvPicPr>
            <a:picLocks noChangeAspect="1" noChangeArrowheads="1"/>
          </p:cNvPicPr>
          <p:nvPr/>
        </p:nvPicPr>
        <p:blipFill>
          <a:blip r:embed="rId2" cstate="email"/>
          <a:srcRect/>
          <a:stretch>
            <a:fillRect/>
          </a:stretch>
        </p:blipFill>
        <p:spPr bwMode="auto">
          <a:xfrm>
            <a:off x="-241498" y="3522115"/>
            <a:ext cx="2304256" cy="3067317"/>
          </a:xfrm>
          <a:prstGeom prst="rect">
            <a:avLst/>
          </a:prstGeom>
          <a:noFill/>
          <a:ln>
            <a:noFill/>
          </a:ln>
        </p:spPr>
      </p:pic>
      <p:pic>
        <p:nvPicPr>
          <p:cNvPr id="20" name="Picture 2" descr="C:\Users\Наталья\Desktop\муравей и черепаха\черепаха.png"/>
          <p:cNvPicPr>
            <a:picLocks noChangeAspect="1" noChangeArrowheads="1"/>
          </p:cNvPicPr>
          <p:nvPr/>
        </p:nvPicPr>
        <p:blipFill>
          <a:blip r:embed="rId3" cstate="email"/>
          <a:srcRect/>
          <a:stretch>
            <a:fillRect/>
          </a:stretch>
        </p:blipFill>
        <p:spPr bwMode="auto">
          <a:xfrm rot="441831">
            <a:off x="9944223" y="3936960"/>
            <a:ext cx="2257686" cy="3044812"/>
          </a:xfrm>
          <a:prstGeom prst="rect">
            <a:avLst/>
          </a:prstGeom>
          <a:noFill/>
          <a:ln>
            <a:noFill/>
          </a:ln>
        </p:spPr>
      </p:pic>
      <p:pic>
        <p:nvPicPr>
          <p:cNvPr id="2052" name="Picture 4" descr="http://zazdorovye.ru/wp-content/uploads/2014/05/uxod-za-zubnoy-shetkoy.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a:stretch/>
        </p:blipFill>
        <p:spPr bwMode="auto">
          <a:xfrm>
            <a:off x="2206774" y="2637706"/>
            <a:ext cx="7466063" cy="388843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14841"/>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Группа 12"/>
          <p:cNvGrpSpPr/>
          <p:nvPr/>
        </p:nvGrpSpPr>
        <p:grpSpPr>
          <a:xfrm flipH="1">
            <a:off x="910616" y="261445"/>
            <a:ext cx="9433049" cy="2346537"/>
            <a:chOff x="2999311" y="2670310"/>
            <a:chExt cx="5933043" cy="1596487"/>
          </a:xfrm>
        </p:grpSpPr>
        <p:sp>
          <p:nvSpPr>
            <p:cNvPr id="14" name="Выноска-облако 13"/>
            <p:cNvSpPr/>
            <p:nvPr/>
          </p:nvSpPr>
          <p:spPr>
            <a:xfrm>
              <a:off x="2999311" y="2670310"/>
              <a:ext cx="5933043" cy="1596487"/>
            </a:xfrm>
            <a:prstGeom prst="cloudCallout">
              <a:avLst>
                <a:gd name="adj1" fmla="val -46621"/>
                <a:gd name="adj2" fmla="val 133092"/>
              </a:avLst>
            </a:prstGeom>
            <a:solidFill>
              <a:schemeClr val="bg1"/>
            </a:solidFill>
            <a:ln>
              <a:solidFill>
                <a:schemeClr val="accent1"/>
              </a:solidFill>
            </a:ln>
            <a:effectLst>
              <a:glow rad="139700">
                <a:schemeClr val="accent1">
                  <a:satMod val="175000"/>
                  <a:alpha val="40000"/>
                </a:schemeClr>
              </a:glo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extBox 14"/>
            <p:cNvSpPr txBox="1"/>
            <p:nvPr/>
          </p:nvSpPr>
          <p:spPr>
            <a:xfrm>
              <a:off x="3367419" y="2852764"/>
              <a:ext cx="5293185" cy="818152"/>
            </a:xfrm>
            <a:prstGeom prst="rect">
              <a:avLst/>
            </a:prstGeom>
            <a:noFill/>
          </p:spPr>
          <p:txBody>
            <a:bodyPr wrap="square" rtlCol="0">
              <a:spAutoFit/>
            </a:bodyPr>
            <a:lstStyle/>
            <a:p>
              <a:pPr algn="ctr" fontAlgn="auto">
                <a:spcBef>
                  <a:spcPts val="0"/>
                </a:spcBef>
                <a:spcAft>
                  <a:spcPts val="0"/>
                </a:spcAft>
                <a:defRPr/>
              </a:pPr>
              <a:r>
                <a:rPr lang="ru-RU" sz="2800" b="1" dirty="0">
                  <a:latin typeface="Comic Sans MS" pitchFamily="66" charset="0"/>
                </a:rPr>
                <a:t>На зубах постоянно образуется налёт из микробов и остатков пищи. Частички пищи застревают между зубами. Поэтому обязательно надо чистить зубы. </a:t>
              </a:r>
            </a:p>
          </p:txBody>
        </p:sp>
      </p:grpSp>
      <p:sp>
        <p:nvSpPr>
          <p:cNvPr id="17" name="Стрелка вправо 16">
            <a:hlinkClick r:id="" action="ppaction://hlinkshowjump?jump=nextslide"/>
          </p:cNvPr>
          <p:cNvSpPr/>
          <p:nvPr/>
        </p:nvSpPr>
        <p:spPr>
          <a:xfrm>
            <a:off x="11142606" y="189434"/>
            <a:ext cx="857256" cy="571636"/>
          </a:xfrm>
          <a:prstGeom prst="rightArrow">
            <a:avLst/>
          </a:prstGeom>
          <a:solidFill>
            <a:schemeClr val="accent1">
              <a:lumMod val="40000"/>
              <a:lumOff val="60000"/>
            </a:schemeClr>
          </a:solidFill>
          <a:ln>
            <a:solidFill>
              <a:srgbClr val="002060"/>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9" name="Picture 3" descr="C:\Users\Наталья\Desktop\муравей и черепаха\муравей.png"/>
          <p:cNvPicPr>
            <a:picLocks noChangeAspect="1" noChangeArrowheads="1"/>
          </p:cNvPicPr>
          <p:nvPr/>
        </p:nvPicPr>
        <p:blipFill>
          <a:blip r:embed="rId2" cstate="email"/>
          <a:srcRect/>
          <a:stretch>
            <a:fillRect/>
          </a:stretch>
        </p:blipFill>
        <p:spPr bwMode="auto">
          <a:xfrm>
            <a:off x="-241498" y="3522115"/>
            <a:ext cx="2304256" cy="3067317"/>
          </a:xfrm>
          <a:prstGeom prst="rect">
            <a:avLst/>
          </a:prstGeom>
          <a:noFill/>
          <a:ln>
            <a:noFill/>
          </a:ln>
        </p:spPr>
      </p:pic>
      <p:pic>
        <p:nvPicPr>
          <p:cNvPr id="20" name="Picture 2" descr="C:\Users\Наталья\Desktop\муравей и черепаха\черепаха.png"/>
          <p:cNvPicPr>
            <a:picLocks noChangeAspect="1" noChangeArrowheads="1"/>
          </p:cNvPicPr>
          <p:nvPr/>
        </p:nvPicPr>
        <p:blipFill>
          <a:blip r:embed="rId3" cstate="email"/>
          <a:srcRect/>
          <a:stretch>
            <a:fillRect/>
          </a:stretch>
        </p:blipFill>
        <p:spPr bwMode="auto">
          <a:xfrm rot="441831">
            <a:off x="9944223" y="3936960"/>
            <a:ext cx="2257686" cy="3044812"/>
          </a:xfrm>
          <a:prstGeom prst="rect">
            <a:avLst/>
          </a:prstGeom>
          <a:noFill/>
          <a:ln>
            <a:noFill/>
          </a:ln>
        </p:spPr>
      </p:pic>
      <p:pic>
        <p:nvPicPr>
          <p:cNvPr id="3074" name="Picture 2" descr="http://www.kinderklinika.ru/wp-content/uploads/2012/09/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06974" y="2607982"/>
            <a:ext cx="4362450" cy="39814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27441262"/>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Группа 10"/>
          <p:cNvGrpSpPr/>
          <p:nvPr/>
        </p:nvGrpSpPr>
        <p:grpSpPr>
          <a:xfrm>
            <a:off x="2854846" y="761069"/>
            <a:ext cx="6408712" cy="2236677"/>
            <a:chOff x="3166248" y="760894"/>
            <a:chExt cx="6061073" cy="3028064"/>
          </a:xfrm>
        </p:grpSpPr>
        <p:sp>
          <p:nvSpPr>
            <p:cNvPr id="9" name="Выноска-облако 8"/>
            <p:cNvSpPr/>
            <p:nvPr/>
          </p:nvSpPr>
          <p:spPr>
            <a:xfrm>
              <a:off x="3166248" y="760894"/>
              <a:ext cx="6061073" cy="3028064"/>
            </a:xfrm>
            <a:prstGeom prst="cloudCallout">
              <a:avLst>
                <a:gd name="adj1" fmla="val -62655"/>
                <a:gd name="adj2" fmla="val 77322"/>
              </a:avLst>
            </a:prstGeom>
            <a:solidFill>
              <a:schemeClr val="bg1"/>
            </a:solidFill>
            <a:ln>
              <a:solidFill>
                <a:schemeClr val="accent1"/>
              </a:solidFill>
            </a:ln>
            <a:effectLst>
              <a:glow rad="139700">
                <a:schemeClr val="accent1">
                  <a:satMod val="175000"/>
                  <a:alpha val="40000"/>
                </a:schemeClr>
              </a:glo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 </a:t>
              </a:r>
              <a:endParaRPr lang="ru-RU" dirty="0"/>
            </a:p>
          </p:txBody>
        </p:sp>
        <p:sp>
          <p:nvSpPr>
            <p:cNvPr id="10" name="TextBox 9"/>
            <p:cNvSpPr txBox="1"/>
            <p:nvPr/>
          </p:nvSpPr>
          <p:spPr>
            <a:xfrm>
              <a:off x="3358902" y="1331497"/>
              <a:ext cx="5732215" cy="1112596"/>
            </a:xfrm>
            <a:prstGeom prst="rect">
              <a:avLst/>
            </a:prstGeom>
            <a:noFill/>
          </p:spPr>
          <p:txBody>
            <a:bodyPr wrap="square" rtlCol="0">
              <a:spAutoFit/>
            </a:bodyPr>
            <a:lstStyle/>
            <a:p>
              <a:pPr algn="ctr" fontAlgn="auto">
                <a:spcBef>
                  <a:spcPts val="0"/>
                </a:spcBef>
                <a:spcAft>
                  <a:spcPts val="0"/>
                </a:spcAft>
                <a:defRPr/>
              </a:pPr>
              <a:r>
                <a:rPr lang="ru-RU" sz="2800" b="1" dirty="0">
                  <a:latin typeface="Comic Sans MS" pitchFamily="66" charset="0"/>
                </a:rPr>
                <a:t>Ребята , </a:t>
              </a:r>
              <a:r>
                <a:rPr lang="ru-RU" sz="2800" b="1" dirty="0" smtClean="0">
                  <a:latin typeface="Comic Sans MS" pitchFamily="66" charset="0"/>
                </a:rPr>
                <a:t>вы знаете, какими движениями надо чистить </a:t>
              </a:r>
              <a:r>
                <a:rPr lang="ru-RU" sz="2800" b="1" dirty="0">
                  <a:latin typeface="Comic Sans MS" pitchFamily="66" charset="0"/>
                </a:rPr>
                <a:t>зубы? </a:t>
              </a:r>
            </a:p>
          </p:txBody>
        </p:sp>
      </p:grpSp>
      <p:grpSp>
        <p:nvGrpSpPr>
          <p:cNvPr id="13" name="Группа 12"/>
          <p:cNvGrpSpPr/>
          <p:nvPr/>
        </p:nvGrpSpPr>
        <p:grpSpPr>
          <a:xfrm flipH="1">
            <a:off x="501182" y="261442"/>
            <a:ext cx="10745232" cy="2952328"/>
            <a:chOff x="3186030" y="2670310"/>
            <a:chExt cx="5429288" cy="2509226"/>
          </a:xfrm>
        </p:grpSpPr>
        <p:sp>
          <p:nvSpPr>
            <p:cNvPr id="14" name="Выноска-облако 13"/>
            <p:cNvSpPr/>
            <p:nvPr/>
          </p:nvSpPr>
          <p:spPr>
            <a:xfrm>
              <a:off x="3186030" y="2670310"/>
              <a:ext cx="5429288" cy="2509226"/>
            </a:xfrm>
            <a:prstGeom prst="cloudCallout">
              <a:avLst>
                <a:gd name="adj1" fmla="val -39674"/>
                <a:gd name="adj2" fmla="val 104152"/>
              </a:avLst>
            </a:prstGeom>
            <a:solidFill>
              <a:schemeClr val="bg1"/>
            </a:solidFill>
            <a:ln>
              <a:solidFill>
                <a:schemeClr val="accent1"/>
              </a:solidFill>
            </a:ln>
            <a:effectLst>
              <a:glow rad="139700">
                <a:schemeClr val="accent1">
                  <a:satMod val="175000"/>
                  <a:alpha val="40000"/>
                </a:schemeClr>
              </a:glo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extBox 14"/>
            <p:cNvSpPr txBox="1"/>
            <p:nvPr/>
          </p:nvSpPr>
          <p:spPr>
            <a:xfrm>
              <a:off x="3569392" y="2903726"/>
              <a:ext cx="4766275" cy="1820745"/>
            </a:xfrm>
            <a:prstGeom prst="rect">
              <a:avLst/>
            </a:prstGeom>
            <a:noFill/>
          </p:spPr>
          <p:txBody>
            <a:bodyPr wrap="square" rtlCol="0">
              <a:spAutoFit/>
            </a:bodyPr>
            <a:lstStyle/>
            <a:p>
              <a:pPr algn="ctr"/>
              <a:r>
                <a:rPr lang="ru-RU" sz="2800" b="1" dirty="0">
                  <a:latin typeface="Comic Sans MS" pitchFamily="66" charset="0"/>
                </a:rPr>
                <a:t>Зубы надо чистить с углов, с боковых зубов. Сначала изнутри, вверх-вниз. Так чистят стеночки. По верхушкам зубов водим щеткой кругами или петельками. Когда мы почистим зубы, щетку надо помыть и поставить в стаканчик.</a:t>
              </a:r>
            </a:p>
          </p:txBody>
        </p:sp>
      </p:grpSp>
      <p:sp>
        <p:nvSpPr>
          <p:cNvPr id="16" name="TextBox 15"/>
          <p:cNvSpPr txBox="1"/>
          <p:nvPr/>
        </p:nvSpPr>
        <p:spPr>
          <a:xfrm>
            <a:off x="1342678" y="5820683"/>
            <a:ext cx="1440160" cy="830997"/>
          </a:xfrm>
          <a:prstGeom prst="rect">
            <a:avLst/>
          </a:prstGeom>
          <a:noFill/>
        </p:spPr>
        <p:txBody>
          <a:bodyPr wrap="square" rtlCol="0">
            <a:spAutoFit/>
          </a:bodyPr>
          <a:lstStyle/>
          <a:p>
            <a:pPr algn="ctr"/>
            <a:r>
              <a:rPr lang="ru-RU" sz="2400" dirty="0" smtClean="0">
                <a:latin typeface="Comic Sans MS" pitchFamily="66" charset="0"/>
              </a:rPr>
              <a:t>жми на вопрос</a:t>
            </a:r>
            <a:endParaRPr lang="ru-RU" sz="2400" dirty="0">
              <a:latin typeface="Comic Sans MS" pitchFamily="66" charset="0"/>
            </a:endParaRPr>
          </a:p>
        </p:txBody>
      </p:sp>
      <p:sp>
        <p:nvSpPr>
          <p:cNvPr id="17" name="Стрелка вправо 16">
            <a:hlinkClick r:id="" action="ppaction://hlinkshowjump?jump=nextslide"/>
          </p:cNvPr>
          <p:cNvSpPr/>
          <p:nvPr/>
        </p:nvSpPr>
        <p:spPr>
          <a:xfrm>
            <a:off x="11142606" y="189434"/>
            <a:ext cx="857256" cy="571636"/>
          </a:xfrm>
          <a:prstGeom prst="rightArrow">
            <a:avLst/>
          </a:prstGeom>
          <a:solidFill>
            <a:schemeClr val="accent1">
              <a:lumMod val="40000"/>
              <a:lumOff val="60000"/>
            </a:schemeClr>
          </a:solidFill>
          <a:ln>
            <a:solidFill>
              <a:schemeClr val="accent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8" name="Picture 3" descr="C:\Users\Наталья\Desktop\муравей и черепаха\муравей.png"/>
          <p:cNvPicPr>
            <a:picLocks noChangeAspect="1" noChangeArrowheads="1"/>
          </p:cNvPicPr>
          <p:nvPr/>
        </p:nvPicPr>
        <p:blipFill>
          <a:blip r:embed="rId2" cstate="email"/>
          <a:srcRect/>
          <a:stretch>
            <a:fillRect/>
          </a:stretch>
        </p:blipFill>
        <p:spPr bwMode="auto">
          <a:xfrm>
            <a:off x="-241498" y="3522115"/>
            <a:ext cx="2304256" cy="3067317"/>
          </a:xfrm>
          <a:prstGeom prst="rect">
            <a:avLst/>
          </a:prstGeom>
          <a:noFill/>
          <a:ln>
            <a:noFill/>
          </a:ln>
        </p:spPr>
      </p:pic>
      <p:pic>
        <p:nvPicPr>
          <p:cNvPr id="19" name="Picture 2" descr="C:\Users\Наталья\Desktop\муравей и черепаха\черепаха.png"/>
          <p:cNvPicPr>
            <a:picLocks noChangeAspect="1" noChangeArrowheads="1"/>
          </p:cNvPicPr>
          <p:nvPr/>
        </p:nvPicPr>
        <p:blipFill>
          <a:blip r:embed="rId3" cstate="email"/>
          <a:srcRect/>
          <a:stretch>
            <a:fillRect/>
          </a:stretch>
        </p:blipFill>
        <p:spPr bwMode="auto">
          <a:xfrm rot="441831">
            <a:off x="9944223" y="3936960"/>
            <a:ext cx="2257686" cy="3044812"/>
          </a:xfrm>
          <a:prstGeom prst="rect">
            <a:avLst/>
          </a:prstGeom>
          <a:noFill/>
          <a:ln>
            <a:noFill/>
          </a:ln>
        </p:spPr>
      </p:pic>
      <p:pic>
        <p:nvPicPr>
          <p:cNvPr id="4098" name="Picture 2" descr="http://static.wixstatic.com/media/f0e4a4_9824e6058a0148409aaa246f069c197a.jpg"/>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3182652" y="3338000"/>
            <a:ext cx="5753100" cy="33242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10053576"/>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1"/>
                                        </p:tgtEl>
                                        <p:attrNameLst>
                                          <p:attrName>style.visibility</p:attrName>
                                        </p:attrNameLst>
                                      </p:cBhvr>
                                      <p:to>
                                        <p:strVal val="hidden"/>
                                      </p:to>
                                    </p:set>
                                  </p:childTnLst>
                                </p:cTn>
                              </p:par>
                            </p:childTnLst>
                          </p:cTn>
                        </p:par>
                        <p:par>
                          <p:cTn id="13" fill="hold">
                            <p:stCondLst>
                              <p:cond delay="0"/>
                            </p:stCondLst>
                            <p:childTnLst>
                              <p:par>
                                <p:cTn id="14" presetID="10"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000"/>
                                        <p:tgtEl>
                                          <p:spTgt spid="13"/>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childTnLst>
              </p:cTn>
              <p:nextCondLst>
                <p:cond evt="onClick" delay="0">
                  <p:tgtEl>
                    <p:spTgt spid="11"/>
                  </p:tgtEl>
                </p:cond>
              </p:nextCondLst>
            </p:seq>
          </p:childTnLst>
        </p:cTn>
      </p:par>
    </p:tnLst>
    <p:bldLst>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Группа 10"/>
          <p:cNvGrpSpPr/>
          <p:nvPr/>
        </p:nvGrpSpPr>
        <p:grpSpPr>
          <a:xfrm>
            <a:off x="1846734" y="330863"/>
            <a:ext cx="8856984" cy="1725854"/>
            <a:chOff x="3166248" y="760894"/>
            <a:chExt cx="6061073" cy="3028064"/>
          </a:xfrm>
        </p:grpSpPr>
        <p:sp>
          <p:nvSpPr>
            <p:cNvPr id="9" name="Выноска-облако 8"/>
            <p:cNvSpPr/>
            <p:nvPr/>
          </p:nvSpPr>
          <p:spPr>
            <a:xfrm>
              <a:off x="3166248" y="760894"/>
              <a:ext cx="6061073" cy="3028064"/>
            </a:xfrm>
            <a:prstGeom prst="cloudCallout">
              <a:avLst>
                <a:gd name="adj1" fmla="val -55549"/>
                <a:gd name="adj2" fmla="val 180535"/>
              </a:avLst>
            </a:prstGeom>
            <a:solidFill>
              <a:schemeClr val="bg1"/>
            </a:solidFill>
            <a:ln>
              <a:solidFill>
                <a:schemeClr val="accent1"/>
              </a:solidFill>
            </a:ln>
            <a:effectLst>
              <a:glow rad="139700">
                <a:schemeClr val="accent1">
                  <a:satMod val="175000"/>
                  <a:alpha val="40000"/>
                </a:schemeClr>
              </a:glo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 </a:t>
              </a:r>
              <a:endParaRPr lang="ru-RU" dirty="0"/>
            </a:p>
          </p:txBody>
        </p:sp>
        <p:sp>
          <p:nvSpPr>
            <p:cNvPr id="10" name="TextBox 9"/>
            <p:cNvSpPr txBox="1"/>
            <p:nvPr/>
          </p:nvSpPr>
          <p:spPr>
            <a:xfrm>
              <a:off x="3358902" y="1331496"/>
              <a:ext cx="5732215" cy="1875038"/>
            </a:xfrm>
            <a:prstGeom prst="rect">
              <a:avLst/>
            </a:prstGeom>
            <a:noFill/>
          </p:spPr>
          <p:txBody>
            <a:bodyPr wrap="square" rtlCol="0">
              <a:spAutoFit/>
            </a:bodyPr>
            <a:lstStyle/>
            <a:p>
              <a:pPr algn="ctr" fontAlgn="auto">
                <a:spcBef>
                  <a:spcPts val="0"/>
                </a:spcBef>
                <a:spcAft>
                  <a:spcPts val="0"/>
                </a:spcAft>
                <a:defRPr/>
              </a:pPr>
              <a:r>
                <a:rPr lang="ru-RU" sz="2800" b="1" dirty="0">
                  <a:latin typeface="Comic Sans MS" pitchFamily="66" charset="0"/>
                </a:rPr>
                <a:t>Сколько раз в день надо чистить зубы? Когда? Какой пастой вы пользуетесь?</a:t>
              </a:r>
            </a:p>
          </p:txBody>
        </p:sp>
      </p:grpSp>
      <p:grpSp>
        <p:nvGrpSpPr>
          <p:cNvPr id="13" name="Группа 12"/>
          <p:cNvGrpSpPr/>
          <p:nvPr/>
        </p:nvGrpSpPr>
        <p:grpSpPr>
          <a:xfrm flipH="1">
            <a:off x="1627393" y="230395"/>
            <a:ext cx="9747102" cy="2119280"/>
            <a:chOff x="3186030" y="2728666"/>
            <a:chExt cx="5429288" cy="2042393"/>
          </a:xfrm>
        </p:grpSpPr>
        <p:sp>
          <p:nvSpPr>
            <p:cNvPr id="14" name="Выноска-облако 13"/>
            <p:cNvSpPr/>
            <p:nvPr/>
          </p:nvSpPr>
          <p:spPr>
            <a:xfrm>
              <a:off x="3186030" y="2728666"/>
              <a:ext cx="5429288" cy="2042393"/>
            </a:xfrm>
            <a:prstGeom prst="cloudCallout">
              <a:avLst>
                <a:gd name="adj1" fmla="val -35016"/>
                <a:gd name="adj2" fmla="val 160799"/>
              </a:avLst>
            </a:prstGeom>
            <a:solidFill>
              <a:schemeClr val="bg1"/>
            </a:solidFill>
            <a:ln>
              <a:solidFill>
                <a:schemeClr val="accent1"/>
              </a:solidFill>
            </a:ln>
            <a:effectLst>
              <a:glow rad="139700">
                <a:schemeClr val="accent1">
                  <a:satMod val="175000"/>
                  <a:alpha val="40000"/>
                </a:schemeClr>
              </a:glo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extBox 14"/>
            <p:cNvSpPr txBox="1"/>
            <p:nvPr/>
          </p:nvSpPr>
          <p:spPr>
            <a:xfrm>
              <a:off x="3416916" y="3107256"/>
              <a:ext cx="5072513" cy="1122377"/>
            </a:xfrm>
            <a:prstGeom prst="rect">
              <a:avLst/>
            </a:prstGeom>
            <a:noFill/>
          </p:spPr>
          <p:txBody>
            <a:bodyPr wrap="square" rtlCol="0">
              <a:spAutoFit/>
            </a:bodyPr>
            <a:lstStyle/>
            <a:p>
              <a:pPr algn="ctr"/>
              <a:r>
                <a:rPr lang="ru-RU" sz="2800" b="1" dirty="0">
                  <a:latin typeface="Comic Sans MS" pitchFamily="66" charset="0"/>
                </a:rPr>
                <a:t>Зубы надо чистить два раза в день – </a:t>
              </a:r>
              <a:r>
                <a:rPr lang="ru-RU" sz="2800" b="1" dirty="0" smtClean="0">
                  <a:latin typeface="Comic Sans MS" pitchFamily="66" charset="0"/>
                </a:rPr>
                <a:t>утром</a:t>
              </a:r>
            </a:p>
            <a:p>
              <a:pPr algn="ctr"/>
              <a:r>
                <a:rPr lang="ru-RU" sz="2800" b="1" dirty="0" smtClean="0">
                  <a:latin typeface="Comic Sans MS" pitchFamily="66" charset="0"/>
                </a:rPr>
                <a:t> </a:t>
              </a:r>
              <a:r>
                <a:rPr lang="ru-RU" sz="2800" b="1" dirty="0">
                  <a:latin typeface="Comic Sans MS" pitchFamily="66" charset="0"/>
                </a:rPr>
                <a:t>и вечером. Для детей выпускается </a:t>
              </a:r>
              <a:endParaRPr lang="ru-RU" sz="2800" b="1" dirty="0" smtClean="0">
                <a:latin typeface="Comic Sans MS" pitchFamily="66" charset="0"/>
              </a:endParaRPr>
            </a:p>
            <a:p>
              <a:pPr algn="ctr"/>
              <a:r>
                <a:rPr lang="ru-RU" sz="2800" b="1" dirty="0" smtClean="0">
                  <a:latin typeface="Comic Sans MS" pitchFamily="66" charset="0"/>
                </a:rPr>
                <a:t>специальная </a:t>
              </a:r>
              <a:r>
                <a:rPr lang="ru-RU" sz="2800" b="1" dirty="0">
                  <a:latin typeface="Comic Sans MS" pitchFamily="66" charset="0"/>
                </a:rPr>
                <a:t>детская зубная паста.</a:t>
              </a:r>
            </a:p>
          </p:txBody>
        </p:sp>
      </p:grpSp>
      <p:sp>
        <p:nvSpPr>
          <p:cNvPr id="16" name="TextBox 15"/>
          <p:cNvSpPr txBox="1"/>
          <p:nvPr/>
        </p:nvSpPr>
        <p:spPr>
          <a:xfrm>
            <a:off x="190550" y="13480"/>
            <a:ext cx="1944216" cy="830997"/>
          </a:xfrm>
          <a:prstGeom prst="rect">
            <a:avLst/>
          </a:prstGeom>
          <a:noFill/>
        </p:spPr>
        <p:txBody>
          <a:bodyPr wrap="square" rtlCol="0">
            <a:spAutoFit/>
          </a:bodyPr>
          <a:lstStyle/>
          <a:p>
            <a:pPr algn="ctr"/>
            <a:r>
              <a:rPr lang="ru-RU" sz="2400" dirty="0" smtClean="0">
                <a:latin typeface="Comic Sans MS" pitchFamily="66" charset="0"/>
              </a:rPr>
              <a:t>жми на вопрос</a:t>
            </a:r>
            <a:endParaRPr lang="ru-RU" sz="2400" dirty="0">
              <a:latin typeface="Comic Sans MS" pitchFamily="66" charset="0"/>
            </a:endParaRPr>
          </a:p>
        </p:txBody>
      </p:sp>
      <p:sp>
        <p:nvSpPr>
          <p:cNvPr id="17" name="Стрелка вправо 16">
            <a:hlinkClick r:id="" action="ppaction://hlinkshowjump?jump=nextslide"/>
          </p:cNvPr>
          <p:cNvSpPr/>
          <p:nvPr/>
        </p:nvSpPr>
        <p:spPr>
          <a:xfrm>
            <a:off x="11142606" y="189434"/>
            <a:ext cx="857256" cy="571636"/>
          </a:xfrm>
          <a:prstGeom prst="rightArrow">
            <a:avLst/>
          </a:prstGeom>
          <a:solidFill>
            <a:schemeClr val="accent1">
              <a:lumMod val="40000"/>
              <a:lumOff val="60000"/>
            </a:schemeClr>
          </a:solidFill>
          <a:ln>
            <a:solidFill>
              <a:schemeClr val="accent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146" name="Picture 2" descr="http://img3.proshkolu.ru/content/media/pic/std/1000000/295000/294045-cf15c6e7d96ff5a6.png"/>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4772741" y="2519268"/>
            <a:ext cx="3004969" cy="4144786"/>
          </a:xfrm>
          <a:prstGeom prst="ellipse">
            <a:avLst/>
          </a:prstGeom>
          <a:noFill/>
          <a:extLst>
            <a:ext uri="{909E8E84-426E-40DD-AFC4-6F175D3DCCD1}">
              <a14:hiddenFill xmlns:a14="http://schemas.microsoft.com/office/drawing/2010/main" xmlns="">
                <a:solidFill>
                  <a:srgbClr val="FFFFFF"/>
                </a:solidFill>
              </a14:hiddenFill>
            </a:ext>
          </a:extLst>
        </p:spPr>
      </p:pic>
      <p:pic>
        <p:nvPicPr>
          <p:cNvPr id="18" name="Picture 3" descr="C:\Users\Наталья\Desktop\муравей и черепаха\муравей.png"/>
          <p:cNvPicPr>
            <a:picLocks noChangeAspect="1" noChangeArrowheads="1"/>
          </p:cNvPicPr>
          <p:nvPr/>
        </p:nvPicPr>
        <p:blipFill>
          <a:blip r:embed="rId3" cstate="email"/>
          <a:srcRect/>
          <a:stretch>
            <a:fillRect/>
          </a:stretch>
        </p:blipFill>
        <p:spPr bwMode="auto">
          <a:xfrm>
            <a:off x="-241498" y="3522115"/>
            <a:ext cx="2304256" cy="3067317"/>
          </a:xfrm>
          <a:prstGeom prst="rect">
            <a:avLst/>
          </a:prstGeom>
          <a:noFill/>
          <a:ln>
            <a:noFill/>
          </a:ln>
        </p:spPr>
      </p:pic>
      <p:pic>
        <p:nvPicPr>
          <p:cNvPr id="19" name="Picture 2" descr="C:\Users\Наталья\Desktop\муравей и черепаха\черепаха.png"/>
          <p:cNvPicPr>
            <a:picLocks noChangeAspect="1" noChangeArrowheads="1"/>
          </p:cNvPicPr>
          <p:nvPr/>
        </p:nvPicPr>
        <p:blipFill>
          <a:blip r:embed="rId4" cstate="email"/>
          <a:srcRect/>
          <a:stretch>
            <a:fillRect/>
          </a:stretch>
        </p:blipFill>
        <p:spPr bwMode="auto">
          <a:xfrm rot="441831">
            <a:off x="9944223" y="3936960"/>
            <a:ext cx="2257686" cy="3044812"/>
          </a:xfrm>
          <a:prstGeom prst="rect">
            <a:avLst/>
          </a:prstGeom>
          <a:noFill/>
          <a:ln>
            <a:noFill/>
          </a:ln>
        </p:spPr>
      </p:pic>
    </p:spTree>
    <p:extLst>
      <p:ext uri="{BB962C8B-B14F-4D97-AF65-F5344CB8AC3E}">
        <p14:creationId xmlns:p14="http://schemas.microsoft.com/office/powerpoint/2010/main" xmlns="" val="50767514"/>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 calcmode="lin" valueType="num">
                                      <p:cBhvr>
                                        <p:cTn id="10" dur="500" fill="hold"/>
                                        <p:tgtEl>
                                          <p:spTgt spid="6146"/>
                                        </p:tgtEl>
                                        <p:attrNameLst>
                                          <p:attrName>ppt_w</p:attrName>
                                        </p:attrNameLst>
                                      </p:cBhvr>
                                      <p:tavLst>
                                        <p:tav tm="0">
                                          <p:val>
                                            <p:fltVal val="0"/>
                                          </p:val>
                                        </p:tav>
                                        <p:tav tm="100000">
                                          <p:val>
                                            <p:strVal val="#ppt_w"/>
                                          </p:val>
                                        </p:tav>
                                      </p:tavLst>
                                    </p:anim>
                                    <p:anim calcmode="lin" valueType="num">
                                      <p:cBhvr>
                                        <p:cTn id="11" dur="500" fill="hold"/>
                                        <p:tgtEl>
                                          <p:spTgt spid="6146"/>
                                        </p:tgtEl>
                                        <p:attrNameLst>
                                          <p:attrName>ppt_h</p:attrName>
                                        </p:attrNameLst>
                                      </p:cBhvr>
                                      <p:tavLst>
                                        <p:tav tm="0">
                                          <p:val>
                                            <p:fltVal val="0"/>
                                          </p:val>
                                        </p:tav>
                                        <p:tav tm="100000">
                                          <p:val>
                                            <p:strVal val="#ppt_h"/>
                                          </p:val>
                                        </p:tav>
                                      </p:tavLst>
                                    </p:anim>
                                    <p:animEffect transition="in" filter="fade">
                                      <p:cBhvr>
                                        <p:cTn id="12"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11"/>
                                        </p:tgtEl>
                                        <p:attrNameLst>
                                          <p:attrName>style.visibility</p:attrName>
                                        </p:attrNameLst>
                                      </p:cBhvr>
                                      <p:to>
                                        <p:strVal val="hidden"/>
                                      </p:to>
                                    </p:set>
                                  </p:childTnLst>
                                </p:cTn>
                              </p:par>
                            </p:childTnLst>
                          </p:cTn>
                        </p:par>
                        <p:par>
                          <p:cTn id="18" fill="hold">
                            <p:stCondLst>
                              <p:cond delay="0"/>
                            </p:stCondLst>
                            <p:childTnLst>
                              <p:par>
                                <p:cTn id="19" presetID="10" presetClass="entr" presetSubtype="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000"/>
                                        <p:tgtEl>
                                          <p:spTgt spid="13"/>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childTnLst>
              </p:cTn>
              <p:nextCondLst>
                <p:cond evt="onClick" delay="0">
                  <p:tgtEl>
                    <p:spTgt spid="11"/>
                  </p:tgtEl>
                </p:cond>
              </p:nextCondLst>
            </p:seq>
          </p:childTnLst>
        </p:cTn>
      </p:par>
    </p:tnLst>
    <p:bldLst>
      <p:bldP spid="17"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1616</TotalTime>
  <Words>352</Words>
  <Application>Microsoft Office PowerPoint</Application>
  <PresentationFormat>Произвольный</PresentationFormat>
  <Paragraphs>65</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Презентация к уроку окружающего мира,  1 класс УМК «Школа России»</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Никифорова Наталья</dc:creator>
  <cp:lastModifiedBy>Пользователь</cp:lastModifiedBy>
  <cp:revision>194</cp:revision>
  <dcterms:created xsi:type="dcterms:W3CDTF">2016-11-11T12:35:51Z</dcterms:created>
  <dcterms:modified xsi:type="dcterms:W3CDTF">2020-04-06T08:54:04Z</dcterms:modified>
</cp:coreProperties>
</file>