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256" r:id="rId4"/>
    <p:sldId id="257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84" r:id="rId17"/>
    <p:sldId id="287" r:id="rId18"/>
    <p:sldId id="286" r:id="rId19"/>
    <p:sldId id="285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65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DE18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728" autoAdjust="0"/>
  </p:normalViewPr>
  <p:slideViewPr>
    <p:cSldViewPr>
      <p:cViewPr varScale="1">
        <p:scale>
          <a:sx n="69" d="100"/>
          <a:sy n="69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FF1DC-1C12-4388-8C6F-BBB9E1BF8BA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28563-0E0A-4F2C-8F01-6F94CF8C19D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04B9F7-6FFE-4DC9-BEBE-24CAC4D73A5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F1DC-1C12-4388-8C6F-BBB9E1BF8B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66FA-5AA3-4751-BD58-2C15550665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FFBF-F404-4AC9-9464-C8BC591347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6A36-9A6B-4549-AFE6-2F74017BEB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1ECA-A05B-42EC-BCC4-C7AD852B35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8F84-76FB-457B-8C1D-0637A5D487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8655-7AEA-4162-BA98-ECEEA2286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88ED-8A53-4F7E-B1E2-DEB8AC19B2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5B66FA-5AA3-4751-BD58-2C15550665B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E98C89C-A379-4A48-B58C-19E0BA66A3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28563-0E0A-4F2C-8F01-6F94CF8C19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4B9F7-6FFE-4DC9-BEBE-24CAC4D73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5FFBF-F404-4AC9-9464-C8BC5913472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96A36-9A6B-4549-AFE6-2F74017BEB1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9A1ECA-A05B-42EC-BCC4-C7AD852B352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88F84-76FB-457B-8C1D-0637A5D4873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C8655-7AEA-4162-BA98-ECEEA22862D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288ED-8A53-4F7E-B1E2-DEB8AC19B2F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8C89C-A379-4A48-B58C-19E0BA66A38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F1B2162-0E86-44A9-8E75-13A2EF914060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F1B2162-0E86-44A9-8E75-13A2EF91406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hdphoto" Target="../media/hdphoto1.wdp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35.png"/><Relationship Id="rId7" Type="http://schemas.openxmlformats.org/officeDocument/2006/relationships/image" Target="../media/image5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50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75.jpeg"/><Relationship Id="rId21" Type="http://schemas.openxmlformats.org/officeDocument/2006/relationships/image" Target="../media/image93.jpe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Relationship Id="rId22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openxmlformats.org/officeDocument/2006/relationships/image" Target="../media/image99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87.png"/><Relationship Id="rId9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10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8.gif"/><Relationship Id="rId5" Type="http://schemas.openxmlformats.org/officeDocument/2006/relationships/image" Target="../media/image97.png"/><Relationship Id="rId10" Type="http://schemas.openxmlformats.org/officeDocument/2006/relationships/image" Target="../media/image107.png"/><Relationship Id="rId4" Type="http://schemas.openxmlformats.org/officeDocument/2006/relationships/image" Target="../media/image87.png"/><Relationship Id="rId9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microsoft.com/office/2007/relationships/hdphoto" Target="../media/hdphoto4.wdp"/><Relationship Id="rId7" Type="http://schemas.openxmlformats.org/officeDocument/2006/relationships/image" Target="../media/image114.png"/><Relationship Id="rId12" Type="http://schemas.openxmlformats.org/officeDocument/2006/relationships/image" Target="../media/image118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09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png"/><Relationship Id="rId7" Type="http://schemas.openxmlformats.org/officeDocument/2006/relationships/image" Target="../media/image124.jpeg"/><Relationship Id="rId12" Type="http://schemas.openxmlformats.org/officeDocument/2006/relationships/image" Target="../media/image12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png"/><Relationship Id="rId10" Type="http://schemas.openxmlformats.org/officeDocument/2006/relationships/image" Target="../media/image127.jpeg"/><Relationship Id="rId4" Type="http://schemas.openxmlformats.org/officeDocument/2006/relationships/image" Target="../media/image121.png"/><Relationship Id="rId9" Type="http://schemas.openxmlformats.org/officeDocument/2006/relationships/image" Target="../media/image1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36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hyperlink" Target="http://www.genlex.ru/waresimages/dir__3/dir__1/dir__6/dir__40/file__24.j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214282" y="857233"/>
            <a:ext cx="8929718" cy="1068406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Презентация логопедического занятия</a:t>
            </a:r>
          </a:p>
        </p:txBody>
      </p:sp>
      <p:sp>
        <p:nvSpPr>
          <p:cNvPr id="5126" name="WordArt 6"/>
          <p:cNvSpPr>
            <a:spLocks noChangeArrowheads="1" noChangeShapeType="1" noTextEdit="1"/>
          </p:cNvSpPr>
          <p:nvPr/>
        </p:nvSpPr>
        <p:spPr bwMode="auto">
          <a:xfrm>
            <a:off x="1881188" y="2119313"/>
            <a:ext cx="5381625" cy="262731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b="1" kern="1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Impact"/>
              </a:rPr>
              <a:t>Предлоги  </a:t>
            </a:r>
            <a:endParaRPr lang="ru-RU" sz="3600" b="1" kern="1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outerShdw blurRad="50800" algn="tl" rotWithShape="0">
                  <a:srgbClr val="000000"/>
                </a:outerShdw>
              </a:effectLst>
              <a:latin typeface="Impact"/>
            </a:endParaRPr>
          </a:p>
          <a:p>
            <a:pPr algn="ctr"/>
            <a:endParaRPr lang="ru-RU" sz="3600" b="1" kern="1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outerShdw blurRad="50800" algn="tl" rotWithShape="0">
                  <a:srgbClr val="000000"/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51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7716" t="13158" r="10493" b="95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3429000"/>
            <a:ext cx="9144000" cy="357188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Picture 3" descr="C:\Documents and Settings\Admin\Мои документы\Мои рисунки\предлог урок\01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8688"/>
            <a:ext cx="2205038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Documents and Settings\Admin\Мои документы\Мои рисунки\предлог урок\6c58f36d1a8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" y="1071563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142976" y="4786322"/>
            <a:ext cx="61452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Calibri" pitchFamily="34" charset="0"/>
              </a:rPr>
              <a:t>поехала         дороге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57625" y="4786313"/>
            <a:ext cx="857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Calibri" pitchFamily="34" charset="0"/>
              </a:rPr>
              <a:t>…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86182" y="4643446"/>
            <a:ext cx="10715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Calibri" pitchFamily="34" charset="0"/>
              </a:rPr>
              <a:t>по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67518 -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9144000" cy="7358090"/>
            <a:chOff x="0" y="0"/>
            <a:chExt cx="9144000" cy="733583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716" t="13158" r="10493" b="9538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5715000" y="5643563"/>
              <a:ext cx="3429000" cy="642937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09997">
              <a:off x="2149475" y="2287588"/>
              <a:ext cx="4913313" cy="5048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2" descr="C:\Documents and Settings\Admin\Мои документы\Мои рисунки\предлог урок\6c58f36d1a8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500438"/>
            <a:ext cx="2928938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1143000" y="714375"/>
            <a:ext cx="71104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Calibri" pitchFamily="34" charset="0"/>
              </a:rPr>
              <a:t>переехала               мост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00562" y="642918"/>
            <a:ext cx="2000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Calibri" pitchFamily="34" charset="0"/>
              </a:rPr>
              <a:t>через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00628" y="785794"/>
            <a:ext cx="857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Calibri" pitchFamily="34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67518 -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7716" t="13158" r="10493" b="95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Равнобедренный треугольник 3"/>
          <p:cNvSpPr/>
          <p:nvPr/>
        </p:nvSpPr>
        <p:spPr>
          <a:xfrm>
            <a:off x="2428875" y="3357563"/>
            <a:ext cx="6715125" cy="3500437"/>
          </a:xfrm>
          <a:prstGeom prst="triangle">
            <a:avLst>
              <a:gd name="adj" fmla="val 100000"/>
            </a:avLst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429375"/>
            <a:ext cx="3429000" cy="428625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Picture 3" descr="C:\Documents and Settings\Admin\Мои документы\Мои рисунки\предлог урок\01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85938"/>
            <a:ext cx="1428750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Documents and Settings\Admin\Мои документы\Мои рисунки\предлог урок\01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14563"/>
            <a:ext cx="16383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1"/>
          <p:cNvSpPr>
            <a:spLocks noChangeArrowheads="1"/>
          </p:cNvSpPr>
          <p:nvPr/>
        </p:nvSpPr>
        <p:spPr bwMode="auto">
          <a:xfrm>
            <a:off x="2500313" y="1143000"/>
            <a:ext cx="5619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Calibri" pitchFamily="34" charset="0"/>
              </a:rPr>
              <a:t>поднялась      гору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786438" y="1143000"/>
            <a:ext cx="1000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Calibri" pitchFamily="34" charset="0"/>
              </a:rPr>
              <a:t>…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857884" y="1000108"/>
            <a:ext cx="5270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Calibri" pitchFamily="34" charset="0"/>
              </a:rPr>
              <a:t>в</a:t>
            </a:r>
          </a:p>
        </p:txBody>
      </p:sp>
      <p:pic>
        <p:nvPicPr>
          <p:cNvPr id="16" name="Picture 2" descr="C:\Documents and Settings\Admin\Мои документы\Мои рисунки\предлог урок\6c58f36d1a8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077100">
            <a:off x="2022475" y="3665538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Равнобедренный треугольник 16"/>
          <p:cNvSpPr/>
          <p:nvPr/>
        </p:nvSpPr>
        <p:spPr>
          <a:xfrm>
            <a:off x="3062288" y="3919538"/>
            <a:ext cx="6081712" cy="2938462"/>
          </a:xfrm>
          <a:prstGeom prst="triangle">
            <a:avLst>
              <a:gd name="adj" fmla="val 100000"/>
            </a:avLst>
          </a:prstGeom>
          <a:solidFill>
            <a:srgbClr val="60E232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0.47257 -0.333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716" t="13158" r="10493" b="9538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Прямоугольник 3"/>
            <p:cNvSpPr/>
            <p:nvPr/>
          </p:nvSpPr>
          <p:spPr>
            <a:xfrm>
              <a:off x="5715000" y="6429375"/>
              <a:ext cx="3429000" cy="428625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6" name="Picture 3" descr="C:\Documents and Settings\Admin\Мои документы\Мои рисунки\предлог урок\013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3688" y="3071813"/>
              <a:ext cx="1638300" cy="185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 descr="C:\Documents and Settings\Admin\Мои документы\Мои рисунки\предлог урок\013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91450" y="1928813"/>
              <a:ext cx="1352550" cy="153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Равнобедренный треугольник 7"/>
          <p:cNvSpPr/>
          <p:nvPr/>
        </p:nvSpPr>
        <p:spPr>
          <a:xfrm flipH="1">
            <a:off x="0" y="3643313"/>
            <a:ext cx="8001000" cy="3214687"/>
          </a:xfrm>
          <a:prstGeom prst="triangle">
            <a:avLst>
              <a:gd name="adj" fmla="val 99631"/>
            </a:avLst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flipH="1">
            <a:off x="0" y="4143375"/>
            <a:ext cx="6929438" cy="2714625"/>
          </a:xfrm>
          <a:prstGeom prst="triangle">
            <a:avLst>
              <a:gd name="adj" fmla="val 100000"/>
            </a:avLst>
          </a:prstGeom>
          <a:solidFill>
            <a:srgbClr val="60E232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" name="Picture 2" descr="C:\Documents and Settings\Admin\Мои документы\Мои рисунки\предлог урок\6c58f36d1a8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86828">
            <a:off x="439738" y="2011363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9"/>
          <p:cNvSpPr>
            <a:spLocks noChangeArrowheads="1"/>
          </p:cNvSpPr>
          <p:nvPr/>
        </p:nvSpPr>
        <p:spPr bwMode="auto">
          <a:xfrm>
            <a:off x="1285875" y="571500"/>
            <a:ext cx="58705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Calibri" pitchFamily="34" charset="0"/>
              </a:rPr>
              <a:t>спустилась      горы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786313" y="571500"/>
            <a:ext cx="6429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Calibri" pitchFamily="34" charset="0"/>
              </a:rPr>
              <a:t>с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714876" y="714356"/>
            <a:ext cx="6762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Calibri" pitchFamily="34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6 L 0.52413 0.281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" y="1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7716" t="13158" r="10493" b="95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3429000"/>
            <a:ext cx="9144000" cy="357188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Picture 7" descr="http://m.foto.radikal.ru/0705/10/7882ed60e5a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29" r="5714" b="1430"/>
          <a:stretch>
            <a:fillRect/>
          </a:stretch>
        </p:blipFill>
        <p:spPr bwMode="auto">
          <a:xfrm>
            <a:off x="6143625" y="785813"/>
            <a:ext cx="242887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Admin\Мои документы\Мои рисунки\предлог урок\6c58f36d1a8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1643063"/>
            <a:ext cx="24288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71625" y="4786313"/>
            <a:ext cx="68659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Calibri" pitchFamily="34" charset="0"/>
              </a:rPr>
              <a:t>подкатила      избушке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929190" y="4643446"/>
            <a:ext cx="5270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Calibri" pitchFamily="34" charset="0"/>
              </a:rPr>
              <a:t>к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857750" y="4857750"/>
            <a:ext cx="6762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Calibri" pitchFamily="34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33333E-6 L 0.37517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1840" y="123962"/>
            <a:ext cx="2606419" cy="52322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_Albionic" pitchFamily="34" charset="-52"/>
              </a:rPr>
              <a:t>Где что растёт?</a:t>
            </a:r>
            <a:endParaRPr lang="ru-RU" sz="2800" dirty="0">
              <a:solidFill>
                <a:srgbClr val="002060"/>
              </a:solidFill>
              <a:latin typeface="a_Albionic" pitchFamily="34" charset="-52"/>
            </a:endParaRPr>
          </a:p>
        </p:txBody>
      </p:sp>
      <p:pic>
        <p:nvPicPr>
          <p:cNvPr id="2050" name="Picture 2" descr="C:\Users\pk\Desktop\предлоги\0_8dd9b_7bab6371_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68142"/>
            <a:ext cx="12477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k\Desktop\предлоги\8c95037dd30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7861" y="883645"/>
            <a:ext cx="3644148" cy="99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k\Desktop\предлоги\10c2594756a15713e59c1f08548f53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2923" y="2096892"/>
            <a:ext cx="2414023" cy="162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k\Desktop\предлоги\71236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854" y="1932056"/>
            <a:ext cx="1970881" cy="153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pk\Desktop\предлоги\19991_origin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888" y="284834"/>
            <a:ext cx="1182912" cy="184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k\Desktop\предлоги\0_dd3c4_a222d6ee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583" y="1230736"/>
            <a:ext cx="700611" cy="86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pk\Desktop\предлоги\902302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81" y="3212976"/>
            <a:ext cx="1616571" cy="191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pk\Desktop\предлоги\htmlconvd-cwpeqv_html_3a9b6db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9393" y="3329230"/>
            <a:ext cx="2751853" cy="16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pk\Desktop\предлоги\1333215165_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2911" y="5007890"/>
            <a:ext cx="2658335" cy="173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pk\Desktop\предлоги\Рецепты-из-фруктов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01" b="9666"/>
          <a:stretch/>
        </p:blipFill>
        <p:spPr bwMode="auto">
          <a:xfrm>
            <a:off x="286583" y="5155748"/>
            <a:ext cx="2604609" cy="154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7340" y="2123646"/>
            <a:ext cx="2296021" cy="133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7340" y="3747620"/>
            <a:ext cx="229235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72491" y="2070174"/>
            <a:ext cx="9220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latin typeface="a_Albionic" pitchFamily="34" charset="-52"/>
              </a:rPr>
              <a:t>В</a:t>
            </a:r>
            <a:endParaRPr lang="ru-RU" sz="8800" b="1" dirty="0">
              <a:latin typeface="a_Albionic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36661" y="3709198"/>
            <a:ext cx="159370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800" b="1" dirty="0" smtClean="0">
                <a:solidFill>
                  <a:prstClr val="black"/>
                </a:solidFill>
                <a:latin typeface="a_Albionic" pitchFamily="34" charset="-52"/>
              </a:rPr>
              <a:t>НА</a:t>
            </a:r>
            <a:endParaRPr lang="ru-RU" sz="8800" b="1" dirty="0">
              <a:solidFill>
                <a:prstClr val="black"/>
              </a:solidFill>
              <a:latin typeface="a_Albionic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742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735" y="171724"/>
            <a:ext cx="6386813" cy="52322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_Albionic" pitchFamily="34" charset="-52"/>
              </a:rPr>
              <a:t>Кто (что)на ёлке, кто (что) под ёлкой?</a:t>
            </a:r>
            <a:endParaRPr lang="ru-RU" sz="2800" dirty="0">
              <a:solidFill>
                <a:srgbClr val="002060"/>
              </a:solidFill>
              <a:latin typeface="a_Albionic" pitchFamily="34" charset="-52"/>
            </a:endParaRPr>
          </a:p>
        </p:txBody>
      </p:sp>
      <p:pic>
        <p:nvPicPr>
          <p:cNvPr id="5122" name="Picture 2" descr="C:\Users\pk\Desktop\предлоги\19991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0389" y="736070"/>
            <a:ext cx="5904656" cy="594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k\Desktop\предлоги\5776a7af7707f155a77f05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9602" y="5115335"/>
            <a:ext cx="1645227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pk\Desktop\предлоги\0_11098c_1359c0f5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6116" y="2457934"/>
            <a:ext cx="847911" cy="114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pk\Desktop\предлоги\0_91a1e_409cdc10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1649" y="5028931"/>
            <a:ext cx="1868263" cy="180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k\Desktop\предлоги\4635144-thum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692805"/>
            <a:ext cx="15240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pk\Desktop\предлоги\pi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50" y="3059212"/>
            <a:ext cx="1834848" cy="126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pk\Desktop\предлоги\Sterne0024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3240" y="638885"/>
            <a:ext cx="12239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pk\Desktop\предлоги\squirrel_PNG1580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969286" y="2351387"/>
            <a:ext cx="1129027" cy="129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pk\Desktop\предлоги\shutterstock_6567645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4027" y="3094298"/>
            <a:ext cx="1524000" cy="101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:\Users\pk\Desktop\предлоги\1738793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3597" y="4680485"/>
            <a:ext cx="2128618" cy="225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385" y="1591197"/>
            <a:ext cx="22987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6814" y="1591197"/>
            <a:ext cx="22987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15002" y="1609195"/>
            <a:ext cx="14654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dirty="0">
                <a:solidFill>
                  <a:prstClr val="black"/>
                </a:solidFill>
                <a:latin typeface="a_Albionic" pitchFamily="34" charset="-52"/>
              </a:rPr>
              <a:t>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36814" y="1577178"/>
            <a:ext cx="217816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dirty="0" smtClean="0">
                <a:solidFill>
                  <a:prstClr val="black"/>
                </a:solidFill>
                <a:latin typeface="a_Albionic" pitchFamily="34" charset="-52"/>
              </a:rPr>
              <a:t>ПОД</a:t>
            </a:r>
            <a:endParaRPr lang="ru-RU" sz="8000" dirty="0">
              <a:solidFill>
                <a:prstClr val="black"/>
              </a:solidFill>
              <a:latin typeface="a_Albionic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620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153" y="171724"/>
            <a:ext cx="6536085" cy="52322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_Albionic" pitchFamily="34" charset="-52"/>
              </a:rPr>
              <a:t>Котёнок Тишка спрятался (ПОД, НА, В)</a:t>
            </a:r>
            <a:endParaRPr lang="ru-RU" sz="2800" dirty="0">
              <a:solidFill>
                <a:srgbClr val="002060"/>
              </a:solidFill>
              <a:latin typeface="a_Albionic" pitchFamily="3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882" y="813198"/>
            <a:ext cx="9799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  </a:t>
            </a:r>
            <a:r>
              <a:rPr lang="ru-RU" sz="1600" b="1" dirty="0">
                <a:latin typeface="Times New Roman" pitchFamily="18" charset="0"/>
                <a:ea typeface="Times New Roman"/>
                <a:cs typeface="Times New Roman" pitchFamily="18" charset="0"/>
              </a:rPr>
              <a:t>одном </a:t>
            </a:r>
            <a:r>
              <a:rPr lang="ru-RU" sz="16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доме жил </a:t>
            </a:r>
            <a:r>
              <a:rPr lang="ru-RU" sz="1600" b="1" dirty="0">
                <a:latin typeface="Times New Roman" pitchFamily="18" charset="0"/>
                <a:ea typeface="Times New Roman"/>
                <a:cs typeface="Times New Roman" pitchFamily="18" charset="0"/>
              </a:rPr>
              <a:t>котенок Тишка. Тишка был шустрым, непослушным котенком, целый </a:t>
            </a:r>
            <a:endParaRPr lang="ru-RU" sz="1600" b="1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день </a:t>
            </a:r>
            <a:r>
              <a:rPr lang="ru-RU" sz="1600" b="1" dirty="0">
                <a:latin typeface="Times New Roman" pitchFamily="18" charset="0"/>
                <a:ea typeface="Times New Roman"/>
                <a:cs typeface="Times New Roman" pitchFamily="18" charset="0"/>
              </a:rPr>
              <a:t>бегал по дому и по двору, всюду залезал, </a:t>
            </a:r>
            <a:r>
              <a:rPr lang="ru-RU" sz="16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заползал.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Под что мог залезть котенок Тишка? 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699" y="1343741"/>
            <a:ext cx="3174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_Albionic" pitchFamily="34" charset="-52"/>
              </a:rPr>
              <a:t>Тишка залез </a:t>
            </a:r>
            <a:endParaRPr lang="ru-RU" sz="4000" dirty="0">
              <a:latin typeface="a_Albionic" pitchFamily="34" charset="-5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92896"/>
            <a:ext cx="22987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96875" y="1405296"/>
            <a:ext cx="3828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>
                <a:solidFill>
                  <a:prstClr val="black"/>
                </a:solidFill>
                <a:latin typeface="a_Albionic" pitchFamily="34" charset="-52"/>
              </a:rPr>
              <a:t>Тишка </a:t>
            </a:r>
            <a:r>
              <a:rPr lang="ru-RU" sz="3600" dirty="0" smtClean="0">
                <a:solidFill>
                  <a:prstClr val="black"/>
                </a:solidFill>
                <a:latin typeface="a_Albionic" pitchFamily="34" charset="-52"/>
              </a:rPr>
              <a:t>спрятался </a:t>
            </a:r>
            <a:endParaRPr lang="ru-RU" sz="3600" dirty="0">
              <a:solidFill>
                <a:prstClr val="black"/>
              </a:solidFill>
              <a:latin typeface="a_Albionic" pitchFamily="34" charset="-5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19065"/>
            <a:ext cx="22987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347989"/>
            <a:ext cx="22987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3829" y="2469281"/>
            <a:ext cx="8547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 smtClean="0">
                <a:latin typeface="a_Albionic" pitchFamily="34" charset="-52"/>
              </a:rPr>
              <a:t>В</a:t>
            </a:r>
            <a:endParaRPr lang="ru-RU" sz="8000" dirty="0">
              <a:latin typeface="a_Albionic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48457" y="3905046"/>
            <a:ext cx="14654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dirty="0" smtClean="0">
                <a:solidFill>
                  <a:prstClr val="black"/>
                </a:solidFill>
                <a:latin typeface="a_Albionic" pitchFamily="34" charset="-52"/>
              </a:rPr>
              <a:t>НА</a:t>
            </a:r>
            <a:endParaRPr lang="ru-RU" sz="8000" dirty="0">
              <a:solidFill>
                <a:prstClr val="black"/>
              </a:solidFill>
              <a:latin typeface="a_Albionic" pitchFamily="3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50842" y="5260502"/>
            <a:ext cx="217816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dirty="0" smtClean="0">
                <a:solidFill>
                  <a:prstClr val="black"/>
                </a:solidFill>
                <a:latin typeface="a_Albionic" pitchFamily="34" charset="-52"/>
              </a:rPr>
              <a:t>ПОД</a:t>
            </a:r>
            <a:endParaRPr lang="ru-RU" sz="8000" dirty="0">
              <a:solidFill>
                <a:prstClr val="black"/>
              </a:solidFill>
              <a:latin typeface="a_Albionic" pitchFamily="34" charset="-52"/>
            </a:endParaRPr>
          </a:p>
        </p:txBody>
      </p:sp>
      <p:pic>
        <p:nvPicPr>
          <p:cNvPr id="4101" name="Picture 5" descr="C:\Users\pk\Desktop\предлоги\5776a7af7707f155a77f05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5347" y="1224997"/>
            <a:ext cx="1611528" cy="159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pk\Desktop\предлоги\0_69592_e20bf1f9_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2012" y="2196877"/>
            <a:ext cx="1117055" cy="186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pk\Desktop\предлоги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6539" y="2196877"/>
            <a:ext cx="1663264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pk\Desktop\предлоги\31-1024x78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95"/>
          <a:stretch/>
        </p:blipFill>
        <p:spPr bwMode="auto">
          <a:xfrm>
            <a:off x="5969917" y="4091002"/>
            <a:ext cx="2709149" cy="194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pk\Desktop\предлоги\275166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369" y="2051627"/>
            <a:ext cx="3168209" cy="218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pk\Desktop\предлоги\komoddet_ikea8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18" r="18295"/>
          <a:stretch/>
        </p:blipFill>
        <p:spPr bwMode="auto">
          <a:xfrm>
            <a:off x="683568" y="4133825"/>
            <a:ext cx="1522789" cy="255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pk\Desktop\предлоги\148704751335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9325" y="5347989"/>
            <a:ext cx="258124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059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1840" y="123962"/>
            <a:ext cx="2606419" cy="52322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_Albionic" pitchFamily="34" charset="-52"/>
              </a:rPr>
              <a:t>Где что растёт?</a:t>
            </a:r>
            <a:endParaRPr lang="ru-RU" sz="2800" dirty="0">
              <a:solidFill>
                <a:srgbClr val="002060"/>
              </a:solidFill>
              <a:latin typeface="a_Albionic" pitchFamily="34" charset="-52"/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7340" y="2123646"/>
            <a:ext cx="2296021" cy="133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7340" y="3747620"/>
            <a:ext cx="229235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72491" y="2070174"/>
            <a:ext cx="9220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latin typeface="a_Albionic" pitchFamily="34" charset="-52"/>
              </a:rPr>
              <a:t>В</a:t>
            </a:r>
            <a:endParaRPr lang="ru-RU" sz="8800" b="1" dirty="0">
              <a:latin typeface="a_Albionic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36661" y="3709198"/>
            <a:ext cx="159370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800" b="1" dirty="0" smtClean="0">
                <a:solidFill>
                  <a:prstClr val="black"/>
                </a:solidFill>
                <a:latin typeface="a_Albionic" pitchFamily="34" charset="-52"/>
              </a:rPr>
              <a:t>НА</a:t>
            </a:r>
            <a:endParaRPr lang="ru-RU" sz="8800" b="1" dirty="0">
              <a:solidFill>
                <a:prstClr val="black"/>
              </a:solidFill>
              <a:latin typeface="a_Albionic" pitchFamily="34" charset="-52"/>
            </a:endParaRPr>
          </a:p>
        </p:txBody>
      </p:sp>
      <p:pic>
        <p:nvPicPr>
          <p:cNvPr id="3074" name="Picture 2" descr="C:\Users\pk\Desktop\предлоги\Whea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7182"/>
            <a:ext cx="3048000" cy="177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k\Desktop\предлоги\stock-vector-rural-landscape-with-windmill-386487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856"/>
          <a:stretch/>
        </p:blipFill>
        <p:spPr bwMode="auto">
          <a:xfrm>
            <a:off x="5515769" y="736156"/>
            <a:ext cx="3510059" cy="203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k\Desktop\предлоги\cveto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68107"/>
            <a:ext cx="2438400" cy="235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pk\Desktop\предлоги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393" y="2382608"/>
            <a:ext cx="2904083" cy="25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pk\Desktop\предлоги\ЙВЙВЙ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68" t="11321" r="11667" b="13805"/>
          <a:stretch/>
        </p:blipFill>
        <p:spPr bwMode="auto">
          <a:xfrm>
            <a:off x="392100" y="4927132"/>
            <a:ext cx="2263800" cy="164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pk\Desktop\предлоги\ЕПООЕ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3541" y="4901905"/>
            <a:ext cx="1463011" cy="176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582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8940" y="188640"/>
            <a:ext cx="3590022" cy="70788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a_Albionic" pitchFamily="34" charset="-52"/>
              </a:rPr>
              <a:t>У кого, у чего?</a:t>
            </a:r>
            <a:endParaRPr lang="ru-RU" sz="4000" dirty="0">
              <a:solidFill>
                <a:srgbClr val="002060"/>
              </a:solidFill>
              <a:latin typeface="a_Albionic" pitchFamily="34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9797" y="2420888"/>
            <a:ext cx="22987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74685" y="2429886"/>
            <a:ext cx="74892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dirty="0" smtClean="0">
                <a:solidFill>
                  <a:prstClr val="black"/>
                </a:solidFill>
                <a:latin typeface="a_Albionic" pitchFamily="34" charset="-52"/>
              </a:rPr>
              <a:t>У</a:t>
            </a:r>
            <a:endParaRPr lang="ru-RU" sz="8000" dirty="0">
              <a:solidFill>
                <a:prstClr val="black"/>
              </a:solidFill>
              <a:latin typeface="a_Albionic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322437"/>
            <a:ext cx="2493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a_Albionic" pitchFamily="34" charset="-52"/>
                <a:ea typeface="Times New Roman"/>
              </a:rPr>
              <a:t>У кого рога?</a:t>
            </a:r>
            <a:endParaRPr lang="ru-RU" sz="3200" dirty="0">
              <a:effectLst/>
              <a:latin typeface="a_Albionic" pitchFamily="34" charset="-52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7715" y="1638214"/>
            <a:ext cx="4185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a_Albionic" pitchFamily="34" charset="-52"/>
                <a:ea typeface="Times New Roman"/>
              </a:rPr>
              <a:t>У кого мягкие лапки?</a:t>
            </a:r>
            <a:endParaRPr lang="ru-RU" sz="3200" dirty="0">
              <a:effectLst/>
              <a:latin typeface="a_Albionic" pitchFamily="34" charset="-52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222989"/>
            <a:ext cx="28802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a_Albionic" pitchFamily="34" charset="-52"/>
                <a:ea typeface="Times New Roman"/>
              </a:rPr>
              <a:t>У чего ножки?</a:t>
            </a:r>
            <a:endParaRPr lang="ru-RU" sz="3200" dirty="0">
              <a:effectLst/>
              <a:latin typeface="a_Albionic" pitchFamily="34" charset="-52"/>
              <a:ea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7715" y="2737662"/>
            <a:ext cx="28922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a_Albionic" pitchFamily="34" charset="-52"/>
                <a:ea typeface="Times New Roman"/>
              </a:rPr>
              <a:t>У чего колёса?</a:t>
            </a:r>
            <a:endParaRPr lang="ru-RU" sz="3200" dirty="0">
              <a:effectLst/>
              <a:latin typeface="a_Albionic" pitchFamily="34" charset="-52"/>
              <a:ea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035456"/>
            <a:ext cx="60870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a_Albionic" pitchFamily="34" charset="-52"/>
                <a:ea typeface="Times New Roman"/>
              </a:rPr>
              <a:t>У кого пушистый рыжий хвост?</a:t>
            </a:r>
            <a:endParaRPr lang="ru-RU" sz="3200" b="1" dirty="0">
              <a:effectLst/>
              <a:latin typeface="a_Albionic" pitchFamily="34" charset="-52"/>
              <a:ea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8843" y="3938163"/>
            <a:ext cx="2765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a_Albionic" pitchFamily="34" charset="-52"/>
                <a:ea typeface="Times New Roman"/>
              </a:rPr>
              <a:t>У кого чешуя?</a:t>
            </a:r>
            <a:endParaRPr lang="ru-RU" sz="3200" dirty="0">
              <a:effectLst/>
              <a:latin typeface="a_Albionic" pitchFamily="34" charset="-52"/>
              <a:ea typeface="Times New Roman"/>
            </a:endParaRPr>
          </a:p>
        </p:txBody>
      </p:sp>
      <p:pic>
        <p:nvPicPr>
          <p:cNvPr id="1028" name="Picture 4" descr="C:\Users\pk\Desktop\предлоги\squirrel_PNG158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859" y="4546658"/>
            <a:ext cx="2047800" cy="235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k\Desktop\предлоги\5776a7af7707f155a77f05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0125" y="82037"/>
            <a:ext cx="2263885" cy="224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k\Desktop\предлоги\0_69592_e20bf1f9_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1266" y="4502819"/>
            <a:ext cx="1397561" cy="233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k\Desktop\предлоги\рыба картинки для детей на прозрачном фоне  10 тыс изображений найдено в Яндекс.Картинках_files\3f2efca41eaa939c8604072b24f760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7829" y="4669966"/>
            <a:ext cx="3124022" cy="215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pk\Desktop\предлоги\_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3625" y="2246537"/>
            <a:ext cx="2438400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pk\Desktop\предлоги\0_c036b_fa06fca3_xx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1950" y="3762325"/>
            <a:ext cx="2417528" cy="130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901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800225"/>
          </a:xfrm>
        </p:spPr>
        <p:txBody>
          <a:bodyPr/>
          <a:lstStyle/>
          <a:p>
            <a:r>
              <a:rPr lang="ru-RU">
                <a:solidFill>
                  <a:srgbClr val="0000FF"/>
                </a:solidFill>
              </a:rPr>
              <a:t>Составь словосочетание по картинке.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445125"/>
            <a:ext cx="6400800" cy="86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/>
              <a:t>Назови маленькое слово во всех словосочетаниях.</a:t>
            </a:r>
          </a:p>
        </p:txBody>
      </p:sp>
      <p:pic>
        <p:nvPicPr>
          <p:cNvPr id="2052" name="Picture 4" descr="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781300"/>
            <a:ext cx="2233613" cy="2160588"/>
          </a:xfrm>
          <a:prstGeom prst="rect">
            <a:avLst/>
          </a:prstGeom>
          <a:noFill/>
        </p:spPr>
      </p:pic>
      <p:pic>
        <p:nvPicPr>
          <p:cNvPr id="2053" name="Picture 5" descr="Scan0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2565400"/>
            <a:ext cx="2663825" cy="2592388"/>
          </a:xfrm>
          <a:prstGeom prst="rect">
            <a:avLst/>
          </a:prstGeom>
          <a:noFill/>
        </p:spPr>
      </p:pic>
      <p:pic>
        <p:nvPicPr>
          <p:cNvPr id="2054" name="Picture 6" descr="Scan00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2565400"/>
            <a:ext cx="3095625" cy="2447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2774" y="91772"/>
            <a:ext cx="2667718" cy="70788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a_Albionic" pitchFamily="34" charset="-52"/>
              </a:rPr>
              <a:t>Что с чем?</a:t>
            </a:r>
            <a:endParaRPr lang="ru-RU" sz="4000" dirty="0">
              <a:solidFill>
                <a:srgbClr val="002060"/>
              </a:solidFill>
              <a:latin typeface="a_Albionic" pitchFamily="34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5826" y="2838907"/>
            <a:ext cx="22987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13043" y="2829317"/>
            <a:ext cx="82426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dirty="0" smtClean="0">
                <a:solidFill>
                  <a:prstClr val="black"/>
                </a:solidFill>
                <a:latin typeface="a_Albionic" pitchFamily="34" charset="-52"/>
              </a:rPr>
              <a:t>С</a:t>
            </a:r>
            <a:endParaRPr lang="ru-RU" sz="8000" dirty="0">
              <a:solidFill>
                <a:prstClr val="black"/>
              </a:solidFill>
              <a:latin typeface="a_Albionic" pitchFamily="34" charset="-52"/>
            </a:endParaRPr>
          </a:p>
        </p:txBody>
      </p:sp>
      <p:pic>
        <p:nvPicPr>
          <p:cNvPr id="7" name="Picture 2" descr="C:\Users\pk\Desktop\предлоги\1_5254f3785458c5254f378545c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83433" cy="209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pk\Desktop\предлоги\05d62f3cff22cb3645f2d1948c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7423" y="18713"/>
            <a:ext cx="2006577" cy="238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pk\Desktop\предлоги\1298-AS-LG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5" y="2075184"/>
            <a:ext cx="2464892" cy="246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pk\Desktop\предлоги\387453-sveti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04" r="13632"/>
          <a:stretch/>
        </p:blipFill>
        <p:spPr bwMode="auto">
          <a:xfrm>
            <a:off x="6758609" y="2400236"/>
            <a:ext cx="2385391" cy="244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pk\Desktop\предлоги\cup_PNG198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6833" y="5157192"/>
            <a:ext cx="2218538" cy="159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pk\Desktop\предлоги\Draw_Spring_094.m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068" y="4404606"/>
            <a:ext cx="2381251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13278" y="882586"/>
            <a:ext cx="13267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a_Albionic" pitchFamily="34" charset="-52"/>
              </a:rPr>
              <a:t>КОРЗИНА</a:t>
            </a:r>
          </a:p>
          <a:p>
            <a:pPr algn="ctr"/>
            <a:r>
              <a:rPr lang="ru-RU" sz="2000" dirty="0" smtClean="0">
                <a:latin typeface="a_Albionic" pitchFamily="34" charset="-52"/>
              </a:rPr>
              <a:t>СТАКАН</a:t>
            </a:r>
          </a:p>
          <a:p>
            <a:pPr algn="ctr"/>
            <a:r>
              <a:rPr lang="ru-RU" sz="2000" dirty="0" smtClean="0">
                <a:latin typeface="a_Albionic" pitchFamily="34" charset="-52"/>
              </a:rPr>
              <a:t>ВАЗА</a:t>
            </a:r>
          </a:p>
          <a:p>
            <a:pPr algn="ctr"/>
            <a:r>
              <a:rPr lang="ru-RU" sz="2000" dirty="0" smtClean="0">
                <a:latin typeface="a_Albionic" pitchFamily="34" charset="-52"/>
              </a:rPr>
              <a:t>ЧАШКА</a:t>
            </a:r>
          </a:p>
          <a:p>
            <a:pPr algn="ctr"/>
            <a:r>
              <a:rPr lang="ru-RU" sz="2000" dirty="0" smtClean="0">
                <a:latin typeface="a_Albionic" pitchFamily="34" charset="-52"/>
              </a:rPr>
              <a:t>ЯЩИК</a:t>
            </a:r>
          </a:p>
          <a:p>
            <a:pPr algn="ctr"/>
            <a:r>
              <a:rPr lang="ru-RU" sz="2000" dirty="0" smtClean="0">
                <a:latin typeface="a_Albionic" pitchFamily="34" charset="-52"/>
              </a:rPr>
              <a:t>ВЕДРО</a:t>
            </a:r>
            <a:endParaRPr lang="ru-RU" sz="2000" dirty="0">
              <a:latin typeface="a_Albionic" pitchFamily="34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3615" y="4180344"/>
            <a:ext cx="235045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a_Albionic" pitchFamily="34" charset="-52"/>
              </a:rPr>
              <a:t>АПЕЛЬСИНЫ</a:t>
            </a:r>
          </a:p>
          <a:p>
            <a:pPr algn="ctr"/>
            <a:r>
              <a:rPr lang="ru-RU" sz="2800" dirty="0" smtClean="0">
                <a:latin typeface="a_Albionic" pitchFamily="34" charset="-52"/>
              </a:rPr>
              <a:t>ЦВЕТЫ</a:t>
            </a:r>
          </a:p>
          <a:p>
            <a:pPr algn="ctr"/>
            <a:r>
              <a:rPr lang="ru-RU" sz="2800" dirty="0" smtClean="0">
                <a:latin typeface="a_Albionic" pitchFamily="34" charset="-52"/>
              </a:rPr>
              <a:t>ВОДА</a:t>
            </a:r>
          </a:p>
          <a:p>
            <a:pPr algn="ctr"/>
            <a:r>
              <a:rPr lang="ru-RU" sz="2800" dirty="0" smtClean="0">
                <a:latin typeface="a_Albionic" pitchFamily="34" charset="-52"/>
              </a:rPr>
              <a:t>КЛУБНИКА</a:t>
            </a:r>
          </a:p>
          <a:p>
            <a:pPr algn="ctr"/>
            <a:r>
              <a:rPr lang="ru-RU" sz="2800" dirty="0" smtClean="0">
                <a:latin typeface="a_Albionic" pitchFamily="34" charset="-52"/>
              </a:rPr>
              <a:t>СОК</a:t>
            </a:r>
          </a:p>
          <a:p>
            <a:pPr algn="ctr"/>
            <a:r>
              <a:rPr lang="ru-RU" sz="2800" dirty="0" smtClean="0">
                <a:latin typeface="a_Albionic" pitchFamily="34" charset="-52"/>
              </a:rPr>
              <a:t>БЛЮДЦЕ</a:t>
            </a:r>
            <a:endParaRPr lang="ru-RU" sz="2800" dirty="0">
              <a:latin typeface="a_Albionic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8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8277" y="91772"/>
            <a:ext cx="6716711" cy="70788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a_Albionic" pitchFamily="34" charset="-52"/>
              </a:rPr>
              <a:t>Куда мы положили фрукты?</a:t>
            </a:r>
            <a:endParaRPr lang="ru-RU" sz="4000" dirty="0">
              <a:solidFill>
                <a:srgbClr val="002060"/>
              </a:solidFill>
              <a:latin typeface="a_Albionic" pitchFamily="3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88052"/>
            <a:ext cx="3891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_Albionic" pitchFamily="34" charset="-52"/>
              </a:rPr>
              <a:t>Фрукты мы положили </a:t>
            </a:r>
            <a:endParaRPr lang="ru-RU" sz="2800" dirty="0">
              <a:latin typeface="a_Albionic" pitchFamily="34" charset="-5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12715"/>
            <a:ext cx="1152525" cy="6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pk\Desktop\предлоги\499380603_3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31" t="18666" r="5334" b="19334"/>
          <a:stretch/>
        </p:blipFill>
        <p:spPr bwMode="auto">
          <a:xfrm>
            <a:off x="5436096" y="859112"/>
            <a:ext cx="1510444" cy="104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k\Desktop\предлоги\0_6bf36_3eb16f9f_X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429" y="859112"/>
            <a:ext cx="999408" cy="103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k\Desktop\предлоги\dez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33413"/>
            <a:ext cx="1443922" cy="108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k\Desktop\предлоги\yashiki_derevyannie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5514" y="1212715"/>
            <a:ext cx="971769" cy="7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12189" y="2662226"/>
            <a:ext cx="7270147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4000" dirty="0" smtClean="0">
                <a:solidFill>
                  <a:srgbClr val="002060"/>
                </a:solidFill>
                <a:latin typeface="a_Albionic" pitchFamily="34" charset="-52"/>
              </a:rPr>
              <a:t>С чем у тебя                      ?</a:t>
            </a:r>
            <a:endParaRPr lang="ru-RU" sz="4000" dirty="0">
              <a:solidFill>
                <a:srgbClr val="002060"/>
              </a:solidFill>
              <a:latin typeface="a_Albionic" pitchFamily="34" charset="-52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8303" y="2683811"/>
            <a:ext cx="963181" cy="66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0837" y="2622049"/>
            <a:ext cx="699592" cy="72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5683" y="2681583"/>
            <a:ext cx="908016" cy="68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4922" y="2708070"/>
            <a:ext cx="879370" cy="64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6912" y="4273731"/>
            <a:ext cx="14414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a_Albionic" pitchFamily="34" charset="-52"/>
              </a:rPr>
              <a:t>У меня</a:t>
            </a:r>
            <a:endParaRPr lang="ru-RU" sz="3200" dirty="0">
              <a:solidFill>
                <a:prstClr val="black"/>
              </a:solidFill>
              <a:latin typeface="a_Albionic" pitchFamily="34" charset="-52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8907" y="3563014"/>
            <a:ext cx="9636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7010" y="3996519"/>
            <a:ext cx="70167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0672" y="4888956"/>
            <a:ext cx="9080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5432" y="5716041"/>
            <a:ext cx="88423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9669" y="4295017"/>
            <a:ext cx="11525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 descr="C:\Users\pk\Desktop\предлоги\0_64ddd_7d86d8db_orig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0299" y="3895595"/>
            <a:ext cx="1513929" cy="83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k\Desktop\предлоги\21920_html_m68bda62b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3370" y="5179108"/>
            <a:ext cx="1606524" cy="79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pk\Desktop\предлоги\10699308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8448" y="5216631"/>
            <a:ext cx="951689" cy="87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pk\Desktop\предлоги\10699308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2351" y="5445224"/>
            <a:ext cx="815572" cy="74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pk\Desktop\предлоги\ogur20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5683" y="5343176"/>
            <a:ext cx="1165345" cy="6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pk\Desktop\предлоги\owoce_07_b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3810" y="3927588"/>
            <a:ext cx="1329386" cy="94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pk\Desktop\предлоги\peach_PNG4831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3233" y="3927813"/>
            <a:ext cx="1232093" cy="102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89053" y="970001"/>
            <a:ext cx="5902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latin typeface="a_Albionic" pitchFamily="34" charset="-52"/>
              </a:rPr>
              <a:t>в</a:t>
            </a:r>
            <a:endParaRPr lang="ru-RU" sz="6000" dirty="0">
              <a:latin typeface="a_Albionic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66448" y="4179190"/>
            <a:ext cx="6174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400" dirty="0" smtClean="0">
                <a:solidFill>
                  <a:prstClr val="black"/>
                </a:solidFill>
                <a:latin typeface="a_Albionic" pitchFamily="34" charset="-52"/>
              </a:rPr>
              <a:t>С</a:t>
            </a:r>
            <a:endParaRPr lang="ru-RU" sz="5400" dirty="0">
              <a:solidFill>
                <a:prstClr val="black"/>
              </a:solidFill>
              <a:latin typeface="a_Albionic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678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35332"/>
            <a:ext cx="292702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_Albionic" pitchFamily="34" charset="-52"/>
              </a:rPr>
              <a:t>Составить предложение</a:t>
            </a:r>
            <a:endParaRPr lang="ru-RU" sz="2000" dirty="0">
              <a:solidFill>
                <a:srgbClr val="002060"/>
              </a:solidFill>
              <a:latin typeface="a_Albionic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606376"/>
            <a:ext cx="5399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a_Albionic" pitchFamily="34" charset="-52"/>
              </a:rPr>
              <a:t>Картошка, расти, огород, на</a:t>
            </a:r>
            <a:endParaRPr lang="ru-RU" sz="3200" dirty="0">
              <a:latin typeface="a_Albionic" pitchFamily="34" charset="-52"/>
            </a:endParaRPr>
          </a:p>
        </p:txBody>
      </p:sp>
      <p:sp>
        <p:nvSpPr>
          <p:cNvPr id="6" name="Минус 5"/>
          <p:cNvSpPr/>
          <p:nvPr/>
        </p:nvSpPr>
        <p:spPr>
          <a:xfrm>
            <a:off x="59454" y="1836012"/>
            <a:ext cx="1656184" cy="504056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20304" y="1628240"/>
            <a:ext cx="864097" cy="105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11840"/>
            <a:ext cx="12493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2999" y="2002160"/>
            <a:ext cx="12493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655991"/>
            <a:ext cx="11525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47314" y="1282014"/>
            <a:ext cx="4106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/>
              <a:t>.</a:t>
            </a:r>
            <a:endParaRPr lang="ru-RU" sz="6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6100" y="2416532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a_Albionic" pitchFamily="34" charset="-52"/>
              </a:rPr>
              <a:t>Клубника, ваза, лежать, в</a:t>
            </a:r>
            <a:endParaRPr lang="ru-RU" sz="3200" dirty="0">
              <a:solidFill>
                <a:prstClr val="black"/>
              </a:solidFill>
              <a:latin typeface="a_Albionic" pitchFamily="34" charset="-52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982" y="3840007"/>
            <a:ext cx="12493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5119" y="3436409"/>
            <a:ext cx="991099" cy="12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827307"/>
            <a:ext cx="12493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2999" y="3763962"/>
            <a:ext cx="12493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474" y="3429000"/>
            <a:ext cx="11525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49459" y="3026707"/>
            <a:ext cx="4106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9982" y="4134703"/>
            <a:ext cx="5454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a_Albionic" pitchFamily="34" charset="-52"/>
              </a:rPr>
              <a:t>Яблоко, упасть, яблоня, под</a:t>
            </a:r>
            <a:endParaRPr lang="ru-RU" sz="3200" dirty="0">
              <a:solidFill>
                <a:prstClr val="black"/>
              </a:solidFill>
              <a:latin typeface="a_Albionic" pitchFamily="34" charset="-52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179" y="5453608"/>
            <a:ext cx="12493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5941" y="5453608"/>
            <a:ext cx="12493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0096" y="5453608"/>
            <a:ext cx="12493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8691" y="5114376"/>
            <a:ext cx="899520" cy="1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058" y="5121026"/>
            <a:ext cx="1152525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254508" y="4678193"/>
            <a:ext cx="4106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b="1" dirty="0">
                <a:solidFill>
                  <a:prstClr val="black"/>
                </a:solidFill>
              </a:rPr>
              <a:t>.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52290" y="2340068"/>
            <a:ext cx="9196290" cy="250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9454" y="4221088"/>
            <a:ext cx="90845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2" name="Picture 18" descr="C:\Users\pk\Desktop\предлоги\13424937-Bunny-picking-raddishes-in-the-farm-Stock-Phot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391"/>
          <a:stretch/>
        </p:blipFill>
        <p:spPr bwMode="auto">
          <a:xfrm>
            <a:off x="6665198" y="235387"/>
            <a:ext cx="2291615" cy="17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pk\Desktop\предлоги\151981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3642" y="2325638"/>
            <a:ext cx="1983169" cy="204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pk\Desktop\предлоги\371909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3642" y="4221773"/>
            <a:ext cx="17653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pk\Desktop\предлоги\apple_PNG1245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5226" y="5947102"/>
            <a:ext cx="539586" cy="65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pk\Desktop\предлоги\potato_png239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5198" y="1191151"/>
            <a:ext cx="1618676" cy="108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09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35332"/>
            <a:ext cx="292702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_Albionic" pitchFamily="34" charset="-52"/>
              </a:rPr>
              <a:t>Составить предложение</a:t>
            </a:r>
            <a:endParaRPr lang="ru-RU" sz="2000" dirty="0">
              <a:solidFill>
                <a:srgbClr val="002060"/>
              </a:solidFill>
              <a:latin typeface="a_Albionic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606376"/>
            <a:ext cx="4479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a_Albionic" pitchFamily="34" charset="-52"/>
              </a:rPr>
              <a:t>Мама, гулять, малыш, с</a:t>
            </a:r>
            <a:endParaRPr lang="ru-RU" sz="3200" dirty="0">
              <a:latin typeface="a_Albionic" pitchFamily="34" charset="-52"/>
            </a:endParaRPr>
          </a:p>
        </p:txBody>
      </p:sp>
      <p:sp>
        <p:nvSpPr>
          <p:cNvPr id="6" name="Минус 5"/>
          <p:cNvSpPr/>
          <p:nvPr/>
        </p:nvSpPr>
        <p:spPr>
          <a:xfrm>
            <a:off x="59454" y="1836012"/>
            <a:ext cx="1656184" cy="504056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20304" y="1628240"/>
            <a:ext cx="864097" cy="105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11840"/>
            <a:ext cx="12493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2999" y="2002160"/>
            <a:ext cx="12493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655991"/>
            <a:ext cx="11525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47314" y="1282014"/>
            <a:ext cx="4106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/>
              <a:t>.</a:t>
            </a:r>
            <a:endParaRPr lang="ru-RU" sz="6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6100" y="2416532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a_Albionic" pitchFamily="34" charset="-52"/>
              </a:rPr>
              <a:t>Машина, стоять, дом, перед</a:t>
            </a:r>
            <a:endParaRPr lang="ru-RU" sz="3200" dirty="0">
              <a:solidFill>
                <a:prstClr val="black"/>
              </a:solidFill>
              <a:latin typeface="a_Albionic" pitchFamily="34" charset="-52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982" y="3840007"/>
            <a:ext cx="12493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5119" y="3436409"/>
            <a:ext cx="991099" cy="12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827307"/>
            <a:ext cx="12493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2999" y="3763962"/>
            <a:ext cx="12493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474" y="3429000"/>
            <a:ext cx="11525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49459" y="3026707"/>
            <a:ext cx="4106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9982" y="4134703"/>
            <a:ext cx="7144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a_Albionic" pitchFamily="34" charset="-52"/>
              </a:rPr>
              <a:t>Котёнок, лезть, коробка, из</a:t>
            </a:r>
            <a:endParaRPr lang="ru-RU" sz="3200" dirty="0">
              <a:solidFill>
                <a:prstClr val="black"/>
              </a:solidFill>
              <a:latin typeface="a_Albionic" pitchFamily="34" charset="-52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179" y="5453608"/>
            <a:ext cx="12493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5941" y="5453608"/>
            <a:ext cx="12493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0096" y="5453608"/>
            <a:ext cx="12493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8691" y="5114376"/>
            <a:ext cx="899520" cy="1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058" y="5121026"/>
            <a:ext cx="1152525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254508" y="4678193"/>
            <a:ext cx="4106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b="1" dirty="0">
                <a:solidFill>
                  <a:prstClr val="black"/>
                </a:solidFill>
              </a:rPr>
              <a:t>.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52290" y="2340068"/>
            <a:ext cx="9196290" cy="250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9454" y="4221088"/>
            <a:ext cx="90845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9227" y="4843828"/>
            <a:ext cx="2485526" cy="18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pk\Desktop\предлоги\003333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7365" y="4456530"/>
            <a:ext cx="1331664" cy="112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k\Desktop\предлоги\d40c0fa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0149" y="2202943"/>
            <a:ext cx="2272879" cy="216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k\Desktop\предлоги\png_hiz_tutkunu_arabalar_forumgazel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2834" y="3438555"/>
            <a:ext cx="1558312" cy="77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k\Desktop\предлоги\04f645fca6e9deda56394ea21530444a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7806" y="273396"/>
            <a:ext cx="2017235" cy="201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050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5776" y="91569"/>
            <a:ext cx="383047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a_Albionic" pitchFamily="34" charset="-52"/>
              </a:rPr>
              <a:t>Приглашение к чаю</a:t>
            </a:r>
            <a:endParaRPr lang="ru-RU" sz="3200" dirty="0">
              <a:solidFill>
                <a:srgbClr val="002060"/>
              </a:solidFill>
              <a:latin typeface="a_Albionic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051" y="836712"/>
            <a:ext cx="6320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a_Albionic" pitchFamily="34" charset="-52"/>
                <a:ea typeface="Times New Roman"/>
              </a:rPr>
              <a:t>Мишка </a:t>
            </a:r>
            <a:r>
              <a:rPr lang="ru-RU" sz="3200" dirty="0" smtClean="0">
                <a:latin typeface="a_Albionic" pitchFamily="34" charset="-52"/>
                <a:ea typeface="Times New Roman"/>
              </a:rPr>
              <a:t>пьёт  </a:t>
            </a:r>
            <a:r>
              <a:rPr lang="ru-RU" sz="3200" dirty="0">
                <a:latin typeface="a_Albionic" pitchFamily="34" charset="-52"/>
                <a:ea typeface="Times New Roman"/>
              </a:rPr>
              <a:t>чай </a:t>
            </a:r>
            <a:r>
              <a:rPr lang="ru-RU" sz="3200" dirty="0" smtClean="0">
                <a:latin typeface="a_Albionic" pitchFamily="34" charset="-52"/>
                <a:ea typeface="Times New Roman"/>
              </a:rPr>
              <a:t>            мёдом</a:t>
            </a:r>
            <a:r>
              <a:rPr lang="ru-RU" sz="3200" dirty="0">
                <a:latin typeface="a_Albionic" pitchFamily="34" charset="-52"/>
                <a:ea typeface="Times New Roman"/>
              </a:rPr>
              <a:t>.</a:t>
            </a:r>
            <a:endParaRPr lang="ru-RU" sz="3200" dirty="0">
              <a:latin typeface="a_Albionic" pitchFamily="34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8006" y="812632"/>
            <a:ext cx="11525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204" y="1988840"/>
            <a:ext cx="8263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a_Albionic" pitchFamily="34" charset="-52"/>
                <a:ea typeface="Times New Roman"/>
              </a:rPr>
              <a:t>Винни-Пух </a:t>
            </a:r>
            <a:r>
              <a:rPr lang="ru-RU" sz="3200" dirty="0">
                <a:solidFill>
                  <a:prstClr val="black"/>
                </a:solidFill>
                <a:latin typeface="a_Albionic" pitchFamily="34" charset="-52"/>
                <a:ea typeface="Times New Roman"/>
              </a:rPr>
              <a:t>пьёт  чай             </a:t>
            </a:r>
            <a:r>
              <a:rPr lang="ru-RU" sz="3200" dirty="0" smtClean="0">
                <a:solidFill>
                  <a:prstClr val="black"/>
                </a:solidFill>
                <a:latin typeface="a_Albionic" pitchFamily="34" charset="-52"/>
                <a:ea typeface="Times New Roman"/>
              </a:rPr>
              <a:t>вареньем.</a:t>
            </a:r>
            <a:endParaRPr lang="ru-RU" sz="3200" dirty="0">
              <a:solidFill>
                <a:prstClr val="black"/>
              </a:solidFill>
              <a:latin typeface="a_Albionic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0904" y="3356992"/>
            <a:ext cx="85873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prstClr val="black"/>
                </a:solidFill>
                <a:latin typeface="a_Albionic" pitchFamily="34" charset="-52"/>
                <a:ea typeface="Times New Roman"/>
              </a:rPr>
              <a:t>Красная Шапочка  </a:t>
            </a:r>
            <a:r>
              <a:rPr lang="ru-RU" sz="2800" dirty="0">
                <a:solidFill>
                  <a:prstClr val="black"/>
                </a:solidFill>
                <a:latin typeface="a_Albionic" pitchFamily="34" charset="-52"/>
                <a:ea typeface="Times New Roman"/>
              </a:rPr>
              <a:t>пьёт  чай             </a:t>
            </a:r>
            <a:r>
              <a:rPr lang="ru-RU" sz="2800" dirty="0" smtClean="0">
                <a:solidFill>
                  <a:prstClr val="black"/>
                </a:solidFill>
                <a:latin typeface="a_Albionic" pitchFamily="34" charset="-52"/>
                <a:ea typeface="Times New Roman"/>
              </a:rPr>
              <a:t>пирожками.</a:t>
            </a:r>
            <a:endParaRPr lang="ru-RU" sz="2800" dirty="0">
              <a:solidFill>
                <a:prstClr val="black"/>
              </a:solidFill>
              <a:latin typeface="a_Albionic" pitchFamily="3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0904" y="4607550"/>
            <a:ext cx="8383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a_Albionic" pitchFamily="34" charset="-52"/>
                <a:ea typeface="Times New Roman"/>
              </a:rPr>
              <a:t>Зайчик </a:t>
            </a:r>
            <a:r>
              <a:rPr lang="ru-RU" sz="3200" dirty="0">
                <a:solidFill>
                  <a:prstClr val="black"/>
                </a:solidFill>
                <a:latin typeface="a_Albionic" pitchFamily="34" charset="-52"/>
                <a:ea typeface="Times New Roman"/>
              </a:rPr>
              <a:t>пьёт  чай            </a:t>
            </a:r>
            <a:r>
              <a:rPr lang="ru-RU" sz="3200" dirty="0" smtClean="0">
                <a:solidFill>
                  <a:prstClr val="black"/>
                </a:solidFill>
                <a:latin typeface="a_Albionic" pitchFamily="34" charset="-52"/>
                <a:ea typeface="Times New Roman"/>
              </a:rPr>
              <a:t>булочкой.</a:t>
            </a:r>
            <a:endParaRPr lang="ru-RU" sz="3200" dirty="0">
              <a:solidFill>
                <a:prstClr val="black"/>
              </a:solidFill>
              <a:latin typeface="a_Albionic" pitchFamily="3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7204" y="5733256"/>
            <a:ext cx="8767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a_Albionic" pitchFamily="34" charset="-52"/>
                <a:ea typeface="Times New Roman"/>
              </a:rPr>
              <a:t>Лисичка </a:t>
            </a:r>
            <a:r>
              <a:rPr lang="ru-RU" sz="3200" dirty="0">
                <a:solidFill>
                  <a:prstClr val="black"/>
                </a:solidFill>
                <a:latin typeface="a_Albionic" pitchFamily="34" charset="-52"/>
                <a:ea typeface="Times New Roman"/>
              </a:rPr>
              <a:t>пьёт  чай           </a:t>
            </a:r>
            <a:r>
              <a:rPr lang="ru-RU" sz="3200" dirty="0" smtClean="0">
                <a:solidFill>
                  <a:prstClr val="black"/>
                </a:solidFill>
                <a:latin typeface="a_Albionic" pitchFamily="34" charset="-52"/>
                <a:ea typeface="Times New Roman"/>
              </a:rPr>
              <a:t>  печеньем.</a:t>
            </a:r>
            <a:endParaRPr lang="ru-RU" sz="3200" dirty="0">
              <a:solidFill>
                <a:prstClr val="black"/>
              </a:solidFill>
              <a:latin typeface="a_Albionic" pitchFamily="34" charset="-5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2676" y="1988840"/>
            <a:ext cx="11525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355322"/>
            <a:ext cx="11525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2555" y="4607550"/>
            <a:ext cx="11525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8300" y="5690680"/>
            <a:ext cx="11525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336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1840" y="75982"/>
            <a:ext cx="236821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a_Albionic" pitchFamily="34" charset="-52"/>
              </a:rPr>
              <a:t>ДНИ НЕДЕЛИ</a:t>
            </a:r>
            <a:endParaRPr lang="ru-RU" sz="2800" dirty="0">
              <a:solidFill>
                <a:srgbClr val="C00000"/>
              </a:solidFill>
              <a:latin typeface="a_Albionic" pitchFamily="34" charset="-52"/>
            </a:endParaRPr>
          </a:p>
        </p:txBody>
      </p:sp>
      <p:pic>
        <p:nvPicPr>
          <p:cNvPr id="1026" name="Picture 2" descr="C:\Users\pk\Desktop\предлоги\parovozik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30" t="10248" r="8312"/>
          <a:stretch/>
        </p:blipFill>
        <p:spPr bwMode="auto">
          <a:xfrm>
            <a:off x="-10126" y="764704"/>
            <a:ext cx="9153237" cy="198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k\Desktop\предлоги\уац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906" y="946522"/>
            <a:ext cx="980306" cy="137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k\Desktop\предлоги\post_38_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6544" y="946522"/>
            <a:ext cx="819996" cy="12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k\Desktop\предлоги\gn99453445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2204" y="934273"/>
            <a:ext cx="1184871" cy="118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k\Desktop\предлоги\gn00987889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9635" y="946522"/>
            <a:ext cx="1172622" cy="117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k\Desktop\предлоги\gn882344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8063" y="989523"/>
            <a:ext cx="1123893" cy="112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pk\Desktop\предлоги\251606402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1601" y="1042033"/>
            <a:ext cx="1025897" cy="102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pk\Desktop\предлоги\64201023_1284869872_2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8545" y="987459"/>
            <a:ext cx="698202" cy="112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2540" y="4837738"/>
            <a:ext cx="1328122" cy="58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9732" y="4848143"/>
            <a:ext cx="1152525" cy="60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776" y="4848143"/>
            <a:ext cx="1265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_Albionic" pitchFamily="34" charset="-52"/>
              </a:rPr>
              <a:t>ПЕРЕД</a:t>
            </a:r>
            <a:endParaRPr lang="ru-RU" sz="2800" dirty="0">
              <a:latin typeface="a_Albionic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99462" y="4826095"/>
            <a:ext cx="653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a_Albionic" pitchFamily="34" charset="-52"/>
              </a:rPr>
              <a:t>ЗА</a:t>
            </a:r>
            <a:endParaRPr lang="ru-RU" sz="3200" dirty="0">
              <a:solidFill>
                <a:prstClr val="black"/>
              </a:solidFill>
              <a:latin typeface="a_Albionic" pitchFamily="3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132953" y="3481670"/>
            <a:ext cx="182402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latin typeface="a_Albionic" pitchFamily="34" charset="-52"/>
              </a:rPr>
              <a:t>ПОНЕДЕЛЬНИК</a:t>
            </a:r>
            <a:endParaRPr lang="ru-RU" dirty="0">
              <a:latin typeface="a_Albionic" pitchFamily="3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1212967" y="3263039"/>
            <a:ext cx="123161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a_Albionic" pitchFamily="34" charset="-52"/>
              </a:rPr>
              <a:t>ВТОРНИК</a:t>
            </a:r>
            <a:endParaRPr lang="ru-RU" dirty="0">
              <a:solidFill>
                <a:prstClr val="black"/>
              </a:solidFill>
              <a:latin typeface="a_Albionic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2861684" y="3147321"/>
            <a:ext cx="86728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a_Albionic" pitchFamily="34" charset="-52"/>
              </a:rPr>
              <a:t>СРЕДА</a:t>
            </a:r>
            <a:endParaRPr lang="ru-RU" dirty="0">
              <a:solidFill>
                <a:prstClr val="black"/>
              </a:solidFill>
              <a:latin typeface="a_Albionic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3863144" y="3304814"/>
            <a:ext cx="112562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a_Albionic" pitchFamily="34" charset="-52"/>
              </a:rPr>
              <a:t>ЧЕТВЕРГ</a:t>
            </a:r>
            <a:endParaRPr lang="ru-RU" dirty="0">
              <a:solidFill>
                <a:prstClr val="black"/>
              </a:solidFill>
              <a:latin typeface="a_Albionic" pitchFamily="34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5250038" y="3244333"/>
            <a:ext cx="122796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a_Albionic" pitchFamily="34" charset="-52"/>
              </a:rPr>
              <a:t>ПЯТНИЦА</a:t>
            </a:r>
            <a:endParaRPr lang="ru-RU" dirty="0">
              <a:solidFill>
                <a:prstClr val="black"/>
              </a:solidFill>
              <a:latin typeface="a_Albionic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6200000">
            <a:off x="6518401" y="3244334"/>
            <a:ext cx="11273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a_Albionic" pitchFamily="34" charset="-52"/>
              </a:rPr>
              <a:t>СУББОТА</a:t>
            </a:r>
            <a:endParaRPr lang="ru-RU" dirty="0">
              <a:solidFill>
                <a:prstClr val="black"/>
              </a:solidFill>
              <a:latin typeface="a_Albionic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6200000">
            <a:off x="7703924" y="3450283"/>
            <a:ext cx="176125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a_Albionic" pitchFamily="34" charset="-52"/>
              </a:rPr>
              <a:t>ВОСКРЕСЕНЬЕ</a:t>
            </a:r>
            <a:endParaRPr lang="ru-RU" dirty="0">
              <a:solidFill>
                <a:prstClr val="black"/>
              </a:solidFill>
              <a:latin typeface="a_Albionic" pitchFamily="34" charset="-52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9431" y="4846883"/>
            <a:ext cx="1497984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439455" y="4845441"/>
            <a:ext cx="1411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 smtClean="0">
                <a:solidFill>
                  <a:prstClr val="black"/>
                </a:solidFill>
                <a:latin typeface="a_Albionic" pitchFamily="34" charset="-52"/>
              </a:rPr>
              <a:t>МЕЖДУ</a:t>
            </a:r>
            <a:endParaRPr lang="ru-RU" sz="2800" dirty="0">
              <a:solidFill>
                <a:prstClr val="black"/>
              </a:solidFill>
              <a:latin typeface="a_Albionic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737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4071" y="97250"/>
            <a:ext cx="5340115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a_Albionic" pitchFamily="34" charset="-52"/>
              </a:rPr>
              <a:t>Что без чего? Кто без чего?</a:t>
            </a:r>
            <a:endParaRPr lang="ru-RU" sz="3200" dirty="0">
              <a:solidFill>
                <a:srgbClr val="C00000"/>
              </a:solidFill>
              <a:latin typeface="a_Albionic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3584" y="1050395"/>
            <a:ext cx="3201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/>
                <a:ea typeface="Times New Roman"/>
              </a:rPr>
              <a:t>Стул </a:t>
            </a:r>
            <a:r>
              <a:rPr lang="ru-RU" sz="2800" b="1" dirty="0" smtClean="0">
                <a:latin typeface="Times New Roman"/>
                <a:ea typeface="Times New Roman"/>
              </a:rPr>
              <a:t>           ножки</a:t>
            </a:r>
            <a:r>
              <a:rPr lang="ru-RU" sz="2800" b="1" dirty="0">
                <a:latin typeface="Times New Roman"/>
                <a:ea typeface="Times New Roman"/>
              </a:rPr>
              <a:t>.</a:t>
            </a:r>
            <a:endParaRPr lang="ru-RU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7546" y="1108738"/>
            <a:ext cx="720279" cy="41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22546" y="1575956"/>
            <a:ext cx="3514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/>
                <a:ea typeface="Times New Roman"/>
              </a:rPr>
              <a:t>Кастрюля </a:t>
            </a:r>
            <a:r>
              <a:rPr lang="ru-RU" sz="2400" b="1" dirty="0" smtClean="0">
                <a:latin typeface="Times New Roman"/>
                <a:ea typeface="Times New Roman"/>
              </a:rPr>
              <a:t>            ручки</a:t>
            </a:r>
            <a:r>
              <a:rPr lang="ru-RU" sz="2400" b="1" dirty="0">
                <a:latin typeface="Times New Roman"/>
                <a:ea typeface="Times New Roman"/>
              </a:rPr>
              <a:t>.</a:t>
            </a:r>
            <a:endParaRPr lang="ru-RU" sz="2400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8276" y="3318961"/>
            <a:ext cx="71913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2762" y="2677890"/>
            <a:ext cx="71913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569" y="2078599"/>
            <a:ext cx="71913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8137" y="1596444"/>
            <a:ext cx="71913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34537" y="2058109"/>
            <a:ext cx="3203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/>
                <a:ea typeface="Times New Roman"/>
              </a:rPr>
              <a:t>Стул </a:t>
            </a:r>
            <a:r>
              <a:rPr lang="ru-RU" sz="2400" b="1" dirty="0" smtClean="0">
                <a:latin typeface="Times New Roman"/>
                <a:ea typeface="Times New Roman"/>
              </a:rPr>
              <a:t>              спинки</a:t>
            </a:r>
            <a:r>
              <a:rPr lang="ru-RU" sz="2400" b="1" dirty="0">
                <a:latin typeface="Times New Roman"/>
                <a:ea typeface="Times New Roman"/>
              </a:rPr>
              <a:t>.</a:t>
            </a:r>
            <a:endParaRPr lang="ru-RU" sz="2400" b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4161" y="2636912"/>
            <a:ext cx="3085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/>
                <a:ea typeface="Times New Roman"/>
              </a:rPr>
              <a:t>Платье </a:t>
            </a:r>
            <a:r>
              <a:rPr lang="ru-RU" sz="2400" b="1" dirty="0" smtClean="0">
                <a:latin typeface="Times New Roman"/>
                <a:ea typeface="Times New Roman"/>
              </a:rPr>
              <a:t>          рукава</a:t>
            </a:r>
            <a:r>
              <a:rPr lang="ru-RU" sz="2400" b="1" dirty="0">
                <a:latin typeface="Times New Roman"/>
                <a:ea typeface="Times New Roman"/>
              </a:rPr>
              <a:t>.</a:t>
            </a:r>
            <a:endParaRPr lang="ru-RU" sz="2400" b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6915" y="3277983"/>
            <a:ext cx="3180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/>
                <a:ea typeface="Times New Roman"/>
              </a:rPr>
              <a:t>Кофта </a:t>
            </a:r>
            <a:r>
              <a:rPr lang="ru-RU" sz="2400" b="1" dirty="0" smtClean="0">
                <a:latin typeface="Times New Roman"/>
                <a:ea typeface="Times New Roman"/>
              </a:rPr>
              <a:t>           пуговиц</a:t>
            </a:r>
            <a:r>
              <a:rPr lang="ru-RU" dirty="0">
                <a:latin typeface="Times New Roman"/>
                <a:ea typeface="Times New Roman"/>
              </a:rPr>
              <a:t>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4161" y="4005063"/>
            <a:ext cx="3406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/>
                <a:ea typeface="Times New Roman"/>
              </a:rPr>
              <a:t>Машина </a:t>
            </a:r>
            <a:r>
              <a:rPr lang="ru-RU" sz="2400" b="1" dirty="0" smtClean="0">
                <a:latin typeface="Times New Roman"/>
                <a:ea typeface="Times New Roman"/>
              </a:rPr>
              <a:t>           колеса</a:t>
            </a:r>
            <a:r>
              <a:rPr lang="ru-RU" sz="2400" b="1" dirty="0">
                <a:latin typeface="Times New Roman"/>
                <a:ea typeface="Times New Roman"/>
              </a:rPr>
              <a:t>. </a:t>
            </a:r>
            <a:endParaRPr lang="ru-RU" sz="2400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0290" y="5373216"/>
            <a:ext cx="71913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7845" y="4705345"/>
            <a:ext cx="71913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7686" y="4046042"/>
            <a:ext cx="71913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22546" y="4684857"/>
            <a:ext cx="3249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/>
                <a:ea typeface="Times New Roman"/>
              </a:rPr>
              <a:t>Чайник </a:t>
            </a:r>
            <a:r>
              <a:rPr lang="ru-RU" sz="2400" b="1" dirty="0" smtClean="0">
                <a:latin typeface="Times New Roman"/>
                <a:ea typeface="Times New Roman"/>
              </a:rPr>
              <a:t>           носика</a:t>
            </a:r>
            <a:r>
              <a:rPr lang="ru-RU" sz="2400" b="1" dirty="0">
                <a:latin typeface="Times New Roman"/>
                <a:ea typeface="Times New Roman"/>
              </a:rPr>
              <a:t>.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52124" y="5373216"/>
            <a:ext cx="33554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/>
                <a:ea typeface="Times New Roman"/>
              </a:rPr>
              <a:t>Зайчик               хвоста.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12489" y="6011053"/>
            <a:ext cx="3155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/>
                <a:ea typeface="Times New Roman"/>
              </a:rPr>
              <a:t>Олень                  рога.</a:t>
            </a:r>
            <a:endParaRPr lang="ru-RU" sz="2400" b="1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9874" y="6047683"/>
            <a:ext cx="720279" cy="41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C:\Users\pk\Desktop\предлоги\0_c036b_fa06fca3_xx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751993"/>
            <a:ext cx="2104058" cy="11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6876256" y="1359507"/>
            <a:ext cx="612375" cy="5246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9" name="Picture 11" descr="C:\Users\pk\Desktop\предлоги\0884b6904c94efc13781ebb41971dab5-560x7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3394" y="884655"/>
            <a:ext cx="1602862" cy="200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 rot="560337">
            <a:off x="5146111" y="1080413"/>
            <a:ext cx="679445" cy="6757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60" name="Picture 12" descr="C:\Users\pk\Desktop\предлоги\3675017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0456" y="2078599"/>
            <a:ext cx="1567626" cy="209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000456" y="2097635"/>
            <a:ext cx="488175" cy="8993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61" name="Picture 13" descr="C:\Users\pk\Desktop\предлоги\de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6012" y="4168767"/>
            <a:ext cx="1648001" cy="23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76256" y="4256384"/>
            <a:ext cx="1016002" cy="6593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62" name="Picture 14" descr="C:\Users\pk\Desktop\предлоги\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1416" y="2912460"/>
            <a:ext cx="1532770" cy="179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pk\Desktop\предлоги\kastryulya-s-kryshkoy-elo-platin-16-sm-1-6-l-4006925672168_faa4bdd67170927_800x60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715"/>
          <a:stretch/>
        </p:blipFill>
        <p:spPr bwMode="auto">
          <a:xfrm>
            <a:off x="5370182" y="4948827"/>
            <a:ext cx="2215237" cy="177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Месяц 17"/>
          <p:cNvSpPr/>
          <p:nvPr/>
        </p:nvSpPr>
        <p:spPr>
          <a:xfrm>
            <a:off x="7327069" y="5373216"/>
            <a:ext cx="457200" cy="696274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64" name="Picture 16" descr="C:\Users\pk\Desktop\предлоги\prodotti-101813-rel72682f70965342399b6aa6a93982ae0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22" t="7980" r="28597"/>
          <a:stretch/>
        </p:blipFill>
        <p:spPr bwMode="auto">
          <a:xfrm>
            <a:off x="4237483" y="1029762"/>
            <a:ext cx="1391348" cy="19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pk\Desktop\предлоги\укау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0479" y="3118627"/>
            <a:ext cx="1783780" cy="143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 rot="811319" flipV="1">
            <a:off x="4043197" y="3357424"/>
            <a:ext cx="416986" cy="803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66" name="Picture 18" descr="C:\Users\pk\Desktop\предлоги\chair_PNG690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7829" y="4780295"/>
            <a:ext cx="1121162" cy="188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548292" y="4780295"/>
            <a:ext cx="937541" cy="545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3477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DE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63" y="4786313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714625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688" y="2500313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0" y="4929188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00034" y="1142984"/>
            <a:ext cx="8215370" cy="186953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74462"/>
              </a:avLst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Зарядка для глаз</a:t>
            </a:r>
          </a:p>
        </p:txBody>
      </p:sp>
      <p:pic>
        <p:nvPicPr>
          <p:cNvPr id="16" name="Picture 2" descr="C:\Documents and Settings\Admin\Мои документы\Мои рисунки\предлог урок\e2b4d9581651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29" t="12030" r="11427" b="9773"/>
          <a:stretch>
            <a:fillRect/>
          </a:stretch>
        </p:blipFill>
        <p:spPr bwMode="auto">
          <a:xfrm>
            <a:off x="3500438" y="2786063"/>
            <a:ext cx="19288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DE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653088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1963" y="5795963"/>
            <a:ext cx="1214437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4838" y="152400"/>
            <a:ext cx="1071562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09588"/>
            <a:ext cx="1214438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Admin\Мои документы\Мои рисунки\предлог урок\e2b4d9581651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29" t="12030" r="11427" b="9773"/>
          <a:stretch>
            <a:fillRect/>
          </a:stretch>
        </p:blipFill>
        <p:spPr bwMode="auto">
          <a:xfrm>
            <a:off x="285750" y="630238"/>
            <a:ext cx="1143000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40741E-7 L 0.81198 -7.40741E-7 L 0.81198 0.7206 L -4.44444E-6 0.7206 L -4.44444E-6 -7.40741E-7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" y="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40741E-7 L 0.81198 -7.40741E-7 L 0.81198 0.7206 L -4.44444E-6 0.7206 L -4.44444E-6 -7.40741E-7 Z " pathEditMode="relative" rAng="0" ptsTypes="FFFFF">
                                      <p:cBhvr>
                                        <p:cTn id="9" dur="5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" y="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40741E-7 L -4.44444E-6 0.7206 L 0.81112 -7.40741E-7 L -4.44444E-6 -7.40741E-7 Z " pathEditMode="relative" rAng="0" ptsTypes="FFFF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" y="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4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41 -0.0463 C 0.34219 -0.20069 0.58837 -0.14907 0.68941 0.07593 C 0.79046 0.28843 0.73039 0.59144 0.53369 0.74167 C 0.35469 0.88588 0.12483 0.85718 0.03264 0.65671 C -0.04947 0.47222 -0.00399 0.21296 0.16441 0.08125 C 0.31771 -0.04005 0.5132 -0.01875 0.59306 0.14977 C 0.66476 0.30741 0.62674 0.52639 0.48507 0.63495 C 0.35851 0.7338 0.19428 0.72245 0.13282 0.58032 C 0.07257 0.4544 0.09948 0.27894 0.21355 0.18773 C 0.31667 0.10972 0.44705 0.1132 0.49619 0.22454 C 0.54115 0.32107 0.52344 0.45995 0.43681 0.52801 C 0.36146 0.58704 0.26702 0.58519 0.22848 0.50602 C 0.19636 0.44097 0.20261 0.34421 0.2625 0.29884 C 0.31042 0.2588 0.37379 0.2507 0.39966 0.29838 C 0.4158 0.34051 0.41928 0.39074 0.3882 0.4206 C 0.36702 0.43912 0.34254 0.44676 0.32605 0.43171 C 0.31858 0.42431 0.3158 0.4169 0.31511 0.4044 " pathEditMode="relative" rAng="3784054" ptsTypes="fffffffffffffffff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" y="3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4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5 0.37338 C -0.01475 0.12685 0.14358 -0.08657 0.35608 -0.10093 C 0.55903 -0.11944 0.74896 0.0456 0.76164 0.28519 C 0.77761 0.50556 0.64428 0.71181 0.454 0.72639 C 0.28004 0.7375 0.11494 0.60116 0.10244 0.3956 C 0.08976 0.20787 0.20087 0.03102 0.36216 0.01644 C 0.51112 0.00556 0.65105 0.11968 0.66025 0.29236 C 0.66962 0.44676 0.58108 0.59745 0.44792 0.60509 C 0.32744 0.61597 0.21355 0.52778 0.20365 0.38796 C 0.19757 0.26273 0.26407 0.14167 0.36875 0.13449 C 0.46059 0.12685 0.55244 0.19329 0.55903 0.29977 C 0.56511 0.3919 0.51789 0.48009 0.44132 0.4875 C 0.37796 0.49445 0.31146 0.4544 0.30816 0.38079 C 0.30209 0.32153 0.32744 0.25903 0.37466 0.25185 C 0.4132 0.25185 0.45122 0.26667 0.4573 0.30671 C 0.46059 0.3331 0.454 0.35857 0.43525 0.36945 C 0.42587 0.37338 0.41928 0.37338 0.4099 0.36945 " pathEditMode="relative" rAng="0" ptsTypes="fffffffffffffffff">
                                      <p:cBhvr>
                                        <p:cTn id="18" dur="5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" y="-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DE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3" y="5214938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714625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88" y="5143500"/>
            <a:ext cx="1500187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0" y="2643188"/>
            <a:ext cx="135731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25" y="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75" y="214313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Documents and Settings\Admin\Мои документы\Мои рисунки\предлог урок\e2b4d9581651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29" t="12030" r="11427" b="9773"/>
          <a:stretch>
            <a:fillRect/>
          </a:stretch>
        </p:blipFill>
        <p:spPr bwMode="auto">
          <a:xfrm>
            <a:off x="3929063" y="2992438"/>
            <a:ext cx="1357312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1111E-6 -8.51852E-6 L -0.14966 -0.26251 " pathEditMode="relative" ptsTypes="AA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6 -0.26251 L 3.88889E-6 -0.01065 " pathEditMode="relative" ptsTypes="AA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-9.62963E-6 L -0.27553 -9.62963E-6 " pathEditMode="relative" ptsTypes="AA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553 -1.48148E-6 L 0.00018 0.01064 " pathEditMode="relative" ptsTypes="AA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6.2963E-6 L -0.2047 0.24143 " pathEditMode="relative" ptsTypes="AA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47 0.24144 L -0.01581 0.02106 " pathEditMode="relative" ptsTypes="AA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6.2963E-6 L 0.15747 0.22059 " pathEditMode="relative" ptsTypes="AA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47 0.2206 L 0.01563 0.00022 " pathEditMode="relative" ptsTypes="AA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0.2441 -0.01042 " pathEditMode="relative" ptsTypes="AA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1 -0.01042 L 0.00782 0.01064 " pathEditMode="relative" ptsTypes="AA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8.14815E-6 L 0.17327 -0.30464 " pathEditMode="relative" ptsTypes="AA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27 -0.30463 L 0.0158 -0.02107 " pathEditMode="relative" ptsTypes="AA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>
                <a:solidFill>
                  <a:srgbClr val="0000FF"/>
                </a:solidFill>
              </a:rPr>
              <a:t>Составь словосочетание по картинке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89588"/>
            <a:ext cx="8229600" cy="53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/>
              <a:t>Назови маленькое слово во всех словосочетаниях.</a:t>
            </a:r>
          </a:p>
          <a:p>
            <a:pPr lvl="1">
              <a:lnSpc>
                <a:spcPct val="90000"/>
              </a:lnSpc>
            </a:pPr>
            <a:endParaRPr lang="ru-RU" sz="2000"/>
          </a:p>
        </p:txBody>
      </p:sp>
      <p:pic>
        <p:nvPicPr>
          <p:cNvPr id="3076" name="Picture 4" descr="Scan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575"/>
            <a:ext cx="2843213" cy="2952750"/>
          </a:xfrm>
          <a:prstGeom prst="rect">
            <a:avLst/>
          </a:prstGeom>
          <a:noFill/>
        </p:spPr>
      </p:pic>
      <p:pic>
        <p:nvPicPr>
          <p:cNvPr id="3077" name="Picture 5" descr="Scan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916113"/>
            <a:ext cx="3024187" cy="2952750"/>
          </a:xfrm>
          <a:prstGeom prst="rect">
            <a:avLst/>
          </a:prstGeom>
          <a:noFill/>
        </p:spPr>
      </p:pic>
      <p:pic>
        <p:nvPicPr>
          <p:cNvPr id="3078" name="Picture 6" descr="Scan0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773238"/>
            <a:ext cx="3276600" cy="3527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DE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4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2357438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7675" y="2455863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Admin\Мои документы\Мои рисунки\предлог урок\e2b4d9581651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29" t="12030" r="11427" b="9773"/>
          <a:stretch>
            <a:fillRect/>
          </a:stretch>
        </p:blipFill>
        <p:spPr bwMode="auto">
          <a:xfrm>
            <a:off x="285750" y="2428875"/>
            <a:ext cx="1643063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C 3.05556E-6 0.17547 0.08767 0.32037 0.19479 0.32037 C 0.32118 0.32037 0.36666 0.16019 0.38611 0.06366 L 0.4059 -0.06412 C 0.42534 -0.16018 0.47396 -0.32013 0.61684 -0.32013 C 0.70816 -0.32013 0.81198 -0.17592 0.81198 -4.44444E-6 C 0.81198 0.17547 0.70816 0.32037 0.61684 0.32037 C 0.47396 0.32037 0.42534 0.16019 0.4059 0.06366 L 0.38611 -0.06412 C 0.36666 -0.16018 0.32118 -0.32013 0.19479 -0.32013 C 0.08767 -0.32013 3.05556E-6 -0.17592 3.05556E-6 -4.44444E-6 Z " pathEditMode="relative" rAng="0" ptsTypes="ffFfff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C 3.05556E-6 0.16991 0.08784 0.30995 0.19496 0.30995 C 0.32135 0.30995 0.36701 0.15463 0.38628 0.06158 L 0.40607 -0.0618 C 0.42552 -0.15486 0.47413 -0.30949 0.61684 -0.30949 C 0.70833 -0.30949 0.81215 -0.17014 0.81215 -1.11111E-6 C 0.81215 0.16991 0.70833 0.30995 0.61684 0.30995 C 0.47413 0.30995 0.42552 0.15463 0.40607 0.06158 L 0.38628 -0.0618 C 0.36701 -0.15486 0.32135 -0.30949 0.19496 -0.30949 C 0.08784 -0.30949 3.05556E-6 -0.17014 3.05556E-6 -1.11111E-6 Z " pathEditMode="relative" rAng="0" ptsTypes="ffFffffFfff">
                                      <p:cBhvr>
                                        <p:cTn id="9" dur="3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0" y="0"/>
            <a:ext cx="9144000" cy="7143750"/>
            <a:chOff x="0" y="0"/>
            <a:chExt cx="9144000" cy="7143750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716" t="13158" r="10493" b="9538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Рисунок 5" descr="1183648718_9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416550" y="1500188"/>
              <a:ext cx="3727450" cy="5643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" name="Группа 6"/>
            <p:cNvGrpSpPr>
              <a:grpSpLocks/>
            </p:cNvGrpSpPr>
            <p:nvPr/>
          </p:nvGrpSpPr>
          <p:grpSpPr bwMode="auto">
            <a:xfrm>
              <a:off x="0" y="571500"/>
              <a:ext cx="6072188" cy="6000750"/>
              <a:chOff x="0" y="214290"/>
              <a:chExt cx="6357950" cy="6357982"/>
            </a:xfrm>
          </p:grpSpPr>
          <p:sp>
            <p:nvSpPr>
              <p:cNvPr id="23" name="Вертикальный свиток 22"/>
              <p:cNvSpPr/>
              <p:nvPr/>
            </p:nvSpPr>
            <p:spPr>
              <a:xfrm>
                <a:off x="0" y="214290"/>
                <a:ext cx="6357950" cy="6357982"/>
              </a:xfrm>
              <a:prstGeom prst="verticalScroll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" name="TextBox 7"/>
              <p:cNvSpPr txBox="1">
                <a:spLocks noChangeArrowheads="1"/>
              </p:cNvSpPr>
              <p:nvPr/>
            </p:nvSpPr>
            <p:spPr bwMode="auto">
              <a:xfrm>
                <a:off x="642910" y="1285860"/>
                <a:ext cx="5000660" cy="5016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sz="3200" b="1">
                    <a:solidFill>
                      <a:srgbClr val="002060"/>
                    </a:solidFill>
                    <a:latin typeface="Calibri" pitchFamily="34" charset="0"/>
                  </a:rPr>
                  <a:t>Слова, стоящие перед другими словами,  </a:t>
                </a:r>
                <a:r>
                  <a:rPr lang="ru-RU" sz="3200" b="1">
                    <a:solidFill>
                      <a:srgbClr val="FF0000"/>
                    </a:solidFill>
                    <a:latin typeface="Calibri" pitchFamily="34" charset="0"/>
                  </a:rPr>
                  <a:t>под, в, от, по, через, в, с, к, над, на, перед, около, у</a:t>
                </a:r>
              </a:p>
              <a:p>
                <a:pPr algn="ctr">
                  <a:buFontTx/>
                  <a:buChar char="-"/>
                </a:pPr>
                <a:r>
                  <a:rPr lang="ru-RU" sz="3200" b="1">
                    <a:solidFill>
                      <a:srgbClr val="002060"/>
                    </a:solidFill>
                    <a:latin typeface="Calibri" pitchFamily="34" charset="0"/>
                  </a:rPr>
                  <a:t>это предлоги. </a:t>
                </a:r>
              </a:p>
              <a:p>
                <a:pPr algn="ctr"/>
                <a:r>
                  <a:rPr lang="ru-RU" sz="3200" b="1">
                    <a:solidFill>
                      <a:srgbClr val="002060"/>
                    </a:solidFill>
                    <a:latin typeface="Calibri" pitchFamily="34" charset="0"/>
                  </a:rPr>
                  <a:t>Они служат для связи</a:t>
                </a:r>
              </a:p>
              <a:p>
                <a:pPr algn="ctr"/>
                <a:r>
                  <a:rPr lang="ru-RU" sz="3200" b="1">
                    <a:solidFill>
                      <a:srgbClr val="002060"/>
                    </a:solidFill>
                    <a:latin typeface="Calibri" pitchFamily="34" charset="0"/>
                  </a:rPr>
                  <a:t> слов в предложении.</a:t>
                </a:r>
              </a:p>
              <a:p>
                <a:pPr algn="ctr"/>
                <a:r>
                  <a:rPr lang="ru-RU" sz="3200" b="1">
                    <a:solidFill>
                      <a:srgbClr val="002060"/>
                    </a:solidFill>
                    <a:latin typeface="Calibri" pitchFamily="34" charset="0"/>
                  </a:rPr>
                  <a:t>Предлоги пишутся раздельно с другими словами.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981" t="18750" r="5981" b="12500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Рисунок 1" descr="fileMqgfDA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9168A2"/>
                </a:clrFrom>
                <a:clrTo>
                  <a:srgbClr val="9168A2">
                    <a:alpha val="0"/>
                  </a:srgbClr>
                </a:clrTo>
              </a:clrChange>
              <a:lum bright="-10000" contrast="20000"/>
            </a:blip>
            <a:srcRect l="13115" t="17621" r="10817" b="22098"/>
            <a:stretch>
              <a:fillRect/>
            </a:stretch>
          </p:blipFill>
          <p:spPr bwMode="auto">
            <a:xfrm>
              <a:off x="214313" y="3643313"/>
              <a:ext cx="2676525" cy="300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3071813" y="214313"/>
              <a:ext cx="5857875" cy="64293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6" name="Picture 3" descr="C:\Documents and Settings\Admin\Мои документы\Мои рисунки\предлог урок\013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14813" y="1000125"/>
              <a:ext cx="4097337" cy="528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http://astrologo.ru/imason/Shampino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71813" y="4351338"/>
              <a:ext cx="1928812" cy="2506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4929188" y="5643563"/>
              <a:ext cx="2428875" cy="7699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ru-RU" sz="4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под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981" t="18750" r="5981" b="12500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Рисунок 1" descr="fileMqgfDA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9168A2"/>
                </a:clrFrom>
                <a:clrTo>
                  <a:srgbClr val="9168A2">
                    <a:alpha val="0"/>
                  </a:srgbClr>
                </a:clrTo>
              </a:clrChange>
              <a:lum bright="-10000" contrast="20000"/>
            </a:blip>
            <a:srcRect l="13115" t="17621" r="10817" b="22098"/>
            <a:stretch>
              <a:fillRect/>
            </a:stretch>
          </p:blipFill>
          <p:spPr bwMode="auto">
            <a:xfrm>
              <a:off x="285750" y="3500438"/>
              <a:ext cx="2805113" cy="3143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3071813" y="2214563"/>
              <a:ext cx="5857875" cy="442912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6" name="Picture 8" descr="Картинка 80 из 3382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B5CE8C"/>
                </a:clrFrom>
                <a:clrTo>
                  <a:srgbClr val="B5CE8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86063" y="2428875"/>
              <a:ext cx="3524250" cy="3524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7" descr="4414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00750" y="3929063"/>
              <a:ext cx="2768600" cy="232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 descr="http://www.gotvetesmen.com/forum/index.php?PHPSESSID=2pgscjhploopcv5ac8v33ibfc1&amp;action=dlattach;topic=2540.0;attach=33756;image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00813" y="2357438"/>
              <a:ext cx="1500187" cy="104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981" t="18750" r="5981" b="12500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Рисунок 1" descr="fileMqgfDA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9168A2"/>
                </a:clrFrom>
                <a:clrTo>
                  <a:srgbClr val="9168A2">
                    <a:alpha val="0"/>
                  </a:srgbClr>
                </a:clrTo>
              </a:clrChange>
              <a:lum bright="-10000" contrast="20000"/>
            </a:blip>
            <a:srcRect l="13115" t="17621" r="10817" b="22098"/>
            <a:stretch>
              <a:fillRect/>
            </a:stretch>
          </p:blipFill>
          <p:spPr bwMode="auto">
            <a:xfrm>
              <a:off x="285750" y="3500438"/>
              <a:ext cx="2805113" cy="3143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3071813" y="2214563"/>
              <a:ext cx="5857875" cy="442912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00563" y="5214938"/>
              <a:ext cx="1357312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на</a:t>
              </a:r>
            </a:p>
          </p:txBody>
        </p:sp>
        <p:pic>
          <p:nvPicPr>
            <p:cNvPr id="7" name="Рисунок 8" descr="419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4688" y="4357688"/>
              <a:ext cx="1428750" cy="2071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9" descr="information_items_1251178014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43500" y="3357563"/>
              <a:ext cx="3571875" cy="2500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981" t="18750" r="5981" b="12500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Рисунок 1" descr="fileMqgfDA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9168A2"/>
                </a:clrFrom>
                <a:clrTo>
                  <a:srgbClr val="9168A2">
                    <a:alpha val="0"/>
                  </a:srgbClr>
                </a:clrTo>
              </a:clrChange>
              <a:lum bright="-10000" contrast="20000"/>
            </a:blip>
            <a:srcRect l="13115" t="17621" r="10817" b="22098"/>
            <a:stretch>
              <a:fillRect/>
            </a:stretch>
          </p:blipFill>
          <p:spPr bwMode="auto">
            <a:xfrm>
              <a:off x="285750" y="3500438"/>
              <a:ext cx="2805113" cy="3143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3071813" y="2214563"/>
              <a:ext cx="5857875" cy="442912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43500" y="4572000"/>
              <a:ext cx="642938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</a:t>
              </a:r>
            </a:p>
          </p:txBody>
        </p:sp>
        <p:pic>
          <p:nvPicPr>
            <p:cNvPr id="7" name="Рисунок 8" descr="pencil-~-pencil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71875" y="5286375"/>
              <a:ext cx="1500188" cy="1214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9" descr="Big_2_Penal_Shotlandka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00625" y="2500313"/>
              <a:ext cx="3714750" cy="245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981" t="18750" r="5981" b="12500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Рисунок 1" descr="fileMqgfDA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9168A2"/>
                </a:clrFrom>
                <a:clrTo>
                  <a:srgbClr val="9168A2">
                    <a:alpha val="0"/>
                  </a:srgbClr>
                </a:clrTo>
              </a:clrChange>
              <a:lum bright="-10000" contrast="20000"/>
            </a:blip>
            <a:srcRect l="13115" t="17621" r="10817" b="22098"/>
            <a:stretch>
              <a:fillRect/>
            </a:stretch>
          </p:blipFill>
          <p:spPr bwMode="auto">
            <a:xfrm>
              <a:off x="285750" y="3500438"/>
              <a:ext cx="2805113" cy="3143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3071813" y="2214563"/>
              <a:ext cx="5857875" cy="442912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786188" y="4357688"/>
              <a:ext cx="214312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над</a:t>
              </a:r>
            </a:p>
          </p:txBody>
        </p:sp>
        <p:pic>
          <p:nvPicPr>
            <p:cNvPr id="7" name="Рисунок 8" descr="1af28d6ec9b1t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0438" y="2428875"/>
              <a:ext cx="2357437" cy="1790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 descr="http://com.lenagold.ru/fon/clipart/a/anut/anut06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15000" y="3857625"/>
              <a:ext cx="2936875" cy="2643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7716" t="13158" r="10493" b="95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285750" y="1214438"/>
            <a:ext cx="8643938" cy="56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Чудесный выдался денёк, </a:t>
            </a:r>
          </a:p>
          <a:p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А я учу уроки…</a:t>
            </a:r>
          </a:p>
          <a:p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Я должен твердо знать урок:</a:t>
            </a:r>
          </a:p>
          <a:p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У нас учитель строгий!</a:t>
            </a:r>
          </a:p>
          <a:p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И я шепчу, закрыв глаза, </a:t>
            </a:r>
          </a:p>
          <a:p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Скрестив под стулом ноги:</a:t>
            </a:r>
          </a:p>
          <a:p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Что значит – « по»?</a:t>
            </a:r>
          </a:p>
          <a:p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Что значит – « за»?</a:t>
            </a:r>
          </a:p>
          <a:p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И « за», и « по» - предлоги…»</a:t>
            </a:r>
          </a:p>
          <a:p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А хорошо бы – ЗА порог</a:t>
            </a:r>
          </a:p>
          <a:p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И – мчаться ПО дороге!</a:t>
            </a:r>
          </a:p>
          <a:p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Какой бы выдумать предлог,</a:t>
            </a:r>
          </a:p>
          <a:p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Чтоб не учить предлоги?</a:t>
            </a:r>
          </a:p>
          <a:p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                                           А.Шибаев</a:t>
            </a:r>
          </a:p>
          <a:p>
            <a:endParaRPr lang="ru-RU" sz="2800" dirty="0">
              <a:latin typeface="Calibri" pitchFamily="34" charset="0"/>
            </a:endParaRPr>
          </a:p>
        </p:txBody>
      </p:sp>
      <p:pic>
        <p:nvPicPr>
          <p:cNvPr id="4" name="Picture 6" descr="http://www.web2perm.ru/images/uchenik_st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2500313"/>
            <a:ext cx="409575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WordArt 5"/>
          <p:cNvSpPr>
            <a:spLocks noChangeArrowheads="1" noChangeShapeType="1" noTextEdit="1"/>
          </p:cNvSpPr>
          <p:nvPr/>
        </p:nvSpPr>
        <p:spPr bwMode="auto">
          <a:xfrm>
            <a:off x="1000100" y="1142984"/>
            <a:ext cx="7624793" cy="4519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/>
                <a:cs typeface="Arial"/>
              </a:rPr>
              <a:t>Спасибо за занятие.</a:t>
            </a:r>
          </a:p>
          <a:p>
            <a:pPr algn="ctr"/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/>
                <a:cs typeface="Arial"/>
              </a:rPr>
              <a:t>         Молодцы!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0350"/>
            <a:ext cx="7772400" cy="1296988"/>
          </a:xfrm>
        </p:spPr>
        <p:txBody>
          <a:bodyPr/>
          <a:lstStyle/>
          <a:p>
            <a:r>
              <a:rPr lang="ru-RU" sz="4000">
                <a:solidFill>
                  <a:srgbClr val="0000FF"/>
                </a:solidFill>
              </a:rPr>
              <a:t>Соедини картинку с предлогом</a:t>
            </a:r>
            <a:r>
              <a:rPr lang="ru-RU" sz="4000"/>
              <a:t>.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36838"/>
            <a:ext cx="6400800" cy="3001962"/>
          </a:xfrm>
        </p:spPr>
        <p:txBody>
          <a:bodyPr/>
          <a:lstStyle/>
          <a:p>
            <a:r>
              <a:rPr lang="ru-RU"/>
              <a:t>В</a:t>
            </a:r>
          </a:p>
          <a:p>
            <a:r>
              <a:rPr lang="ru-RU"/>
              <a:t>НА</a:t>
            </a:r>
          </a:p>
          <a:p>
            <a:endParaRPr lang="ru-RU"/>
          </a:p>
        </p:txBody>
      </p:sp>
      <p:pic>
        <p:nvPicPr>
          <p:cNvPr id="13317" name="Picture 5" descr="Scan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488" y="3357563"/>
            <a:ext cx="1439862" cy="1081087"/>
          </a:xfrm>
          <a:prstGeom prst="rect">
            <a:avLst/>
          </a:prstGeom>
          <a:noFill/>
        </p:spPr>
      </p:pic>
      <p:pic>
        <p:nvPicPr>
          <p:cNvPr id="13318" name="Picture 6" descr="Scan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2636838"/>
            <a:ext cx="1150937" cy="1368425"/>
          </a:xfrm>
          <a:prstGeom prst="rect">
            <a:avLst/>
          </a:prstGeom>
          <a:noFill/>
        </p:spPr>
      </p:pic>
      <p:pic>
        <p:nvPicPr>
          <p:cNvPr id="13319" name="Picture 7" descr="Scan0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4005263"/>
            <a:ext cx="1081087" cy="1295400"/>
          </a:xfrm>
          <a:prstGeom prst="rect">
            <a:avLst/>
          </a:prstGeom>
          <a:noFill/>
        </p:spPr>
      </p:pic>
      <p:pic>
        <p:nvPicPr>
          <p:cNvPr id="13320" name="Picture 8" descr="Scan00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9925" y="4797425"/>
            <a:ext cx="1495425" cy="1223963"/>
          </a:xfrm>
          <a:prstGeom prst="rect">
            <a:avLst/>
          </a:prstGeom>
          <a:noFill/>
        </p:spPr>
      </p:pic>
      <p:pic>
        <p:nvPicPr>
          <p:cNvPr id="13321" name="Picture 9" descr="Scan00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" y="5229225"/>
            <a:ext cx="1295400" cy="1439863"/>
          </a:xfrm>
          <a:prstGeom prst="rect">
            <a:avLst/>
          </a:prstGeom>
          <a:noFill/>
        </p:spPr>
      </p:pic>
      <p:pic>
        <p:nvPicPr>
          <p:cNvPr id="13322" name="Picture 10" descr="Scan00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650" y="1341438"/>
            <a:ext cx="1223963" cy="1223962"/>
          </a:xfrm>
          <a:prstGeom prst="rect">
            <a:avLst/>
          </a:prstGeom>
          <a:noFill/>
        </p:spPr>
      </p:pic>
      <p:pic>
        <p:nvPicPr>
          <p:cNvPr id="13323" name="Picture 11" descr="Scan00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950" y="1484313"/>
            <a:ext cx="1081088" cy="1296987"/>
          </a:xfrm>
          <a:prstGeom prst="rect">
            <a:avLst/>
          </a:prstGeom>
          <a:noFill/>
        </p:spPr>
      </p:pic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2051050" y="2060575"/>
            <a:ext cx="2160588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>
            <a:off x="2051050" y="3573463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V="1">
            <a:off x="2051050" y="3860800"/>
            <a:ext cx="208915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31" name="Line 19"/>
          <p:cNvSpPr>
            <a:spLocks noChangeShapeType="1"/>
          </p:cNvSpPr>
          <p:nvPr/>
        </p:nvSpPr>
        <p:spPr bwMode="auto">
          <a:xfrm flipV="1">
            <a:off x="2195513" y="2997200"/>
            <a:ext cx="2160587" cy="295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32" name="Line 20"/>
          <p:cNvSpPr>
            <a:spLocks noChangeShapeType="1"/>
          </p:cNvSpPr>
          <p:nvPr/>
        </p:nvSpPr>
        <p:spPr bwMode="auto">
          <a:xfrm flipH="1">
            <a:off x="5003800" y="2205038"/>
            <a:ext cx="1944688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33" name="Line 21"/>
          <p:cNvSpPr>
            <a:spLocks noChangeShapeType="1"/>
          </p:cNvSpPr>
          <p:nvPr/>
        </p:nvSpPr>
        <p:spPr bwMode="auto">
          <a:xfrm flipH="1" flipV="1">
            <a:off x="4787900" y="2924175"/>
            <a:ext cx="208915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34" name="Line 22"/>
          <p:cNvSpPr>
            <a:spLocks noChangeShapeType="1"/>
          </p:cNvSpPr>
          <p:nvPr/>
        </p:nvSpPr>
        <p:spPr bwMode="auto">
          <a:xfrm flipH="1" flipV="1">
            <a:off x="4716463" y="3716338"/>
            <a:ext cx="2232025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28" grpId="0" animBg="1"/>
      <p:bldP spid="13329" grpId="0" animBg="1"/>
      <p:bldP spid="13330" grpId="0" animBg="1"/>
      <p:bldP spid="13331" grpId="0" animBg="1"/>
      <p:bldP spid="13332" grpId="0" animBg="1"/>
      <p:bldP spid="13333" grpId="0" animBg="1"/>
      <p:bldP spid="133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04813"/>
            <a:ext cx="7772400" cy="1223962"/>
          </a:xfrm>
        </p:spPr>
        <p:txBody>
          <a:bodyPr/>
          <a:lstStyle/>
          <a:p>
            <a:r>
              <a:rPr lang="ru-RU">
                <a:solidFill>
                  <a:srgbClr val="0000FF"/>
                </a:solidFill>
              </a:rPr>
              <a:t>Зашифруй предложение.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95288" y="1557338"/>
            <a:ext cx="8208962" cy="4679950"/>
          </a:xfrm>
        </p:spPr>
        <p:txBody>
          <a:bodyPr/>
          <a:lstStyle/>
          <a:p>
            <a:r>
              <a:rPr lang="ru-RU" dirty="0"/>
              <a:t>Новую мебель занесли  в комнату.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В вазе на столе лежали фрукты.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auto">
          <a:xfrm>
            <a:off x="1331913" y="2420938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2484438" y="2420938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381" name="Line 21"/>
          <p:cNvSpPr>
            <a:spLocks noChangeShapeType="1"/>
          </p:cNvSpPr>
          <p:nvPr/>
        </p:nvSpPr>
        <p:spPr bwMode="auto">
          <a:xfrm>
            <a:off x="3924300" y="2420938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389" name="Line 29"/>
          <p:cNvSpPr>
            <a:spLocks noChangeShapeType="1"/>
          </p:cNvSpPr>
          <p:nvPr/>
        </p:nvSpPr>
        <p:spPr bwMode="auto">
          <a:xfrm>
            <a:off x="6588125" y="2420938"/>
            <a:ext cx="1008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404" name="Line 44"/>
          <p:cNvSpPr>
            <a:spLocks noChangeShapeType="1"/>
          </p:cNvSpPr>
          <p:nvPr/>
        </p:nvSpPr>
        <p:spPr bwMode="auto">
          <a:xfrm>
            <a:off x="2000232" y="5000636"/>
            <a:ext cx="649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405" name="Line 45"/>
          <p:cNvSpPr>
            <a:spLocks noChangeShapeType="1"/>
          </p:cNvSpPr>
          <p:nvPr/>
        </p:nvSpPr>
        <p:spPr bwMode="auto">
          <a:xfrm>
            <a:off x="3929058" y="5000636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406" name="Line 46"/>
          <p:cNvSpPr>
            <a:spLocks noChangeShapeType="1"/>
          </p:cNvSpPr>
          <p:nvPr/>
        </p:nvSpPr>
        <p:spPr bwMode="auto">
          <a:xfrm>
            <a:off x="5143504" y="5000636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407" name="Line 47"/>
          <p:cNvSpPr>
            <a:spLocks noChangeShapeType="1"/>
          </p:cNvSpPr>
          <p:nvPr/>
        </p:nvSpPr>
        <p:spPr bwMode="auto">
          <a:xfrm>
            <a:off x="6500826" y="5000636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5" name="Line 44"/>
          <p:cNvSpPr>
            <a:spLocks noChangeShapeType="1"/>
          </p:cNvSpPr>
          <p:nvPr/>
        </p:nvSpPr>
        <p:spPr bwMode="auto">
          <a:xfrm>
            <a:off x="1000100" y="5000636"/>
            <a:ext cx="649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6" name="Line 44"/>
          <p:cNvSpPr>
            <a:spLocks noChangeShapeType="1"/>
          </p:cNvSpPr>
          <p:nvPr/>
        </p:nvSpPr>
        <p:spPr bwMode="auto">
          <a:xfrm>
            <a:off x="2857488" y="5000636"/>
            <a:ext cx="649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7" name="Line 44"/>
          <p:cNvSpPr>
            <a:spLocks noChangeShapeType="1"/>
          </p:cNvSpPr>
          <p:nvPr/>
        </p:nvSpPr>
        <p:spPr bwMode="auto">
          <a:xfrm>
            <a:off x="5286380" y="2428868"/>
            <a:ext cx="649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78" grpId="0" animBg="1"/>
      <p:bldP spid="15380" grpId="0" animBg="1"/>
      <p:bldP spid="15381" grpId="0" animBg="1"/>
      <p:bldP spid="15389" grpId="0" animBg="1"/>
      <p:bldP spid="15404" grpId="0" animBg="1"/>
      <p:bldP spid="15405" grpId="0" animBg="1"/>
      <p:bldP spid="15406" grpId="0" animBg="1"/>
      <p:bldP spid="15407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76250"/>
            <a:ext cx="7772400" cy="1800225"/>
          </a:xfrm>
        </p:spPr>
        <p:txBody>
          <a:bodyPr/>
          <a:lstStyle/>
          <a:p>
            <a:r>
              <a:rPr lang="ru-RU">
                <a:solidFill>
                  <a:srgbClr val="0000FF"/>
                </a:solidFill>
              </a:rPr>
              <a:t>Вставь предлог В или НА.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916113"/>
            <a:ext cx="6400800" cy="3722687"/>
          </a:xfrm>
        </p:spPr>
        <p:txBody>
          <a:bodyPr/>
          <a:lstStyle/>
          <a:p>
            <a:r>
              <a:rPr lang="ru-RU"/>
              <a:t>Утром все спешат … работу.</a:t>
            </a:r>
          </a:p>
          <a:p>
            <a:r>
              <a:rPr lang="ru-RU"/>
              <a:t>Скоро…саду зацветут деревья.</a:t>
            </a:r>
          </a:p>
          <a:p>
            <a:r>
              <a:rPr lang="ru-RU"/>
              <a:t>Ручеёк журчал …овраге.</a:t>
            </a:r>
          </a:p>
          <a:p>
            <a:r>
              <a:rPr lang="ru-RU"/>
              <a:t>…берёзе висят серёжки.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404813"/>
            <a:ext cx="8278813" cy="1871662"/>
          </a:xfrm>
        </p:spPr>
        <p:txBody>
          <a:bodyPr/>
          <a:lstStyle/>
          <a:p>
            <a:r>
              <a:rPr lang="ru-RU">
                <a:solidFill>
                  <a:srgbClr val="0000FF"/>
                </a:solidFill>
              </a:rPr>
              <a:t>Составь предложение, употребив в нём В и НА.</a:t>
            </a:r>
          </a:p>
        </p:txBody>
      </p:sp>
      <p:pic>
        <p:nvPicPr>
          <p:cNvPr id="22534" name="Picture 6" descr="Scan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2133600"/>
            <a:ext cx="4105275" cy="2663825"/>
          </a:xfrm>
          <a:prstGeom prst="rect">
            <a:avLst/>
          </a:prstGeom>
          <a:noFill/>
        </p:spPr>
      </p:pic>
      <p:sp>
        <p:nvSpPr>
          <p:cNvPr id="2253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619250" y="5084763"/>
            <a:ext cx="6400800" cy="1176337"/>
          </a:xfrm>
        </p:spPr>
        <p:txBody>
          <a:bodyPr/>
          <a:lstStyle/>
          <a:p>
            <a:r>
              <a:rPr lang="ru-RU" dirty="0"/>
              <a:t>На </a:t>
            </a:r>
            <a:r>
              <a:rPr lang="ru-RU" dirty="0" smtClean="0"/>
              <a:t>дереве </a:t>
            </a:r>
            <a:r>
              <a:rPr lang="ru-RU" dirty="0"/>
              <a:t>в гнезде живут птицы.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5981" t="18750" r="5981" b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" descr="fileMqgfD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9168A2"/>
              </a:clrFrom>
              <a:clrTo>
                <a:srgbClr val="9168A2">
                  <a:alpha val="0"/>
                </a:srgbClr>
              </a:clrTo>
            </a:clrChange>
            <a:lum bright="-10000" contrast="20000"/>
          </a:blip>
          <a:srcRect l="13115" t="17621" r="10817" b="22098"/>
          <a:stretch>
            <a:fillRect/>
          </a:stretch>
        </p:blipFill>
        <p:spPr bwMode="auto">
          <a:xfrm>
            <a:off x="0" y="2214563"/>
            <a:ext cx="3887788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71868" y="500042"/>
            <a:ext cx="5357813" cy="55707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Предлоги служат </a:t>
            </a:r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для связи слов в предложении, т.е. помогают другим словам в предложении связаться по смыслу.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7716" t="13158" r="10493" b="95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0" y="3429000"/>
            <a:ext cx="9144000" cy="357188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786182" y="4643446"/>
            <a:ext cx="1143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 </a:t>
            </a:r>
            <a:r>
              <a:rPr lang="ru-RU" sz="5400" b="1" dirty="0">
                <a:solidFill>
                  <a:srgbClr val="002060"/>
                </a:solidFill>
                <a:latin typeface="Calibri" pitchFamily="34" charset="0"/>
              </a:rPr>
              <a:t>от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785786" y="4714884"/>
            <a:ext cx="7715250" cy="1107996"/>
            <a:chOff x="785786" y="4714884"/>
            <a:chExt cx="7715250" cy="1107996"/>
          </a:xfrm>
        </p:grpSpPr>
        <p:sp>
          <p:nvSpPr>
            <p:cNvPr id="11" name="TextBox 7"/>
            <p:cNvSpPr txBox="1">
              <a:spLocks noChangeArrowheads="1"/>
            </p:cNvSpPr>
            <p:nvPr/>
          </p:nvSpPr>
          <p:spPr bwMode="auto">
            <a:xfrm>
              <a:off x="785786" y="4786322"/>
              <a:ext cx="771525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5400" b="1" dirty="0">
                  <a:solidFill>
                    <a:srgbClr val="002060"/>
                  </a:solidFill>
                  <a:latin typeface="Calibri" pitchFamily="34" charset="0"/>
                </a:rPr>
                <a:t>отъехала         дворца</a:t>
              </a: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3857620" y="4714884"/>
              <a:ext cx="1000132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6600" b="1" dirty="0">
                  <a:solidFill>
                    <a:srgbClr val="002060"/>
                  </a:solidFill>
                  <a:latin typeface="Calibri" pitchFamily="34" charset="0"/>
                </a:rPr>
                <a:t>…</a:t>
              </a:r>
            </a:p>
          </p:txBody>
        </p:sp>
      </p:grpSp>
      <p:pic>
        <p:nvPicPr>
          <p:cNvPr id="13" name="Picture 2" descr="C:\Documents and Settings\Admin\Мои документы\Мои рисунки\предлог урок\6c58f36d1a8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50" y="1714500"/>
            <a:ext cx="24288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2" descr="1222370680_castlejpg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84651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556</Words>
  <Application>Microsoft Office PowerPoint</Application>
  <PresentationFormat>Экран (4:3)</PresentationFormat>
  <Paragraphs>153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Оформление по умолчанию</vt:lpstr>
      <vt:lpstr>Поток</vt:lpstr>
      <vt:lpstr>Слайд 1</vt:lpstr>
      <vt:lpstr>Составь словосочетание по картинке.</vt:lpstr>
      <vt:lpstr>Составь словосочетание по картинке</vt:lpstr>
      <vt:lpstr>Соедини картинку с предлогом.</vt:lpstr>
      <vt:lpstr>Зашифруй предложение.</vt:lpstr>
      <vt:lpstr>Вставь предлог В или НА.</vt:lpstr>
      <vt:lpstr>Составь предложение, употребив в нём В и НА.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Составь предложение по картинке</dc:title>
  <dc:creator>Инна</dc:creator>
  <cp:lastModifiedBy>Пользователь</cp:lastModifiedBy>
  <cp:revision>12</cp:revision>
  <dcterms:created xsi:type="dcterms:W3CDTF">2006-11-21T14:50:48Z</dcterms:created>
  <dcterms:modified xsi:type="dcterms:W3CDTF">2020-04-16T13:15:23Z</dcterms:modified>
</cp:coreProperties>
</file>