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58" r:id="rId4"/>
    <p:sldId id="259" r:id="rId5"/>
    <p:sldId id="261" r:id="rId6"/>
    <p:sldId id="260" r:id="rId7"/>
    <p:sldId id="266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1E6EC-96B5-4014-8741-2BDDB4EF8443}" type="datetimeFigureOut">
              <a:rPr lang="ru-RU" smtClean="0"/>
              <a:pPr/>
              <a:t>16.04.2020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BFFAD-B624-425B-A81F-CA3F16EA64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1E6EC-96B5-4014-8741-2BDDB4EF8443}" type="datetimeFigureOut">
              <a:rPr lang="ru-RU" smtClean="0"/>
              <a:pPr/>
              <a:t>16.04.2020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BFFAD-B624-425B-A81F-CA3F16EA64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1E6EC-96B5-4014-8741-2BDDB4EF8443}" type="datetimeFigureOut">
              <a:rPr lang="ru-RU" smtClean="0"/>
              <a:pPr/>
              <a:t>16.04.2020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BFFAD-B624-425B-A81F-CA3F16EA64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1E6EC-96B5-4014-8741-2BDDB4EF8443}" type="datetimeFigureOut">
              <a:rPr lang="ru-RU" smtClean="0"/>
              <a:pPr/>
              <a:t>16.04.2020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BFFAD-B624-425B-A81F-CA3F16EA64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1E6EC-96B5-4014-8741-2BDDB4EF8443}" type="datetimeFigureOut">
              <a:rPr lang="ru-RU" smtClean="0"/>
              <a:pPr/>
              <a:t>16.04.2020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BFFAD-B624-425B-A81F-CA3F16EA64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1E6EC-96B5-4014-8741-2BDDB4EF8443}" type="datetimeFigureOut">
              <a:rPr lang="ru-RU" smtClean="0"/>
              <a:pPr/>
              <a:t>16.04.2020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BFFAD-B624-425B-A81F-CA3F16EA64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1E6EC-96B5-4014-8741-2BDDB4EF8443}" type="datetimeFigureOut">
              <a:rPr lang="ru-RU" smtClean="0"/>
              <a:pPr/>
              <a:t>16.04.2020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BFFAD-B624-425B-A81F-CA3F16EA64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1E6EC-96B5-4014-8741-2BDDB4EF8443}" type="datetimeFigureOut">
              <a:rPr lang="ru-RU" smtClean="0"/>
              <a:pPr/>
              <a:t>16.04.2020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BFFAD-B624-425B-A81F-CA3F16EA64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1E6EC-96B5-4014-8741-2BDDB4EF8443}" type="datetimeFigureOut">
              <a:rPr lang="ru-RU" smtClean="0"/>
              <a:pPr/>
              <a:t>16.04.2020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BFFAD-B624-425B-A81F-CA3F16EA64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1E6EC-96B5-4014-8741-2BDDB4EF8443}" type="datetimeFigureOut">
              <a:rPr lang="ru-RU" smtClean="0"/>
              <a:pPr/>
              <a:t>16.04.2020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BFFAD-B624-425B-A81F-CA3F16EA64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1E6EC-96B5-4014-8741-2BDDB4EF8443}" type="datetimeFigureOut">
              <a:rPr lang="ru-RU" smtClean="0"/>
              <a:pPr/>
              <a:t>16.04.2020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BFFAD-B624-425B-A81F-CA3F16EA64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18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51E6EC-96B5-4014-8741-2BDDB4EF8443}" type="datetimeFigureOut">
              <a:rPr lang="ru-RU" smtClean="0"/>
              <a:pPr/>
              <a:t>16.04.2020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FBFFAD-B624-425B-A81F-CA3F16EA644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285729"/>
            <a:ext cx="7772400" cy="550983"/>
          </a:xfrm>
        </p:spPr>
        <p:txBody>
          <a:bodyPr>
            <a:noAutofit/>
          </a:bodyPr>
          <a:lstStyle/>
          <a:p>
            <a:endParaRPr lang="ru-RU" sz="3200" b="1" dirty="0">
              <a:solidFill>
                <a:srgbClr val="FF0000"/>
              </a:solidFill>
              <a:latin typeface="Bookman Old Style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85786" y="1285860"/>
            <a:ext cx="7572428" cy="5214974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0070C0"/>
                </a:solidFill>
                <a:latin typeface="Bookman Old Style" pitchFamily="18" charset="0"/>
              </a:rPr>
              <a:t>Занятие по внеурочной деятельности</a:t>
            </a:r>
          </a:p>
          <a:p>
            <a:r>
              <a:rPr lang="ru-RU" b="1" dirty="0" smtClean="0">
                <a:solidFill>
                  <a:srgbClr val="0070C0"/>
                </a:solidFill>
                <a:latin typeface="Bookman Old Style" pitchFamily="18" charset="0"/>
              </a:rPr>
              <a:t>«Пытаемся разобраться </a:t>
            </a:r>
          </a:p>
          <a:p>
            <a:r>
              <a:rPr lang="ru-RU" b="1" dirty="0" smtClean="0">
                <a:solidFill>
                  <a:srgbClr val="0070C0"/>
                </a:solidFill>
                <a:latin typeface="Bookman Old Style" pitchFamily="18" charset="0"/>
              </a:rPr>
              <a:t>в трудной ситуации»</a:t>
            </a:r>
          </a:p>
          <a:p>
            <a:r>
              <a:rPr lang="ru-RU" b="1" dirty="0" smtClean="0">
                <a:solidFill>
                  <a:srgbClr val="0070C0"/>
                </a:solidFill>
                <a:latin typeface="Bookman Old Style" pitchFamily="18" charset="0"/>
              </a:rPr>
              <a:t>3 класс </a:t>
            </a:r>
            <a:r>
              <a:rPr lang="ru-RU" b="1" dirty="0" smtClean="0">
                <a:solidFill>
                  <a:srgbClr val="0070C0"/>
                </a:solidFill>
                <a:latin typeface="Bookman Old Style" pitchFamily="18" charset="0"/>
              </a:rPr>
              <a:t>В</a:t>
            </a:r>
            <a:endParaRPr lang="ru-RU" b="1" dirty="0" smtClean="0">
              <a:solidFill>
                <a:srgbClr val="0070C0"/>
              </a:solidFill>
              <a:latin typeface="Bookman Old Style" pitchFamily="18" charset="0"/>
            </a:endParaRPr>
          </a:p>
          <a:p>
            <a:endParaRPr lang="ru-RU" dirty="0"/>
          </a:p>
          <a:p>
            <a:endParaRPr lang="ru-RU" b="1" dirty="0">
              <a:solidFill>
                <a:srgbClr val="0070C0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88640"/>
            <a:ext cx="7772400" cy="1470025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  <a:latin typeface="Bookman Old Style" pitchFamily="18" charset="0"/>
              </a:rPr>
              <a:t>Рефлексия</a:t>
            </a:r>
            <a:endParaRPr lang="ru-RU" b="1" dirty="0">
              <a:solidFill>
                <a:srgbClr val="FF0000"/>
              </a:solidFill>
              <a:latin typeface="Bookman Old Style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71600" y="2204864"/>
            <a:ext cx="7200800" cy="4248472"/>
          </a:xfrm>
        </p:spPr>
        <p:txBody>
          <a:bodyPr>
            <a:normAutofit/>
          </a:bodyPr>
          <a:lstStyle/>
          <a:p>
            <a:pPr algn="l">
              <a:buFont typeface="Wingdings" pitchFamily="2" charset="2"/>
              <a:buChar char="Ø"/>
            </a:pPr>
            <a:r>
              <a:rPr lang="ru-RU" b="1" i="1" dirty="0" smtClean="0">
                <a:solidFill>
                  <a:srgbClr val="0070C0"/>
                </a:solidFill>
                <a:latin typeface="Bookman Old Style" pitchFamily="18" charset="0"/>
              </a:rPr>
              <a:t>Сегодня я узнал…</a:t>
            </a:r>
          </a:p>
          <a:p>
            <a:pPr algn="l">
              <a:buFont typeface="Wingdings" pitchFamily="2" charset="2"/>
              <a:buChar char="Ø"/>
            </a:pPr>
            <a:r>
              <a:rPr lang="ru-RU" b="1" i="1" dirty="0" smtClean="0">
                <a:solidFill>
                  <a:srgbClr val="0070C0"/>
                </a:solidFill>
                <a:latin typeface="Bookman Old Style" pitchFamily="18" charset="0"/>
              </a:rPr>
              <a:t>Было интересно…</a:t>
            </a:r>
          </a:p>
          <a:p>
            <a:pPr algn="l">
              <a:buFont typeface="Wingdings" pitchFamily="2" charset="2"/>
              <a:buChar char="Ø"/>
            </a:pPr>
            <a:r>
              <a:rPr lang="ru-RU" b="1" i="1" dirty="0" smtClean="0">
                <a:solidFill>
                  <a:srgbClr val="0070C0"/>
                </a:solidFill>
                <a:latin typeface="Bookman Old Style" pitchFamily="18" charset="0"/>
              </a:rPr>
              <a:t>Я понял, что…</a:t>
            </a:r>
          </a:p>
          <a:p>
            <a:pPr algn="l">
              <a:buFont typeface="Wingdings" pitchFamily="2" charset="2"/>
              <a:buChar char="Ø"/>
            </a:pPr>
            <a:r>
              <a:rPr lang="ru-RU" b="1" i="1" dirty="0" smtClean="0">
                <a:solidFill>
                  <a:srgbClr val="0070C0"/>
                </a:solidFill>
                <a:latin typeface="Bookman Old Style" pitchFamily="18" charset="0"/>
              </a:rPr>
              <a:t>Я почувствовал, что…</a:t>
            </a:r>
          </a:p>
          <a:p>
            <a:pPr algn="l">
              <a:buFont typeface="Wingdings" pitchFamily="2" charset="2"/>
              <a:buChar char="Ø"/>
            </a:pPr>
            <a:r>
              <a:rPr lang="ru-RU" b="1" i="1" dirty="0" smtClean="0">
                <a:solidFill>
                  <a:srgbClr val="0070C0"/>
                </a:solidFill>
                <a:latin typeface="Bookman Old Style" pitchFamily="18" charset="0"/>
              </a:rPr>
              <a:t>Я попробую…</a:t>
            </a:r>
          </a:p>
          <a:p>
            <a:pPr algn="l">
              <a:buFont typeface="Wingdings" pitchFamily="2" charset="2"/>
              <a:buChar char="Ø"/>
            </a:pPr>
            <a:r>
              <a:rPr lang="ru-RU" b="1" i="1" dirty="0" smtClean="0">
                <a:solidFill>
                  <a:srgbClr val="0070C0"/>
                </a:solidFill>
                <a:latin typeface="Bookman Old Style" pitchFamily="18" charset="0"/>
              </a:rPr>
              <a:t>Меня удивило…</a:t>
            </a:r>
          </a:p>
          <a:p>
            <a:pPr algn="l">
              <a:buFont typeface="Wingdings" pitchFamily="2" charset="2"/>
              <a:buChar char="Ø"/>
            </a:pPr>
            <a:r>
              <a:rPr lang="ru-RU" b="1" i="1" dirty="0" smtClean="0">
                <a:solidFill>
                  <a:srgbClr val="0070C0"/>
                </a:solidFill>
                <a:latin typeface="Bookman Old Style" pitchFamily="18" charset="0"/>
              </a:rPr>
              <a:t>Мне захотелось…</a:t>
            </a:r>
            <a:endParaRPr lang="ru-RU" b="1" i="1" dirty="0">
              <a:solidFill>
                <a:srgbClr val="0070C0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http://cdn.pclabs.com.tr/wp-content/uploads/2011/04/iyi-k%C3%B6t%C3%BC-550x53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357167"/>
            <a:ext cx="7772400" cy="1271634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  <a:latin typeface="Bookman Old Style" pitchFamily="18" charset="0"/>
              </a:rPr>
              <a:t>Ситуации</a:t>
            </a:r>
            <a:endParaRPr lang="ru-RU" b="1" dirty="0">
              <a:solidFill>
                <a:srgbClr val="FF0000"/>
              </a:solidFill>
              <a:latin typeface="Bookman Old Style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1472" y="1714488"/>
            <a:ext cx="8143932" cy="4500594"/>
          </a:xfrm>
        </p:spPr>
        <p:txBody>
          <a:bodyPr/>
          <a:lstStyle/>
          <a:p>
            <a:pPr algn="l">
              <a:buFont typeface="Arial" pitchFamily="34" charset="0"/>
              <a:buChar char="•"/>
            </a:pPr>
            <a:r>
              <a:rPr lang="ru-RU" b="1" dirty="0" smtClean="0">
                <a:solidFill>
                  <a:srgbClr val="0070C0"/>
                </a:solidFill>
                <a:latin typeface="Bookman Old Style" pitchFamily="18" charset="0"/>
              </a:rPr>
              <a:t>Вы подошли к дому, а за вами идет незнакомец</a:t>
            </a:r>
          </a:p>
          <a:p>
            <a:pPr algn="l"/>
            <a:endParaRPr lang="ru-RU" b="1" dirty="0" smtClean="0">
              <a:solidFill>
                <a:srgbClr val="0070C0"/>
              </a:solidFill>
              <a:latin typeface="Bookman Old Style" pitchFamily="18" charset="0"/>
            </a:endParaRPr>
          </a:p>
          <a:p>
            <a:pPr algn="l">
              <a:buFont typeface="Arial" pitchFamily="34" charset="0"/>
              <a:buChar char="•"/>
            </a:pPr>
            <a:r>
              <a:rPr lang="ru-RU" b="1" dirty="0" smtClean="0">
                <a:solidFill>
                  <a:srgbClr val="0070C0"/>
                </a:solidFill>
                <a:latin typeface="Bookman Old Style" pitchFamily="18" charset="0"/>
              </a:rPr>
              <a:t>Вы вошли в подъезд, а на вашем этаже стоит незнакомец</a:t>
            </a:r>
          </a:p>
          <a:p>
            <a:pPr algn="l"/>
            <a:endParaRPr lang="ru-RU" b="1" dirty="0" smtClean="0">
              <a:solidFill>
                <a:srgbClr val="0070C0"/>
              </a:solidFill>
              <a:latin typeface="Bookman Old Style" pitchFamily="18" charset="0"/>
            </a:endParaRPr>
          </a:p>
          <a:p>
            <a:pPr algn="l">
              <a:buFont typeface="Arial" pitchFamily="34" charset="0"/>
              <a:buChar char="•"/>
            </a:pPr>
            <a:r>
              <a:rPr lang="ru-RU" b="1" dirty="0" smtClean="0">
                <a:solidFill>
                  <a:srgbClr val="0070C0"/>
                </a:solidFill>
                <a:latin typeface="Bookman Old Style" pitchFamily="18" charset="0"/>
              </a:rPr>
              <a:t>Вы собираетесь ехать на лифте, а к вам в лифт входит незнакомец</a:t>
            </a:r>
            <a:endParaRPr lang="ru-RU" b="1" dirty="0">
              <a:solidFill>
                <a:srgbClr val="0070C0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214291"/>
            <a:ext cx="7772400" cy="1000132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  <a:latin typeface="Bookman Old Style" pitchFamily="18" charset="0"/>
              </a:rPr>
              <a:t>Советы</a:t>
            </a:r>
            <a:endParaRPr lang="ru-RU" b="1" dirty="0">
              <a:solidFill>
                <a:srgbClr val="FF0000"/>
              </a:solidFill>
              <a:latin typeface="Bookman Old Style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34" y="1285860"/>
            <a:ext cx="8072494" cy="5072098"/>
          </a:xfrm>
        </p:spPr>
        <p:txBody>
          <a:bodyPr>
            <a:normAutofit fontScale="85000" lnSpcReduction="10000"/>
          </a:bodyPr>
          <a:lstStyle/>
          <a:p>
            <a:pPr algn="l">
              <a:buFont typeface="Arial" pitchFamily="34" charset="0"/>
              <a:buChar char="•"/>
            </a:pPr>
            <a:r>
              <a:rPr lang="ru-RU" b="1" dirty="0" smtClean="0">
                <a:solidFill>
                  <a:srgbClr val="0070C0"/>
                </a:solidFill>
                <a:latin typeface="Bookman Old Style" pitchFamily="18" charset="0"/>
              </a:rPr>
              <a:t>Если за вами идет незнакомец, не входите в подъезд, задержитесь на улице</a:t>
            </a:r>
          </a:p>
          <a:p>
            <a:pPr algn="l"/>
            <a:endParaRPr lang="ru-RU" b="1" dirty="0" smtClean="0">
              <a:solidFill>
                <a:srgbClr val="0070C0"/>
              </a:solidFill>
              <a:latin typeface="Bookman Old Style" pitchFamily="18" charset="0"/>
            </a:endParaRPr>
          </a:p>
          <a:p>
            <a:pPr algn="l">
              <a:buFont typeface="Arial" pitchFamily="34" charset="0"/>
              <a:buChar char="•"/>
            </a:pPr>
            <a:r>
              <a:rPr lang="ru-RU" b="1" dirty="0" smtClean="0">
                <a:solidFill>
                  <a:srgbClr val="0070C0"/>
                </a:solidFill>
                <a:latin typeface="Bookman Old Style" pitchFamily="18" charset="0"/>
              </a:rPr>
              <a:t>Если вы в лифте, а к вам вошел незнакомец, то лучше покинуть лифт, будьте начеку, используйте кнопку диспетчера, сделайте прыжок</a:t>
            </a:r>
          </a:p>
          <a:p>
            <a:pPr algn="l"/>
            <a:endParaRPr lang="ru-RU" b="1" dirty="0" smtClean="0">
              <a:solidFill>
                <a:srgbClr val="0070C0"/>
              </a:solidFill>
              <a:latin typeface="Bookman Old Style" pitchFamily="18" charset="0"/>
            </a:endParaRPr>
          </a:p>
          <a:p>
            <a:pPr algn="l">
              <a:buFont typeface="Arial" pitchFamily="34" charset="0"/>
              <a:buChar char="•"/>
            </a:pPr>
            <a:r>
              <a:rPr lang="ru-RU" b="1" dirty="0" smtClean="0">
                <a:solidFill>
                  <a:srgbClr val="0070C0"/>
                </a:solidFill>
                <a:latin typeface="Bookman Old Style" pitchFamily="18" charset="0"/>
              </a:rPr>
              <a:t>Если вы заметили незнакомца на вашем этаже, выйдите из подъезда, </a:t>
            </a:r>
            <a:r>
              <a:rPr lang="ru-RU" b="1" dirty="0" err="1" smtClean="0">
                <a:solidFill>
                  <a:srgbClr val="0070C0"/>
                </a:solidFill>
                <a:latin typeface="Bookman Old Style" pitchFamily="18" charset="0"/>
              </a:rPr>
              <a:t>дожитесь</a:t>
            </a:r>
            <a:r>
              <a:rPr lang="ru-RU" b="1" dirty="0" smtClean="0">
                <a:solidFill>
                  <a:srgbClr val="0070C0"/>
                </a:solidFill>
                <a:latin typeface="Bookman Old Style" pitchFamily="18" charset="0"/>
              </a:rPr>
              <a:t> соседей и попросите вас проводить</a:t>
            </a:r>
            <a:endParaRPr lang="ru-RU" b="1" dirty="0">
              <a:solidFill>
                <a:srgbClr val="0070C0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357159" y="428604"/>
          <a:ext cx="8501122" cy="6072230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4250118"/>
                <a:gridCol w="4251004"/>
              </a:tblGrid>
              <a:tr h="46469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latin typeface="Bookman Old Style" pitchFamily="18" charset="0"/>
                        </a:rPr>
                        <a:t>Что надо делать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latin typeface="Bookman Old Style" pitchFamily="18" charset="0"/>
                        </a:rPr>
                        <a:t>Что нельзя делать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5148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2938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5148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2938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9055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6469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9055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 dirty="0"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357158" y="428604"/>
          <a:ext cx="8572559" cy="6121788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4285833"/>
                <a:gridCol w="4286726"/>
              </a:tblGrid>
              <a:tr h="46469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latin typeface="Bookman Old Style" pitchFamily="18" charset="0"/>
                        </a:rPr>
                        <a:t>Что надо делать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latin typeface="Bookman Old Style" pitchFamily="18" charset="0"/>
                        </a:rPr>
                        <a:t>Что нельзя делать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5148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Bookman Old Style" pitchFamily="18" charset="0"/>
                        </a:rPr>
                        <a:t>Вовремя заметить опасность</a:t>
                      </a:r>
                      <a:endParaRPr lang="ru-RU" sz="1600" b="1"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Bookman Old Style" pitchFamily="18" charset="0"/>
                        </a:rPr>
                        <a:t>Надеяться на других</a:t>
                      </a:r>
                      <a:endParaRPr lang="ru-RU" sz="1600" b="1"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2938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Bookman Old Style" pitchFamily="18" charset="0"/>
                        </a:rPr>
                        <a:t>Не ждать подсказок, действовать самому  </a:t>
                      </a:r>
                      <a:endParaRPr lang="ru-RU" sz="1600" b="1"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Bookman Old Style" pitchFamily="18" charset="0"/>
                        </a:rPr>
                        <a:t>Нервничать и суетиться</a:t>
                      </a:r>
                      <a:endParaRPr lang="ru-RU" sz="1600" b="1"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5148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Bookman Old Style" pitchFamily="18" charset="0"/>
                        </a:rPr>
                        <a:t>Учиться быстро принимать решение</a:t>
                      </a:r>
                      <a:endParaRPr lang="ru-RU" sz="1600" b="1"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Bookman Old Style" pitchFamily="18" charset="0"/>
                        </a:rPr>
                        <a:t>Показывать, что ты боишься</a:t>
                      </a:r>
                      <a:endParaRPr lang="ru-RU" sz="1600" b="1"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2938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Bookman Old Style" pitchFamily="18" charset="0"/>
                        </a:rPr>
                        <a:t>Уметь подчиниться, если это спасёт жизнь</a:t>
                      </a:r>
                      <a:endParaRPr lang="ru-RU" sz="1600" b="1"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9055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Bookman Old Style" pitchFamily="18" charset="0"/>
                        </a:rPr>
                        <a:t>Стараться импровизировать, находить новые решения</a:t>
                      </a:r>
                      <a:endParaRPr lang="ru-RU" sz="1600" b="1"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6469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Bookman Old Style" pitchFamily="18" charset="0"/>
                        </a:rPr>
                        <a:t>Не сдаваться до конца</a:t>
                      </a:r>
                      <a:endParaRPr lang="ru-RU" sz="1600" b="1"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9055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Bookman Old Style" pitchFamily="18" charset="0"/>
                        </a:rPr>
                        <a:t>Не отчаиваться даже в самых безнадёжных случаях</a:t>
                      </a:r>
                      <a:endParaRPr lang="ru-RU" sz="1600" b="1"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 dirty="0"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80" name="Picture 4" descr="http://www.planetaskazok.ru/images/stories/dragunsky/deniskini_rasskazy/img_3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http://im5-tub-ru.yandex.net/i?id=62102469-15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1007601">
            <a:off x="323528" y="476672"/>
            <a:ext cx="3600400" cy="2592288"/>
          </a:xfrm>
          <a:prstGeom prst="rect">
            <a:avLst/>
          </a:prstGeom>
          <a:noFill/>
        </p:spPr>
      </p:pic>
      <p:pic>
        <p:nvPicPr>
          <p:cNvPr id="20486" name="Picture 6" descr="http://www.pochemu4ka.ru/_ld/10/s2446856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755620">
            <a:off x="4820364" y="607096"/>
            <a:ext cx="3713681" cy="2520280"/>
          </a:xfrm>
          <a:prstGeom prst="rect">
            <a:avLst/>
          </a:prstGeom>
          <a:noFill/>
        </p:spPr>
      </p:pic>
      <p:pic>
        <p:nvPicPr>
          <p:cNvPr id="20488" name="Picture 8" descr="http://www.pochemu4ka.ru/_ld/10/s0599398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20999623">
            <a:off x="323528" y="3645024"/>
            <a:ext cx="3600400" cy="2801888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 rot="716241">
            <a:off x="4606060" y="3598661"/>
            <a:ext cx="3773687" cy="243143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3800" b="1" dirty="0" smtClean="0">
                <a:solidFill>
                  <a:srgbClr val="FF0000"/>
                </a:solidFill>
              </a:rPr>
              <a:t>Служба газа - 04</a:t>
            </a:r>
          </a:p>
          <a:p>
            <a:r>
              <a:rPr lang="ru-RU" sz="3800" b="1" dirty="0" smtClean="0">
                <a:solidFill>
                  <a:srgbClr val="FF0000"/>
                </a:solidFill>
              </a:rPr>
              <a:t>МЧС – 067</a:t>
            </a:r>
          </a:p>
          <a:p>
            <a:r>
              <a:rPr lang="ru-RU" sz="3800" b="1" dirty="0" smtClean="0">
                <a:solidFill>
                  <a:srgbClr val="FF0000"/>
                </a:solidFill>
              </a:rPr>
              <a:t>Для мобильных телефонов - 112</a:t>
            </a:r>
            <a:endParaRPr lang="ru-RU" sz="3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1700808"/>
            <a:ext cx="4248472" cy="46166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Bookman Old Style" pitchFamily="18" charset="0"/>
              </a:rPr>
              <a:t>Не всякому слуху верь,</a:t>
            </a:r>
            <a:endParaRPr lang="ru-RU" sz="2400" b="1" dirty="0">
              <a:latin typeface="Bookman Old Style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0" y="4869160"/>
            <a:ext cx="4320480" cy="46166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Bookman Old Style" pitchFamily="18" charset="0"/>
              </a:rPr>
              <a:t>запирай крепче дверь.</a:t>
            </a:r>
            <a:endParaRPr lang="ru-RU" sz="2400" b="1" dirty="0">
              <a:latin typeface="Bookman Old Style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64088" y="1700808"/>
            <a:ext cx="2952328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Bookman Old Style" pitchFamily="18" charset="0"/>
              </a:rPr>
              <a:t>надежный друг.</a:t>
            </a:r>
            <a:endParaRPr lang="ru-RU" sz="2400" b="1" dirty="0">
              <a:latin typeface="Bookman Old Style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3528" y="2708920"/>
            <a:ext cx="3240360" cy="46166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Bookman Old Style" pitchFamily="18" charset="0"/>
              </a:rPr>
              <a:t>Хороший замок - </a:t>
            </a:r>
            <a:endParaRPr lang="ru-RU" sz="2400" b="1" dirty="0">
              <a:latin typeface="Bookman Old Style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1520" y="3789040"/>
            <a:ext cx="4824536" cy="46166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Bookman Old Style" pitchFamily="18" charset="0"/>
              </a:rPr>
              <a:t>Больше верь своим очам,</a:t>
            </a:r>
            <a:endParaRPr lang="ru-RU" sz="2400" b="1" dirty="0">
              <a:latin typeface="Bookman Old Style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00" y="5733256"/>
            <a:ext cx="4248472" cy="46166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Bookman Old Style" pitchFamily="18" charset="0"/>
              </a:rPr>
              <a:t>нежели чужим речам</a:t>
            </a:r>
            <a:endParaRPr lang="ru-RU" sz="2400" b="1" dirty="0">
              <a:latin typeface="Bookman Old Style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1520" y="4869160"/>
            <a:ext cx="3888432" cy="46166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Bookman Old Style" pitchFamily="18" charset="0"/>
              </a:rPr>
              <a:t>Не каждый больной</a:t>
            </a:r>
            <a:r>
              <a:rPr lang="ru-RU" dirty="0" smtClean="0"/>
              <a:t>, 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5796136" y="3789040"/>
            <a:ext cx="2736304" cy="46166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Bookman Old Style" pitchFamily="18" charset="0"/>
              </a:rPr>
              <a:t>что стонет.</a:t>
            </a:r>
            <a:endParaRPr lang="ru-RU" sz="2400" b="1" dirty="0">
              <a:latin typeface="Bookman Old Style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51520" y="5733256"/>
            <a:ext cx="3672408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Bookman Old Style" pitchFamily="18" charset="0"/>
              </a:rPr>
              <a:t>Кто много болтает,</a:t>
            </a:r>
            <a:endParaRPr lang="ru-RU" sz="2400" b="1" dirty="0">
              <a:latin typeface="Bookman Old Style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923928" y="2708920"/>
            <a:ext cx="5040560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Bookman Old Style" pitchFamily="18" charset="0"/>
              </a:rPr>
              <a:t>тот беду на себя накликает.</a:t>
            </a:r>
            <a:endParaRPr lang="ru-RU" sz="2400" b="1" dirty="0">
              <a:latin typeface="Bookman Old Style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835696" y="332656"/>
            <a:ext cx="5400600" cy="5232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Bookman Old Style" pitchFamily="18" charset="0"/>
              </a:rPr>
              <a:t>Народная мудрость</a:t>
            </a:r>
            <a:endParaRPr lang="ru-RU" sz="2800" b="1" dirty="0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4.81841E-6 L -0.19687 0.1575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8" y="79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4409 " pathEditMode="relative" ptsTypes="AA">
                                      <p:cBhvr>
                                        <p:cTn id="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7.22222E-6 1.88758E-6 L -0.18108 0.1573 " pathEditMode="relative" ptsTypes="AA">
                                      <p:cBhvr>
                                        <p:cTn id="1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1.88758E-6 L 4.72222E-6 -0.46172 " pathEditMode="relative" ptsTypes="AA">
                                      <p:cBhvr>
                                        <p:cTn id="1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5.66736E-7 L 0.05521 -0.27296 " pathEditMode="relative" ptsTypes="AA">
                                      <p:cBhvr>
                                        <p:cTn id="1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7" grpId="0" animBg="1"/>
      <p:bldP spid="9" grpId="0" animBg="1"/>
      <p:bldP spid="11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403</TotalTime>
  <Words>248</Words>
  <Application>Microsoft Office PowerPoint</Application>
  <PresentationFormat>Экран (4:3)</PresentationFormat>
  <Paragraphs>52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Слайд 1</vt:lpstr>
      <vt:lpstr>Слайд 2</vt:lpstr>
      <vt:lpstr>Ситуации</vt:lpstr>
      <vt:lpstr>Советы</vt:lpstr>
      <vt:lpstr>Слайд 5</vt:lpstr>
      <vt:lpstr>Слайд 6</vt:lpstr>
      <vt:lpstr>Слайд 7</vt:lpstr>
      <vt:lpstr>Слайд 8</vt:lpstr>
      <vt:lpstr>Слайд 9</vt:lpstr>
      <vt:lpstr>Рефлексия</vt:lpstr>
    </vt:vector>
  </TitlesOfParts>
  <Company>Kraftway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МБОУ «Гимназия №52»</dc:title>
  <dc:creator>Альбина</dc:creator>
  <cp:lastModifiedBy>Пользователь</cp:lastModifiedBy>
  <cp:revision>35</cp:revision>
  <dcterms:created xsi:type="dcterms:W3CDTF">2013-04-10T09:35:22Z</dcterms:created>
  <dcterms:modified xsi:type="dcterms:W3CDTF">2020-04-16T12:09:14Z</dcterms:modified>
</cp:coreProperties>
</file>