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DE4F1"/>
    <a:srgbClr val="E72DBF"/>
    <a:srgbClr val="2EE637"/>
    <a:srgbClr val="F8A6E3"/>
    <a:srgbClr val="C1E9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1340768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Умники и умницы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3-В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класс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2564904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861048"/>
            <a:ext cx="4968552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Презентацию подготовила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err="1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Селегень</a:t>
            </a:r>
            <a:r>
              <a:rPr lang="ru-RU" sz="1600" dirty="0" smtClean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 Оксана Алексеевна </a:t>
            </a:r>
            <a:endParaRPr lang="ru-RU" sz="1600" dirty="0" smtClean="0">
              <a:solidFill>
                <a:schemeClr val="bg1"/>
              </a:solidFill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10" descr="http://i025.radikal.ru/1104/01/6682eb9cbb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1026064" cy="1172181"/>
          </a:xfrm>
          <a:prstGeom prst="rect">
            <a:avLst/>
          </a:prstGeom>
          <a:noFill/>
        </p:spPr>
      </p:pic>
      <p:pic>
        <p:nvPicPr>
          <p:cNvPr id="8" name="Picture 20" descr="http://multmult.ru/uploads/posts/2013-04/1364982833_16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77072"/>
            <a:ext cx="1675533" cy="1331279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 flipH="1">
            <a:off x="1979712" y="2538453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«Обучение поиску закономерностей».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9552" y="620688"/>
            <a:ext cx="5328592" cy="2664296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семье четверо детей: сестёр столько же, сколько братьев. Сколько сестёр в семье?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http://img0.liveinternet.ru/images/attach/c/4/82/417/82417654_large_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3789040"/>
            <a:ext cx="2160240" cy="24208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508104" y="1916832"/>
            <a:ext cx="3312368" cy="1656184"/>
          </a:xfrm>
          <a:prstGeom prst="cloudCallout">
            <a:avLst>
              <a:gd name="adj1" fmla="val -38394"/>
              <a:gd name="adj2" fmla="val 104366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2" name="Picture 26" descr="http://s.pikabu.ru/images/big_size_comm/2013-01_1/135713360520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11960" y="4221088"/>
            <a:ext cx="2088232" cy="209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9552" y="620688"/>
            <a:ext cx="5328592" cy="2664296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 Иванушки - </a:t>
            </a:r>
            <a:r>
              <a:rPr lang="ru-RU" sz="2400" b="1" dirty="0" err="1" smtClean="0">
                <a:solidFill>
                  <a:schemeClr val="tx1"/>
                </a:solidFill>
              </a:rPr>
              <a:t>дурачка</a:t>
            </a:r>
            <a:r>
              <a:rPr lang="ru-RU" sz="2400" b="1" dirty="0" smtClean="0">
                <a:solidFill>
                  <a:schemeClr val="tx1"/>
                </a:solidFill>
              </a:rPr>
              <a:t> были три брата и три сестры. Сколько в семье мальчиков?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http://img0.liveinternet.ru/images/attach/c/4/82/417/82417654_large_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3608" y="3861048"/>
            <a:ext cx="2160240" cy="24208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508104" y="1916832"/>
            <a:ext cx="3312368" cy="1656184"/>
          </a:xfrm>
          <a:prstGeom prst="cloudCallout">
            <a:avLst>
              <a:gd name="adj1" fmla="val -38394"/>
              <a:gd name="adj2" fmla="val 104366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4</a:t>
            </a: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12" name="Picture 26" descr="http://s.pikabu.ru/images/big_size_comm/2013-01_1/135713360520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8024" y="4293096"/>
            <a:ext cx="2088232" cy="209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saychata.ru/upload/iblock/706/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647854"/>
            <a:ext cx="6444208" cy="12101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Запомни увиденные изображения и нарисуй как можно точнее.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709" t="57908" b="7090"/>
          <a:stretch>
            <a:fillRect/>
          </a:stretch>
        </p:blipFill>
        <p:spPr bwMode="auto">
          <a:xfrm>
            <a:off x="1475656" y="1700808"/>
            <a:ext cx="54011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saychata.ru/upload/iblock/706/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647854"/>
            <a:ext cx="6444208" cy="121014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Запомни увиденные изображения и нарисуй как можно точнее.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1" t="59499" b="7090"/>
          <a:stretch>
            <a:fillRect/>
          </a:stretch>
        </p:blipFill>
        <p:spPr bwMode="auto">
          <a:xfrm>
            <a:off x="1475656" y="1916832"/>
            <a:ext cx="527514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http://saychata.ru/upload/iblock/706/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08312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709" t="57908" b="7090"/>
          <a:stretch>
            <a:fillRect/>
          </a:stretch>
        </p:blipFill>
        <p:spPr bwMode="auto">
          <a:xfrm>
            <a:off x="1619672" y="836712"/>
            <a:ext cx="4536504" cy="229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1" t="59499" b="7090"/>
          <a:stretch>
            <a:fillRect/>
          </a:stretch>
        </p:blipFill>
        <p:spPr bwMode="auto">
          <a:xfrm>
            <a:off x="2267744" y="3068960"/>
            <a:ext cx="4464496" cy="225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prosmeshariki.ru/kartinki/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/>
              <a:t>Впиши недостающее число.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5811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7170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5811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2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7251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7251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5</a:t>
            </a:r>
            <a:endParaRPr lang="ru-RU" sz="4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8610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?</a:t>
            </a:r>
            <a:endParaRPr lang="ru-RU" sz="4800" b="1" dirty="0"/>
          </a:p>
        </p:txBody>
      </p:sp>
      <p:pic>
        <p:nvPicPr>
          <p:cNvPr id="14" name="Picture 36" descr="http://www.domfailov.ru/uploads/posts/2009-05/1242280139_1236329254_smeshari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601" r="66675" b="3925"/>
          <a:stretch>
            <a:fillRect/>
          </a:stretch>
        </p:blipFill>
        <p:spPr bwMode="auto">
          <a:xfrm>
            <a:off x="251520" y="4941168"/>
            <a:ext cx="1368152" cy="1596176"/>
          </a:xfrm>
          <a:prstGeom prst="rect">
            <a:avLst/>
          </a:prstGeom>
          <a:noFill/>
        </p:spPr>
      </p:pic>
      <p:pic>
        <p:nvPicPr>
          <p:cNvPr id="15" name="Picture 36" descr="http://www.domfailov.ru/uploads/posts/2009-05/1242280139_1236329254_smeshari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09" t="68601" r="33566" b="5233"/>
          <a:stretch>
            <a:fillRect/>
          </a:stretch>
        </p:blipFill>
        <p:spPr bwMode="auto">
          <a:xfrm>
            <a:off x="5292080" y="3645024"/>
            <a:ext cx="1296144" cy="1440160"/>
          </a:xfrm>
          <a:prstGeom prst="rect">
            <a:avLst/>
          </a:prstGeom>
          <a:noFill/>
        </p:spPr>
      </p:pic>
      <p:pic>
        <p:nvPicPr>
          <p:cNvPr id="16" name="Picture 36" descr="http://www.domfailov.ru/uploads/posts/2009-05/1242280139_1236329254_smeshari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50" t="65984" b="6044"/>
          <a:stretch>
            <a:fillRect/>
          </a:stretch>
        </p:blipFill>
        <p:spPr bwMode="auto">
          <a:xfrm>
            <a:off x="7524328" y="5318448"/>
            <a:ext cx="1297139" cy="15395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668344" y="47971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6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saychata.ru/upload/iblock/445/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3016"/>
            <a:ext cx="3898776" cy="10081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 доске цветными мелками написаны слова: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437112"/>
            <a:ext cx="237626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МОРЕ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13176"/>
            <a:ext cx="237626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МАЧТА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661248"/>
            <a:ext cx="237626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КАНАВА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620688"/>
            <a:ext cx="309634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 синего и белого слов одинаковая первая буква, у белого и красного – вторая. Раскрась каждое слово нужным цветом.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2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prosmeshariki.ru/kartinki/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2" descr="Нюша - отрисовки Смешарико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"/>
          <a:stretch>
            <a:fillRect/>
          </a:stretch>
        </p:blipFill>
        <p:spPr bwMode="auto">
          <a:xfrm>
            <a:off x="3419872" y="2276872"/>
            <a:ext cx="2672934" cy="2521679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67544" y="188640"/>
            <a:ext cx="8352928" cy="1584176"/>
          </a:xfrm>
          <a:prstGeom prst="wedgeRoundRectCallout">
            <a:avLst>
              <a:gd name="adj1" fmla="val 9141"/>
              <a:gd name="adj2" fmla="val 10853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Догадайся, какие слова вписаны в окружности. В каждом из них пропущены по 2 буквы, и запись может быть сделана по часовой стрелке или против. Чтобы чуть-чуть облегчить задание, предлагается код в виде загадки.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2060848"/>
            <a:ext cx="2592288" cy="1692768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лежит в твоей кровати под одеялом на матрасе?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6084168" y="2204864"/>
            <a:ext cx="2952328" cy="1692768"/>
          </a:xfrm>
          <a:prstGeom prst="cloudCallout">
            <a:avLst>
              <a:gd name="adj1" fmla="val 21938"/>
              <a:gd name="adj2" fmla="val 625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«Должность» повелительницы снегов из сказки Андерсена?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Picture 12" descr="http://s56.radikal.ru/i153/1002/c0/896fc47642c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80528" y="4149080"/>
            <a:ext cx="2018235" cy="1712798"/>
          </a:xfrm>
          <a:prstGeom prst="rect">
            <a:avLst/>
          </a:prstGeom>
          <a:noFill/>
        </p:spPr>
      </p:pic>
      <p:pic>
        <p:nvPicPr>
          <p:cNvPr id="12" name="Picture 16" descr="http://s39.radikal.ru/i085/0808/e0/afaeabd920e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64288" y="4005064"/>
            <a:ext cx="1542658" cy="1296144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1547664" y="4653136"/>
            <a:ext cx="2088232" cy="2066528"/>
            <a:chOff x="1547664" y="4653136"/>
            <a:chExt cx="2088232" cy="2066528"/>
          </a:xfrm>
        </p:grpSpPr>
        <p:sp>
          <p:nvSpPr>
            <p:cNvPr id="23" name="Овал 22"/>
            <p:cNvSpPr/>
            <p:nvPr/>
          </p:nvSpPr>
          <p:spPr>
            <a:xfrm>
              <a:off x="1547664" y="4653136"/>
              <a:ext cx="2088232" cy="206652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>
              <a:off x="2591780" y="4653136"/>
              <a:ext cx="0" cy="20665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3" idx="2"/>
              <a:endCxn id="23" idx="6"/>
            </p:cNvCxnSpPr>
            <p:nvPr/>
          </p:nvCxnSpPr>
          <p:spPr>
            <a:xfrm>
              <a:off x="1547664" y="5686400"/>
              <a:ext cx="20882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3" idx="1"/>
              <a:endCxn id="23" idx="5"/>
            </p:cNvCxnSpPr>
            <p:nvPr/>
          </p:nvCxnSpPr>
          <p:spPr>
            <a:xfrm>
              <a:off x="1853479" y="4955772"/>
              <a:ext cx="1476602" cy="1461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23" idx="7"/>
              <a:endCxn id="23" idx="3"/>
            </p:cNvCxnSpPr>
            <p:nvPr/>
          </p:nvCxnSpPr>
          <p:spPr>
            <a:xfrm flipH="1">
              <a:off x="1853479" y="4955772"/>
              <a:ext cx="1476602" cy="1461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2555776" y="4653136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79712" y="4653136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9672" y="5085184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9712" y="5949280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83768" y="5877272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71800" y="5517232"/>
            <a:ext cx="7920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5589240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43808" y="5085184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932040" y="4653136"/>
            <a:ext cx="2088232" cy="2066528"/>
            <a:chOff x="1547664" y="4653136"/>
            <a:chExt cx="2088232" cy="2066528"/>
          </a:xfrm>
        </p:grpSpPr>
        <p:sp>
          <p:nvSpPr>
            <p:cNvPr id="39" name="Овал 38"/>
            <p:cNvSpPr/>
            <p:nvPr/>
          </p:nvSpPr>
          <p:spPr>
            <a:xfrm>
              <a:off x="1547664" y="4653136"/>
              <a:ext cx="2088232" cy="206652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>
              <a:stCxn id="39" idx="0"/>
              <a:endCxn id="39" idx="4"/>
            </p:cNvCxnSpPr>
            <p:nvPr/>
          </p:nvCxnSpPr>
          <p:spPr>
            <a:xfrm>
              <a:off x="2591780" y="4653136"/>
              <a:ext cx="0" cy="20665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9" idx="2"/>
              <a:endCxn id="39" idx="6"/>
            </p:cNvCxnSpPr>
            <p:nvPr/>
          </p:nvCxnSpPr>
          <p:spPr>
            <a:xfrm>
              <a:off x="1547664" y="5686400"/>
              <a:ext cx="20882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39" idx="1"/>
              <a:endCxn id="39" idx="5"/>
            </p:cNvCxnSpPr>
            <p:nvPr/>
          </p:nvCxnSpPr>
          <p:spPr>
            <a:xfrm>
              <a:off x="1853479" y="4955772"/>
              <a:ext cx="1476602" cy="1461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39" idx="7"/>
              <a:endCxn id="39" idx="3"/>
            </p:cNvCxnSpPr>
            <p:nvPr/>
          </p:nvCxnSpPr>
          <p:spPr>
            <a:xfrm flipH="1">
              <a:off x="1853479" y="4955772"/>
              <a:ext cx="1476602" cy="14612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угольник 43"/>
          <p:cNvSpPr/>
          <p:nvPr/>
        </p:nvSpPr>
        <p:spPr>
          <a:xfrm>
            <a:off x="5004048" y="5661248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32040" y="5085184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64088" y="4653136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00192" y="5013176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00192" y="5589240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5949280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40152" y="4653136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436096" y="5949280"/>
            <a:ext cx="6480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36" grpId="0"/>
      <p:bldP spid="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http://f2.live4fun.ru/pictures/img_6061667_972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49"/>
            <a:ext cx="9144000" cy="686534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23528" y="0"/>
            <a:ext cx="3816424" cy="2060848"/>
          </a:xfrm>
          <a:prstGeom prst="cloudCallout">
            <a:avLst>
              <a:gd name="adj1" fmla="val 37925"/>
              <a:gd name="adj2" fmla="val 6289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Впиши число вместо вопросительного знака?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99592" y="3933056"/>
            <a:ext cx="2376264" cy="18505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16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508104" y="4077072"/>
            <a:ext cx="2376264" cy="18505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18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372200" y="908720"/>
            <a:ext cx="2376264" cy="18505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?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933056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7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3933056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3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5589240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437112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36296" y="4509120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9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5777880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980728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8384" y="908720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5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4288" y="2636912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372200" y="908720"/>
            <a:ext cx="2376264" cy="1850504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15</a:t>
            </a:r>
            <a:endParaRPr lang="ru-RU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prosmeshariki.ru/kartinki/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4" descr="http://img-fotki.yandex.ru/get/5601/natalia-potalova.16/0_4a2f8_7247c27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469"/>
            <a:ext cx="2088232" cy="2503483"/>
          </a:xfrm>
          <a:prstGeom prst="rect">
            <a:avLst/>
          </a:prstGeom>
          <a:noFill/>
        </p:spPr>
      </p:pic>
      <p:pic>
        <p:nvPicPr>
          <p:cNvPr id="6" name="Picture 8" descr="http://carsreg.ru/uploads/posts/2012-07/1341430521_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47664" y="4337520"/>
            <a:ext cx="1728192" cy="1893697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95536" y="404664"/>
            <a:ext cx="4608512" cy="1764776"/>
          </a:xfrm>
          <a:prstGeom prst="wedgeRoundRectCallout">
            <a:avLst>
              <a:gd name="adj1" fmla="val -9296"/>
              <a:gd name="adj2" fmla="val 1759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 Антона было 5 орехов. Один орех он отдал брату Никите, у которого тоже были орехи. После этого у братьев орехов стало поровну. Сообрази, сколько орехов было у Никиты сначала.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Picture 5" descr="D:\клипарты\еда раст\99a6e893402b.png"/>
          <p:cNvPicPr>
            <a:picLocks noChangeAspect="1" noChangeArrowheads="1"/>
          </p:cNvPicPr>
          <p:nvPr/>
        </p:nvPicPr>
        <p:blipFill>
          <a:blip r:embed="rId5" cstate="print"/>
          <a:srcRect l="43748" t="42011"/>
          <a:stretch>
            <a:fillRect/>
          </a:stretch>
        </p:blipFill>
        <p:spPr bwMode="auto">
          <a:xfrm>
            <a:off x="3131840" y="2924944"/>
            <a:ext cx="833310" cy="8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липарты\еда раст\99a6e893402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348880"/>
            <a:ext cx="1481382" cy="154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663"/>
          <p:cNvGrpSpPr>
            <a:grpSpLocks/>
          </p:cNvGrpSpPr>
          <p:nvPr/>
        </p:nvGrpSpPr>
        <p:grpSpPr bwMode="auto">
          <a:xfrm>
            <a:off x="5292080" y="2708920"/>
            <a:ext cx="1368152" cy="1110307"/>
            <a:chOff x="503" y="1425"/>
            <a:chExt cx="2250" cy="1784"/>
          </a:xfrm>
        </p:grpSpPr>
        <p:sp>
          <p:nvSpPr>
            <p:cNvPr id="12" name="Freeform 664" descr="Циновка"/>
            <p:cNvSpPr>
              <a:spLocks/>
            </p:cNvSpPr>
            <p:nvPr/>
          </p:nvSpPr>
          <p:spPr bwMode="auto">
            <a:xfrm>
              <a:off x="536" y="2160"/>
              <a:ext cx="2192" cy="1049"/>
            </a:xfrm>
            <a:custGeom>
              <a:avLst/>
              <a:gdLst>
                <a:gd name="T0" fmla="*/ 0 w 2192"/>
                <a:gd name="T1" fmla="*/ 0 h 1049"/>
                <a:gd name="T2" fmla="*/ 120 w 2192"/>
                <a:gd name="T3" fmla="*/ 568 h 1049"/>
                <a:gd name="T4" fmla="*/ 376 w 2192"/>
                <a:gd name="T5" fmla="*/ 840 h 1049"/>
                <a:gd name="T6" fmla="*/ 752 w 2192"/>
                <a:gd name="T7" fmla="*/ 1016 h 1049"/>
                <a:gd name="T8" fmla="*/ 1184 w 2192"/>
                <a:gd name="T9" fmla="*/ 1040 h 1049"/>
                <a:gd name="T10" fmla="*/ 1592 w 2192"/>
                <a:gd name="T11" fmla="*/ 960 h 1049"/>
                <a:gd name="T12" fmla="*/ 1920 w 2192"/>
                <a:gd name="T13" fmla="*/ 752 h 1049"/>
                <a:gd name="T14" fmla="*/ 2152 w 2192"/>
                <a:gd name="T15" fmla="*/ 296 h 1049"/>
                <a:gd name="T16" fmla="*/ 2160 w 2192"/>
                <a:gd name="T17" fmla="*/ 0 h 10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2"/>
                <a:gd name="T28" fmla="*/ 0 h 1049"/>
                <a:gd name="T29" fmla="*/ 2192 w 2192"/>
                <a:gd name="T30" fmla="*/ 1049 h 10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2" h="1049">
                  <a:moveTo>
                    <a:pt x="0" y="0"/>
                  </a:moveTo>
                  <a:cubicBezTo>
                    <a:pt x="28" y="214"/>
                    <a:pt x="57" y="428"/>
                    <a:pt x="120" y="568"/>
                  </a:cubicBezTo>
                  <a:cubicBezTo>
                    <a:pt x="183" y="708"/>
                    <a:pt x="271" y="765"/>
                    <a:pt x="376" y="840"/>
                  </a:cubicBezTo>
                  <a:cubicBezTo>
                    <a:pt x="481" y="915"/>
                    <a:pt x="617" y="983"/>
                    <a:pt x="752" y="1016"/>
                  </a:cubicBezTo>
                  <a:cubicBezTo>
                    <a:pt x="887" y="1049"/>
                    <a:pt x="1044" y="1049"/>
                    <a:pt x="1184" y="1040"/>
                  </a:cubicBezTo>
                  <a:cubicBezTo>
                    <a:pt x="1324" y="1031"/>
                    <a:pt x="1469" y="1008"/>
                    <a:pt x="1592" y="960"/>
                  </a:cubicBezTo>
                  <a:cubicBezTo>
                    <a:pt x="1715" y="912"/>
                    <a:pt x="1827" y="863"/>
                    <a:pt x="1920" y="752"/>
                  </a:cubicBezTo>
                  <a:cubicBezTo>
                    <a:pt x="2013" y="641"/>
                    <a:pt x="2112" y="421"/>
                    <a:pt x="2152" y="296"/>
                  </a:cubicBezTo>
                  <a:cubicBezTo>
                    <a:pt x="2192" y="171"/>
                    <a:pt x="2176" y="85"/>
                    <a:pt x="2160" y="0"/>
                  </a:cubicBezTo>
                </a:path>
              </a:pathLst>
            </a:cu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665" descr="Папирус"/>
            <p:cNvSpPr>
              <a:spLocks/>
            </p:cNvSpPr>
            <p:nvPr/>
          </p:nvSpPr>
          <p:spPr bwMode="auto">
            <a:xfrm>
              <a:off x="521" y="1929"/>
              <a:ext cx="2232" cy="463"/>
            </a:xfrm>
            <a:custGeom>
              <a:avLst/>
              <a:gdLst>
                <a:gd name="T0" fmla="*/ 15 w 2232"/>
                <a:gd name="T1" fmla="*/ 223 h 463"/>
                <a:gd name="T2" fmla="*/ 431 w 2232"/>
                <a:gd name="T3" fmla="*/ 423 h 463"/>
                <a:gd name="T4" fmla="*/ 1023 w 2232"/>
                <a:gd name="T5" fmla="*/ 447 h 463"/>
                <a:gd name="T6" fmla="*/ 1687 w 2232"/>
                <a:gd name="T7" fmla="*/ 431 h 463"/>
                <a:gd name="T8" fmla="*/ 2215 w 2232"/>
                <a:gd name="T9" fmla="*/ 255 h 463"/>
                <a:gd name="T10" fmla="*/ 1791 w 2232"/>
                <a:gd name="T11" fmla="*/ 39 h 463"/>
                <a:gd name="T12" fmla="*/ 1111 w 2232"/>
                <a:gd name="T13" fmla="*/ 23 h 463"/>
                <a:gd name="T14" fmla="*/ 343 w 2232"/>
                <a:gd name="T15" fmla="*/ 55 h 463"/>
                <a:gd name="T16" fmla="*/ 15 w 2232"/>
                <a:gd name="T17" fmla="*/ 223 h 4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2"/>
                <a:gd name="T28" fmla="*/ 0 h 463"/>
                <a:gd name="T29" fmla="*/ 2232 w 2232"/>
                <a:gd name="T30" fmla="*/ 463 h 4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2" h="463">
                  <a:moveTo>
                    <a:pt x="15" y="223"/>
                  </a:moveTo>
                  <a:cubicBezTo>
                    <a:pt x="30" y="284"/>
                    <a:pt x="263" y="386"/>
                    <a:pt x="431" y="423"/>
                  </a:cubicBezTo>
                  <a:cubicBezTo>
                    <a:pt x="599" y="460"/>
                    <a:pt x="814" y="446"/>
                    <a:pt x="1023" y="447"/>
                  </a:cubicBezTo>
                  <a:cubicBezTo>
                    <a:pt x="1232" y="448"/>
                    <a:pt x="1488" y="463"/>
                    <a:pt x="1687" y="431"/>
                  </a:cubicBezTo>
                  <a:cubicBezTo>
                    <a:pt x="1886" y="399"/>
                    <a:pt x="2198" y="320"/>
                    <a:pt x="2215" y="255"/>
                  </a:cubicBezTo>
                  <a:cubicBezTo>
                    <a:pt x="2232" y="190"/>
                    <a:pt x="1975" y="78"/>
                    <a:pt x="1791" y="39"/>
                  </a:cubicBezTo>
                  <a:cubicBezTo>
                    <a:pt x="1607" y="0"/>
                    <a:pt x="1352" y="20"/>
                    <a:pt x="1111" y="23"/>
                  </a:cubicBezTo>
                  <a:cubicBezTo>
                    <a:pt x="870" y="26"/>
                    <a:pt x="528" y="23"/>
                    <a:pt x="343" y="55"/>
                  </a:cubicBezTo>
                  <a:cubicBezTo>
                    <a:pt x="158" y="87"/>
                    <a:pt x="0" y="162"/>
                    <a:pt x="15" y="223"/>
                  </a:cubicBezTo>
                  <a:close/>
                </a:path>
              </a:pathLst>
            </a:custGeom>
            <a:blipFill dpi="0" rotWithShape="1">
              <a:blip r:embed="rId7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666"/>
            <p:cNvGrpSpPr>
              <a:grpSpLocks/>
            </p:cNvGrpSpPr>
            <p:nvPr/>
          </p:nvGrpSpPr>
          <p:grpSpPr bwMode="auto">
            <a:xfrm>
              <a:off x="502" y="1429"/>
              <a:ext cx="2224" cy="825"/>
              <a:chOff x="502" y="1429"/>
              <a:chExt cx="2224" cy="825"/>
            </a:xfrm>
          </p:grpSpPr>
          <p:sp>
            <p:nvSpPr>
              <p:cNvPr id="15" name="Freeform 667"/>
              <p:cNvSpPr>
                <a:spLocks/>
              </p:cNvSpPr>
              <p:nvPr/>
            </p:nvSpPr>
            <p:spPr bwMode="auto">
              <a:xfrm rot="5135648">
                <a:off x="2397" y="1960"/>
                <a:ext cx="309" cy="81"/>
              </a:xfrm>
              <a:custGeom>
                <a:avLst/>
                <a:gdLst>
                  <a:gd name="T0" fmla="*/ 0 w 408"/>
                  <a:gd name="T1" fmla="*/ 25 h 102"/>
                  <a:gd name="T2" fmla="*/ 8 w 408"/>
                  <a:gd name="T3" fmla="*/ 7 h 102"/>
                  <a:gd name="T4" fmla="*/ 23 w 408"/>
                  <a:gd name="T5" fmla="*/ 2 h 102"/>
                  <a:gd name="T6" fmla="*/ 36 w 408"/>
                  <a:gd name="T7" fmla="*/ 4 h 102"/>
                  <a:gd name="T8" fmla="*/ 53 w 408"/>
                  <a:gd name="T9" fmla="*/ 23 h 102"/>
                  <a:gd name="T10" fmla="*/ 68 w 408"/>
                  <a:gd name="T11" fmla="*/ 20 h 102"/>
                  <a:gd name="T12" fmla="*/ 76 w 408"/>
                  <a:gd name="T13" fmla="*/ 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8"/>
                  <a:gd name="T22" fmla="*/ 0 h 102"/>
                  <a:gd name="T23" fmla="*/ 408 w 408"/>
                  <a:gd name="T24" fmla="*/ 102 h 1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solidFill>
                <a:srgbClr val="CC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" name="Group 668"/>
              <p:cNvGrpSpPr>
                <a:grpSpLocks/>
              </p:cNvGrpSpPr>
              <p:nvPr/>
            </p:nvGrpSpPr>
            <p:grpSpPr bwMode="auto">
              <a:xfrm>
                <a:off x="502" y="1429"/>
                <a:ext cx="2224" cy="825"/>
                <a:chOff x="503" y="1429"/>
                <a:chExt cx="2348" cy="825"/>
              </a:xfrm>
            </p:grpSpPr>
            <p:sp>
              <p:nvSpPr>
                <p:cNvPr id="17" name="Freeform 669"/>
                <p:cNvSpPr>
                  <a:spLocks/>
                </p:cNvSpPr>
                <p:nvPr/>
              </p:nvSpPr>
              <p:spPr bwMode="auto">
                <a:xfrm rot="-1024559">
                  <a:off x="513" y="2038"/>
                  <a:ext cx="323" cy="77"/>
                </a:xfrm>
                <a:custGeom>
                  <a:avLst/>
                  <a:gdLst>
                    <a:gd name="T0" fmla="*/ 0 w 408"/>
                    <a:gd name="T1" fmla="*/ 18 h 102"/>
                    <a:gd name="T2" fmla="*/ 10 w 408"/>
                    <a:gd name="T3" fmla="*/ 5 h 102"/>
                    <a:gd name="T4" fmla="*/ 29 w 408"/>
                    <a:gd name="T5" fmla="*/ 2 h 102"/>
                    <a:gd name="T6" fmla="*/ 47 w 408"/>
                    <a:gd name="T7" fmla="*/ 3 h 102"/>
                    <a:gd name="T8" fmla="*/ 69 w 408"/>
                    <a:gd name="T9" fmla="*/ 17 h 102"/>
                    <a:gd name="T10" fmla="*/ 89 w 408"/>
                    <a:gd name="T11" fmla="*/ 15 h 102"/>
                    <a:gd name="T12" fmla="*/ 101 w 40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670"/>
                <p:cNvSpPr>
                  <a:spLocks/>
                </p:cNvSpPr>
                <p:nvPr/>
              </p:nvSpPr>
              <p:spPr bwMode="auto">
                <a:xfrm rot="-1024559">
                  <a:off x="597" y="1933"/>
                  <a:ext cx="317" cy="95"/>
                </a:xfrm>
                <a:custGeom>
                  <a:avLst/>
                  <a:gdLst>
                    <a:gd name="T0" fmla="*/ 0 w 400"/>
                    <a:gd name="T1" fmla="*/ 17 h 126"/>
                    <a:gd name="T2" fmla="*/ 12 w 400"/>
                    <a:gd name="T3" fmla="*/ 5 h 126"/>
                    <a:gd name="T4" fmla="*/ 33 w 400"/>
                    <a:gd name="T5" fmla="*/ 0 h 126"/>
                    <a:gd name="T6" fmla="*/ 50 w 400"/>
                    <a:gd name="T7" fmla="*/ 5 h 126"/>
                    <a:gd name="T8" fmla="*/ 70 w 400"/>
                    <a:gd name="T9" fmla="*/ 20 h 126"/>
                    <a:gd name="T10" fmla="*/ 90 w 400"/>
                    <a:gd name="T11" fmla="*/ 20 h 126"/>
                    <a:gd name="T12" fmla="*/ 99 w 400"/>
                    <a:gd name="T13" fmla="*/ 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Freeform 671"/>
                <p:cNvSpPr>
                  <a:spLocks/>
                </p:cNvSpPr>
                <p:nvPr/>
              </p:nvSpPr>
              <p:spPr bwMode="auto">
                <a:xfrm rot="-590344">
                  <a:off x="672" y="1846"/>
                  <a:ext cx="317" cy="95"/>
                </a:xfrm>
                <a:custGeom>
                  <a:avLst/>
                  <a:gdLst>
                    <a:gd name="T0" fmla="*/ 0 w 400"/>
                    <a:gd name="T1" fmla="*/ 17 h 126"/>
                    <a:gd name="T2" fmla="*/ 12 w 400"/>
                    <a:gd name="T3" fmla="*/ 5 h 126"/>
                    <a:gd name="T4" fmla="*/ 33 w 400"/>
                    <a:gd name="T5" fmla="*/ 0 h 126"/>
                    <a:gd name="T6" fmla="*/ 50 w 400"/>
                    <a:gd name="T7" fmla="*/ 5 h 126"/>
                    <a:gd name="T8" fmla="*/ 70 w 400"/>
                    <a:gd name="T9" fmla="*/ 20 h 126"/>
                    <a:gd name="T10" fmla="*/ 90 w 400"/>
                    <a:gd name="T11" fmla="*/ 20 h 126"/>
                    <a:gd name="T12" fmla="*/ 99 w 400"/>
                    <a:gd name="T13" fmla="*/ 7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" name="Group 672"/>
                <p:cNvGrpSpPr>
                  <a:grpSpLocks/>
                </p:cNvGrpSpPr>
                <p:nvPr/>
              </p:nvGrpSpPr>
              <p:grpSpPr bwMode="auto">
                <a:xfrm rot="319568">
                  <a:off x="787" y="1640"/>
                  <a:ext cx="522" cy="214"/>
                  <a:chOff x="500" y="1699"/>
                  <a:chExt cx="660" cy="284"/>
                </a:xfrm>
              </p:grpSpPr>
              <p:sp>
                <p:nvSpPr>
                  <p:cNvPr id="40" name="Freeform 673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674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675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676"/>
                <p:cNvGrpSpPr>
                  <a:grpSpLocks/>
                </p:cNvGrpSpPr>
                <p:nvPr/>
              </p:nvGrpSpPr>
              <p:grpSpPr bwMode="auto">
                <a:xfrm rot="1402697">
                  <a:off x="1146" y="1518"/>
                  <a:ext cx="522" cy="214"/>
                  <a:chOff x="500" y="1699"/>
                  <a:chExt cx="660" cy="284"/>
                </a:xfrm>
              </p:grpSpPr>
              <p:sp>
                <p:nvSpPr>
                  <p:cNvPr id="37" name="Freeform 677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678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679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680"/>
                <p:cNvGrpSpPr>
                  <a:grpSpLocks/>
                </p:cNvGrpSpPr>
                <p:nvPr/>
              </p:nvGrpSpPr>
              <p:grpSpPr bwMode="auto">
                <a:xfrm rot="2233139">
                  <a:off x="1526" y="1495"/>
                  <a:ext cx="500" cy="226"/>
                  <a:chOff x="500" y="1699"/>
                  <a:chExt cx="660" cy="284"/>
                </a:xfrm>
              </p:grpSpPr>
              <p:sp>
                <p:nvSpPr>
                  <p:cNvPr id="34" name="Freeform 681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682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683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684"/>
                <p:cNvGrpSpPr>
                  <a:grpSpLocks/>
                </p:cNvGrpSpPr>
                <p:nvPr/>
              </p:nvGrpSpPr>
              <p:grpSpPr bwMode="auto">
                <a:xfrm rot="3226440">
                  <a:off x="1877" y="1566"/>
                  <a:ext cx="500" cy="226"/>
                  <a:chOff x="500" y="1699"/>
                  <a:chExt cx="660" cy="284"/>
                </a:xfrm>
              </p:grpSpPr>
              <p:sp>
                <p:nvSpPr>
                  <p:cNvPr id="31" name="Freeform 685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686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" name="Freeform 687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88"/>
                <p:cNvGrpSpPr>
                  <a:grpSpLocks/>
                </p:cNvGrpSpPr>
                <p:nvPr/>
              </p:nvGrpSpPr>
              <p:grpSpPr bwMode="auto">
                <a:xfrm rot="4068615">
                  <a:off x="2202" y="1728"/>
                  <a:ext cx="500" cy="226"/>
                  <a:chOff x="500" y="1699"/>
                  <a:chExt cx="660" cy="284"/>
                </a:xfrm>
              </p:grpSpPr>
              <p:sp>
                <p:nvSpPr>
                  <p:cNvPr id="28" name="Freeform 689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690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Freeform 691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692"/>
                <p:cNvSpPr>
                  <a:spLocks/>
                </p:cNvSpPr>
                <p:nvPr/>
              </p:nvSpPr>
              <p:spPr bwMode="auto">
                <a:xfrm rot="5135648">
                  <a:off x="2576" y="2029"/>
                  <a:ext cx="303" cy="100"/>
                </a:xfrm>
                <a:custGeom>
                  <a:avLst/>
                  <a:gdLst>
                    <a:gd name="T0" fmla="*/ 0 w 400"/>
                    <a:gd name="T1" fmla="*/ 24 h 126"/>
                    <a:gd name="T2" fmla="*/ 8 w 400"/>
                    <a:gd name="T3" fmla="*/ 6 h 126"/>
                    <a:gd name="T4" fmla="*/ 25 w 400"/>
                    <a:gd name="T5" fmla="*/ 0 h 126"/>
                    <a:gd name="T6" fmla="*/ 39 w 400"/>
                    <a:gd name="T7" fmla="*/ 6 h 126"/>
                    <a:gd name="T8" fmla="*/ 53 w 400"/>
                    <a:gd name="T9" fmla="*/ 28 h 126"/>
                    <a:gd name="T10" fmla="*/ 69 w 400"/>
                    <a:gd name="T11" fmla="*/ 26 h 126"/>
                    <a:gd name="T12" fmla="*/ 76 w 400"/>
                    <a:gd name="T13" fmla="*/ 9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693"/>
                <p:cNvSpPr>
                  <a:spLocks/>
                </p:cNvSpPr>
                <p:nvPr/>
              </p:nvSpPr>
              <p:spPr bwMode="auto">
                <a:xfrm>
                  <a:off x="2706" y="2014"/>
                  <a:ext cx="145" cy="221"/>
                </a:xfrm>
                <a:custGeom>
                  <a:avLst/>
                  <a:gdLst>
                    <a:gd name="T0" fmla="*/ 72 w 145"/>
                    <a:gd name="T1" fmla="*/ 0 h 221"/>
                    <a:gd name="T2" fmla="*/ 127 w 145"/>
                    <a:gd name="T3" fmla="*/ 39 h 221"/>
                    <a:gd name="T4" fmla="*/ 144 w 145"/>
                    <a:gd name="T5" fmla="*/ 106 h 221"/>
                    <a:gd name="T6" fmla="*/ 123 w 145"/>
                    <a:gd name="T7" fmla="*/ 158 h 221"/>
                    <a:gd name="T8" fmla="*/ 50 w 145"/>
                    <a:gd name="T9" fmla="*/ 212 h 221"/>
                    <a:gd name="T10" fmla="*/ 6 w 145"/>
                    <a:gd name="T11" fmla="*/ 214 h 221"/>
                    <a:gd name="T12" fmla="*/ 14 w 145"/>
                    <a:gd name="T13" fmla="*/ 218 h 2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221"/>
                    <a:gd name="T23" fmla="*/ 145 w 145"/>
                    <a:gd name="T24" fmla="*/ 221 h 2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221">
                      <a:moveTo>
                        <a:pt x="72" y="0"/>
                      </a:moveTo>
                      <a:cubicBezTo>
                        <a:pt x="82" y="7"/>
                        <a:pt x="115" y="23"/>
                        <a:pt x="127" y="39"/>
                      </a:cubicBezTo>
                      <a:cubicBezTo>
                        <a:pt x="139" y="57"/>
                        <a:pt x="145" y="86"/>
                        <a:pt x="144" y="106"/>
                      </a:cubicBezTo>
                      <a:cubicBezTo>
                        <a:pt x="143" y="125"/>
                        <a:pt x="139" y="141"/>
                        <a:pt x="123" y="158"/>
                      </a:cubicBezTo>
                      <a:cubicBezTo>
                        <a:pt x="107" y="176"/>
                        <a:pt x="69" y="203"/>
                        <a:pt x="50" y="212"/>
                      </a:cubicBezTo>
                      <a:cubicBezTo>
                        <a:pt x="31" y="221"/>
                        <a:pt x="12" y="213"/>
                        <a:pt x="6" y="214"/>
                      </a:cubicBezTo>
                      <a:cubicBezTo>
                        <a:pt x="0" y="215"/>
                        <a:pt x="12" y="217"/>
                        <a:pt x="14" y="21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694"/>
                <p:cNvSpPr>
                  <a:spLocks/>
                </p:cNvSpPr>
                <p:nvPr/>
              </p:nvSpPr>
              <p:spPr bwMode="auto">
                <a:xfrm>
                  <a:off x="503" y="2112"/>
                  <a:ext cx="228" cy="142"/>
                </a:xfrm>
                <a:custGeom>
                  <a:avLst/>
                  <a:gdLst>
                    <a:gd name="T0" fmla="*/ 145 w 228"/>
                    <a:gd name="T1" fmla="*/ 96 h 142"/>
                    <a:gd name="T2" fmla="*/ 25 w 228"/>
                    <a:gd name="T3" fmla="*/ 136 h 142"/>
                    <a:gd name="T4" fmla="*/ 7 w 228"/>
                    <a:gd name="T5" fmla="*/ 61 h 142"/>
                    <a:gd name="T6" fmla="*/ 66 w 228"/>
                    <a:gd name="T7" fmla="*/ 53 h 142"/>
                    <a:gd name="T8" fmla="*/ 150 w 228"/>
                    <a:gd name="T9" fmla="*/ 88 h 142"/>
                    <a:gd name="T10" fmla="*/ 207 w 228"/>
                    <a:gd name="T11" fmla="*/ 60 h 142"/>
                    <a:gd name="T12" fmla="*/ 228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3" name="Прямоугольник 42"/>
          <p:cNvSpPr/>
          <p:nvPr/>
        </p:nvSpPr>
        <p:spPr>
          <a:xfrm>
            <a:off x="5580112" y="2132856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?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2636912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=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3356992"/>
            <a:ext cx="79208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8 -0.00209 L 0.37778 -0.002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627784" y="3717032"/>
            <a:ext cx="2016224" cy="2196110"/>
          </a:xfrm>
          <a:prstGeom prst="rect">
            <a:avLst/>
          </a:prstGeom>
          <a:noFill/>
        </p:spPr>
      </p:pic>
      <p:pic>
        <p:nvPicPr>
          <p:cNvPr id="5" name="Picture 34" descr="http://o-pavel.ru/picture/nysha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1444856" cy="1704189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691680" y="836712"/>
            <a:ext cx="4104456" cy="2376264"/>
          </a:xfrm>
          <a:prstGeom prst="cloudCallout">
            <a:avLst>
              <a:gd name="adj1" fmla="val -505"/>
              <a:gd name="adj2" fmla="val 90918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Человек, который что-нибудь сторожит, охраняет?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304256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Сторож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smeshariki.ru/kartinki/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Найди общее окончание для этих слов.</a:t>
            </a:r>
            <a:endParaRPr lang="ru-RU" sz="3600" b="1" dirty="0"/>
          </a:p>
        </p:txBody>
      </p:sp>
      <p:grpSp>
        <p:nvGrpSpPr>
          <p:cNvPr id="6" name="Группа 5"/>
          <p:cNvGrpSpPr/>
          <p:nvPr/>
        </p:nvGrpSpPr>
        <p:grpSpPr>
          <a:xfrm rot="20820820">
            <a:off x="2296151" y="1177204"/>
            <a:ext cx="576064" cy="959259"/>
            <a:chOff x="1475656" y="2492896"/>
            <a:chExt cx="576064" cy="11521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7" name="Овал 6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Б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 rot="20820820">
            <a:off x="1864103" y="1681260"/>
            <a:ext cx="576064" cy="959259"/>
            <a:chOff x="1475656" y="2492896"/>
            <a:chExt cx="576064" cy="11521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" name="Овал 9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Г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20820820">
            <a:off x="1432055" y="2185314"/>
            <a:ext cx="576064" cy="959259"/>
            <a:chOff x="1475656" y="2492896"/>
            <a:chExt cx="576064" cy="1152127"/>
          </a:xfrm>
          <a:solidFill>
            <a:srgbClr val="F8A6E3"/>
          </a:solidFill>
        </p:grpSpPr>
        <p:sp>
          <p:nvSpPr>
            <p:cNvPr id="13" name="Овал 12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rgbClr val="F8A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Л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Равнобедренный треугольник 13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rgbClr val="F8A6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20820820">
            <a:off x="2008119" y="2833386"/>
            <a:ext cx="576064" cy="959259"/>
            <a:chOff x="1475656" y="2492896"/>
            <a:chExt cx="576064" cy="1152127"/>
          </a:xfrm>
          <a:solidFill>
            <a:srgbClr val="92D050"/>
          </a:solidFill>
        </p:grpSpPr>
        <p:sp>
          <p:nvSpPr>
            <p:cNvPr id="16" name="Овал 15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188135">
            <a:off x="2581581" y="3228013"/>
            <a:ext cx="576064" cy="959259"/>
            <a:chOff x="1475656" y="2492896"/>
            <a:chExt cx="576064" cy="11521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9" name="Овал 18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П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0820820">
            <a:off x="1936111" y="3841500"/>
            <a:ext cx="576064" cy="959259"/>
            <a:chOff x="1475656" y="2492896"/>
            <a:chExt cx="576064" cy="1152127"/>
          </a:xfrm>
          <a:solidFill>
            <a:srgbClr val="FFC000"/>
          </a:solidFill>
        </p:grpSpPr>
        <p:sp>
          <p:nvSpPr>
            <p:cNvPr id="22" name="Овал 21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0820820">
            <a:off x="668208" y="1071076"/>
            <a:ext cx="946692" cy="1252795"/>
            <a:chOff x="1475657" y="2492897"/>
            <a:chExt cx="576064" cy="1152126"/>
          </a:xfrm>
          <a:solidFill>
            <a:srgbClr val="2EE637"/>
          </a:solidFill>
        </p:grpSpPr>
        <p:sp>
          <p:nvSpPr>
            <p:cNvPr id="25" name="Овал 24"/>
            <p:cNvSpPr/>
            <p:nvPr/>
          </p:nvSpPr>
          <p:spPr>
            <a:xfrm>
              <a:off x="1475657" y="2492897"/>
              <a:ext cx="576064" cy="914400"/>
            </a:xfrm>
            <a:prstGeom prst="ellipse">
              <a:avLst/>
            </a:prstGeom>
            <a:grpFill/>
            <a:ln>
              <a:solidFill>
                <a:srgbClr val="2EE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СТ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rgbClr val="2EE6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0551636">
            <a:off x="918890" y="3201201"/>
            <a:ext cx="1073379" cy="1252795"/>
            <a:chOff x="1475656" y="2492897"/>
            <a:chExt cx="653153" cy="1152126"/>
          </a:xfrm>
          <a:solidFill>
            <a:srgbClr val="E72DBF"/>
          </a:solidFill>
        </p:grpSpPr>
        <p:sp>
          <p:nvSpPr>
            <p:cNvPr id="28" name="Овал 27"/>
            <p:cNvSpPr/>
            <p:nvPr/>
          </p:nvSpPr>
          <p:spPr>
            <a:xfrm>
              <a:off x="1475656" y="2492897"/>
              <a:ext cx="653153" cy="914400"/>
            </a:xfrm>
            <a:prstGeom prst="ellipse">
              <a:avLst/>
            </a:prstGeom>
            <a:grpFill/>
            <a:ln>
              <a:solidFill>
                <a:srgbClr val="E72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СП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rgbClr val="E72D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023489">
            <a:off x="2581580" y="2219901"/>
            <a:ext cx="576064" cy="959259"/>
            <a:chOff x="1475656" y="2492896"/>
            <a:chExt cx="576064" cy="115212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Овал 30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Ч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188135">
            <a:off x="3013628" y="1283798"/>
            <a:ext cx="576064" cy="959259"/>
            <a:chOff x="1475656" y="2492896"/>
            <a:chExt cx="576064" cy="1152127"/>
          </a:xfrm>
          <a:solidFill>
            <a:schemeClr val="accent6">
              <a:lumMod val="75000"/>
            </a:schemeClr>
          </a:solidFill>
        </p:grpSpPr>
        <p:sp>
          <p:nvSpPr>
            <p:cNvPr id="34" name="Овал 33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Ш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188135">
            <a:off x="3157644" y="2723957"/>
            <a:ext cx="576064" cy="959259"/>
            <a:chOff x="1475656" y="2492896"/>
            <a:chExt cx="576064" cy="1152127"/>
          </a:xfrm>
          <a:solidFill>
            <a:srgbClr val="ADE4F1"/>
          </a:solidFill>
        </p:grpSpPr>
        <p:sp>
          <p:nvSpPr>
            <p:cNvPr id="37" name="Овал 36"/>
            <p:cNvSpPr/>
            <p:nvPr/>
          </p:nvSpPr>
          <p:spPr>
            <a:xfrm>
              <a:off x="1475656" y="2492896"/>
              <a:ext cx="576064" cy="914400"/>
            </a:xfrm>
            <a:prstGeom prst="ellipse">
              <a:avLst/>
            </a:prstGeom>
            <a:grpFill/>
            <a:ln>
              <a:solidFill>
                <a:srgbClr val="ADE4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З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>
              <a:off x="1619672" y="3428999"/>
              <a:ext cx="288032" cy="216024"/>
            </a:xfrm>
            <a:prstGeom prst="triangle">
              <a:avLst/>
            </a:prstGeom>
            <a:grpFill/>
            <a:ln>
              <a:solidFill>
                <a:srgbClr val="ADE4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Picture 32" descr="http://i.allday.ru/uploads/posts/2010-03/1267653518_rssr-ha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645024"/>
            <a:ext cx="2448272" cy="2717581"/>
          </a:xfrm>
          <a:prstGeom prst="rect">
            <a:avLst/>
          </a:prstGeom>
          <a:noFill/>
        </p:spPr>
      </p:pic>
      <p:pic>
        <p:nvPicPr>
          <p:cNvPr id="41" name="Picture 1" descr="D:\клипарты\животные\4c06c5bf7d9c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64288" y="4509120"/>
            <a:ext cx="1224136" cy="15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4048" y="4293096"/>
            <a:ext cx="216024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. . . .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4437112"/>
            <a:ext cx="288032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АЙКА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aychata.ru/upload/iblock/9a7/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764704"/>
            <a:ext cx="3970784" cy="30243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В семье трое детей: </a:t>
            </a:r>
            <a:br>
              <a:rPr lang="ru-RU" sz="2400" b="1" dirty="0" smtClean="0"/>
            </a:br>
            <a:r>
              <a:rPr lang="ru-RU" sz="2400" b="1" dirty="0" smtClean="0"/>
              <a:t>Женя, Валя и Саша – два мальчика и одна девочка. Среди имён Женя и Валя есть имя одного  мальчика.</a:t>
            </a:r>
            <a:br>
              <a:rPr lang="ru-RU" sz="2400" b="1" dirty="0" smtClean="0"/>
            </a:br>
            <a:r>
              <a:rPr lang="ru-RU" sz="2400" b="1" dirty="0" smtClean="0"/>
              <a:t> Среди имён Саша и Женя тоже есть имя одного мальчика. </a:t>
            </a:r>
            <a:br>
              <a:rPr lang="ru-RU" sz="2400" b="1" dirty="0" smtClean="0"/>
            </a:br>
            <a:r>
              <a:rPr lang="ru-RU" sz="2400" b="1" dirty="0" smtClean="0"/>
              <a:t>Как зовут девочку?</a:t>
            </a:r>
            <a:endParaRPr lang="ru-RU" sz="2400" b="1" dirty="0"/>
          </a:p>
        </p:txBody>
      </p:sp>
      <p:pic>
        <p:nvPicPr>
          <p:cNvPr id="5" name="Picture 3" descr="D:\клипарты\люди\0_4e532_9dc8b421_XXXL.png"/>
          <p:cNvPicPr>
            <a:picLocks noChangeAspect="1" noChangeArrowheads="1"/>
          </p:cNvPicPr>
          <p:nvPr/>
        </p:nvPicPr>
        <p:blipFill>
          <a:blip r:embed="rId3" cstate="print"/>
          <a:srcRect l="30775" t="20847" r="29517" b="15617"/>
          <a:stretch>
            <a:fillRect/>
          </a:stretch>
        </p:blipFill>
        <p:spPr bwMode="auto">
          <a:xfrm>
            <a:off x="4788024" y="3933056"/>
            <a:ext cx="882435" cy="14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клипарты\люди\0_4e517_cc728b1d_XXXL.png"/>
          <p:cNvPicPr>
            <a:picLocks noChangeAspect="1" noChangeArrowheads="1"/>
          </p:cNvPicPr>
          <p:nvPr/>
        </p:nvPicPr>
        <p:blipFill>
          <a:blip r:embed="rId4" cstate="print"/>
          <a:srcRect l="30685" t="12982" r="25648" b="5586"/>
          <a:stretch>
            <a:fillRect/>
          </a:stretch>
        </p:blipFill>
        <p:spPr bwMode="auto">
          <a:xfrm>
            <a:off x="6156176" y="4437112"/>
            <a:ext cx="936104" cy="157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клипарты\люди\0_4e534_b9d7296e_XXXL.png"/>
          <p:cNvPicPr>
            <a:picLocks noChangeAspect="1" noChangeArrowheads="1"/>
          </p:cNvPicPr>
          <p:nvPr/>
        </p:nvPicPr>
        <p:blipFill>
          <a:blip r:embed="rId5" cstate="print"/>
          <a:srcRect l="29678" t="13167" r="32217"/>
          <a:stretch>
            <a:fillRect/>
          </a:stretch>
        </p:blipFill>
        <p:spPr bwMode="auto">
          <a:xfrm flipH="1">
            <a:off x="7452320" y="4005064"/>
            <a:ext cx="720080" cy="154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52120" y="5805264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Женя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://saychata.ru/upload/iblock/445/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23"/>
            <a:ext cx="9144000" cy="68709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31460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Катя, Маша, Нина и Лиза читают разные книги. В одной книге стихи о природе, в другой – рассказы о спорте, в третьей – фантастический роман, в четвёртой – рассказы о природе. Нина и Катя читают о природе, Нина и Лиза – рассказы. Напиши, кто какие книги читал.</a:t>
            </a:r>
            <a:endParaRPr lang="ru-RU" sz="2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717032"/>
          <a:ext cx="3960440" cy="2680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912"/>
                <a:gridCol w="736473"/>
                <a:gridCol w="792088"/>
                <a:gridCol w="792088"/>
                <a:gridCol w="712879"/>
              </a:tblGrid>
              <a:tr h="5328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/>
                        <a:t>Стихи о природе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Рассказы о спорте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Фантастический роман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Рассказы о природе</a:t>
                      </a:r>
                      <a:endParaRPr lang="ru-RU" sz="1000" b="1" dirty="0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Катя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Маша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Нина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85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Лиза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624" y="5301208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293096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4293096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5373216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87727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4797152"/>
            <a:ext cx="5040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+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 descr="http://saychata.ru/upload/iblock/736/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23"/>
            <a:ext cx="9144000" cy="687092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5831632" y="980728"/>
            <a:ext cx="3312368" cy="1908792"/>
          </a:xfrm>
          <a:prstGeom prst="cloudCallout">
            <a:avLst>
              <a:gd name="adj1" fmla="val 18191"/>
              <a:gd name="adj2" fmla="val 14100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Выбери нужную фигуру из 6 пронумерованных</a:t>
            </a:r>
            <a:r>
              <a:rPr lang="ru-RU" sz="1200" b="1" dirty="0" smtClean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2" descr="D:\Презентации\Математика\Умники и умницы 2 класс\Тетрадь 2 класс\Часть 1. 1- 18 урок\Image00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DBE0"/>
              </a:clrFrom>
              <a:clrTo>
                <a:srgbClr val="DCDBE0">
                  <a:alpha val="0"/>
                </a:srgbClr>
              </a:clrTo>
            </a:clrChange>
          </a:blip>
          <a:srcRect l="16201" t="67670" r="42847" b="12283"/>
          <a:stretch>
            <a:fillRect/>
          </a:stretch>
        </p:blipFill>
        <p:spPr bwMode="auto">
          <a:xfrm>
            <a:off x="1331640" y="836712"/>
            <a:ext cx="3672408" cy="2542436"/>
          </a:xfrm>
          <a:prstGeom prst="rect">
            <a:avLst/>
          </a:prstGeom>
          <a:noFill/>
        </p:spPr>
      </p:pic>
      <p:pic>
        <p:nvPicPr>
          <p:cNvPr id="7" name="Picture 2" descr="D:\Презентации\Математика\Умники и умницы 2 класс\Тетрадь 2 класс\Часть 1. 1- 18 урок\Image00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D"/>
              </a:clrFrom>
              <a:clrTo>
                <a:srgbClr val="F7F8FD">
                  <a:alpha val="0"/>
                </a:srgbClr>
              </a:clrTo>
            </a:clrChange>
          </a:blip>
          <a:srcRect l="58203" t="69155" r="6095" b="15995"/>
          <a:stretch>
            <a:fillRect/>
          </a:stretch>
        </p:blipFill>
        <p:spPr bwMode="auto">
          <a:xfrm>
            <a:off x="1619672" y="3284984"/>
            <a:ext cx="3427581" cy="2016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2564904"/>
            <a:ext cx="79208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1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pic>
        <p:nvPicPr>
          <p:cNvPr id="13" name="Picture 8" descr="Школьная доска зеленого ц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56633" cy="6201650"/>
          </a:xfrm>
          <a:prstGeom prst="rect">
            <a:avLst/>
          </a:prstGeom>
          <a:noFill/>
        </p:spPr>
      </p:pic>
      <p:sp>
        <p:nvSpPr>
          <p:cNvPr id="14" name="Заголовок 20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4521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л</a:t>
            </a:r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ц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ы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Picture 16" descr="http://img0.liveinternet.ru/images/attach/c/4/83/588/83588520_0239259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05064"/>
            <a:ext cx="1800200" cy="1884212"/>
          </a:xfrm>
          <a:prstGeom prst="rect">
            <a:avLst/>
          </a:prstGeom>
          <a:noFill/>
        </p:spPr>
      </p:pic>
      <p:pic>
        <p:nvPicPr>
          <p:cNvPr id="9" name="Picture 10" descr="http://i025.radikal.ru/1104/01/6682eb9cbb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95936" y="4653136"/>
            <a:ext cx="1440160" cy="1511485"/>
          </a:xfrm>
          <a:prstGeom prst="rect">
            <a:avLst/>
          </a:prstGeom>
          <a:noFill/>
        </p:spPr>
      </p:pic>
      <p:pic>
        <p:nvPicPr>
          <p:cNvPr id="11" name="Picture 28" descr="http://multsmeshariki.ru/data/uploads/personaji/ejik/smeshariki-ej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789040"/>
            <a:ext cx="2160240" cy="2203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23728" y="3573016"/>
            <a:ext cx="2016224" cy="2196110"/>
          </a:xfrm>
          <a:prstGeom prst="rect">
            <a:avLst/>
          </a:prstGeom>
          <a:noFill/>
        </p:spPr>
      </p:pic>
      <p:pic>
        <p:nvPicPr>
          <p:cNvPr id="5" name="Picture 34" descr="http://o-pavel.ru/picture/nysha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1444856" cy="1704189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763688" y="908720"/>
            <a:ext cx="4104456" cy="2376264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Маленькая, красивая частичка снега?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592288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Снежинка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3717032"/>
            <a:ext cx="2016224" cy="21961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187624" y="764704"/>
            <a:ext cx="4104456" cy="2376264"/>
          </a:xfrm>
          <a:prstGeom prst="cloudCallout">
            <a:avLst>
              <a:gd name="adj1" fmla="val -27823"/>
              <a:gd name="adj2" fmla="val 86337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Житель Цветочного города, побывавший на Луне?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592288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Незнайка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10" descr="http://i025.radikal.ru/1104/01/6682eb9cbb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1584176" cy="180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23728" y="3573016"/>
            <a:ext cx="2016224" cy="21961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763688" y="908720"/>
            <a:ext cx="4104456" cy="2376264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Птица, родственница воробья, умеющая «шить»?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592288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Ткачик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10" descr="http://i025.radikal.ru/1104/01/6682eb9cbb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1584176" cy="180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3861048"/>
            <a:ext cx="2016224" cy="21961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75656" y="980728"/>
            <a:ext cx="4104456" cy="2376264"/>
          </a:xfrm>
          <a:prstGeom prst="cloudCallout">
            <a:avLst>
              <a:gd name="adj1" fmla="val -42940"/>
              <a:gd name="adj2" fmla="val 85879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Насекомое, живущее в улье?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592288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Пчела.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4" descr="http://s52.radikal.ru/i136/0808/56/874d15401c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3933056"/>
            <a:ext cx="2304255" cy="239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4" name="Picture 34" descr="http://multmult.ru/uploads/posts/2013-04/1364982511_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23728" y="3573016"/>
            <a:ext cx="2016224" cy="219611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763688" y="908720"/>
            <a:ext cx="4104456" cy="2376264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 – согласный звук, О - ……?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228184" y="2276872"/>
            <a:ext cx="2592288" cy="1296144"/>
          </a:xfrm>
          <a:prstGeom prst="cloudCallout">
            <a:avLst>
              <a:gd name="adj1" fmla="val -26856"/>
              <a:gd name="adj2" fmla="val 120141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Гласный.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4" descr="http://s52.radikal.ru/i136/0808/56/874d15401c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6056" y="3645024"/>
            <a:ext cx="2304255" cy="239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39552" y="620688"/>
            <a:ext cx="5328592" cy="2664296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семье двое детей. Саша – брат Жени, но Женя Саше не брат. Может ли так быть? Кто Женя?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http://img0.liveinternet.ru/images/attach/c/4/82/417/82417654_large_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75656" y="3861048"/>
            <a:ext cx="2160240" cy="2420888"/>
          </a:xfrm>
          <a:prstGeom prst="rect">
            <a:avLst/>
          </a:prstGeom>
          <a:noFill/>
        </p:spPr>
      </p:pic>
      <p:pic>
        <p:nvPicPr>
          <p:cNvPr id="11" name="Picture 40" descr="http://0lik.ru/uploads/posts/2010-03/1267655499_0lik.ru_njusha-c-cvetam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4005064"/>
            <a:ext cx="1584176" cy="222247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508104" y="1916832"/>
            <a:ext cx="3312368" cy="1656184"/>
          </a:xfrm>
          <a:prstGeom prst="cloudCallout">
            <a:avLst>
              <a:gd name="adj1" fmla="val -38394"/>
              <a:gd name="adj2" fmla="val 104366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Да, может, если Женя – сестра.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rosmeshariki.ru/kartinki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656" y="0"/>
            <a:ext cx="3096344" cy="994122"/>
          </a:xfrm>
          <a:solidFill>
            <a:srgbClr val="C1E9F7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1043608" y="1484784"/>
            <a:ext cx="4104456" cy="1872208"/>
          </a:xfrm>
          <a:prstGeom prst="cloudCallout">
            <a:avLst>
              <a:gd name="adj1" fmla="val -14827"/>
              <a:gd name="adj2" fmla="val 85421"/>
            </a:avLst>
          </a:prstGeom>
          <a:solidFill>
            <a:srgbClr val="C1E9F7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 жука три пары ног. Сколько всего ног у жука?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2696"/>
            <a:ext cx="3059832" cy="504056"/>
          </a:xfrm>
          <a:prstGeom prst="rect">
            <a:avLst/>
          </a:prstGeom>
          <a:solidFill>
            <a:srgbClr val="C1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rgbClr val="00B0F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э</a:t>
            </a:r>
            <a:r>
              <a:rPr lang="ru-RU" sz="2400" b="1" dirty="0" smtClean="0">
                <a:solidFill>
                  <a:srgbClr val="FF0000"/>
                </a:solidFill>
              </a:rPr>
              <a:t>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rgbClr val="00B0F0"/>
                </a:solidFill>
              </a:rPr>
              <a:t>?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Ч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э</a:t>
            </a:r>
            <a:r>
              <a:rPr lang="ru-RU" sz="2400" b="1" dirty="0" smtClean="0">
                <a:solidFill>
                  <a:srgbClr val="7030A0"/>
                </a:solidFill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6" descr="http://img0.liveinternet.ru/images/attach/c/4/82/417/82417654_large_l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5616" y="4005064"/>
            <a:ext cx="2160240" cy="2420888"/>
          </a:xfrm>
          <a:prstGeom prst="rect">
            <a:avLst/>
          </a:prstGeom>
          <a:noFill/>
        </p:spPr>
      </p:pic>
      <p:pic>
        <p:nvPicPr>
          <p:cNvPr id="11" name="Picture 40" descr="http://0lik.ru/uploads/posts/2010-03/1267655499_0lik.ru_njusha-c-cvetam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20072" y="4077072"/>
            <a:ext cx="1584176" cy="222247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508104" y="1916832"/>
            <a:ext cx="3312368" cy="1656184"/>
          </a:xfrm>
          <a:prstGeom prst="cloudCallout">
            <a:avLst>
              <a:gd name="adj1" fmla="val -38394"/>
              <a:gd name="adj2" fmla="val 104366"/>
            </a:avLst>
          </a:prstGeom>
          <a:solidFill>
            <a:srgbClr val="C1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6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536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Разминка</vt:lpstr>
      <vt:lpstr>Запомни увиденные изображения и нарисуй как можно точнее.</vt:lpstr>
      <vt:lpstr>Запомни увиденные изображения и нарисуй как можно точнее.</vt:lpstr>
      <vt:lpstr>Проверь</vt:lpstr>
      <vt:lpstr>Впиши недостающее число.</vt:lpstr>
      <vt:lpstr>На доске цветными мелками написаны слова: </vt:lpstr>
      <vt:lpstr>Слайд 17</vt:lpstr>
      <vt:lpstr>Слайд 18</vt:lpstr>
      <vt:lpstr>Слайд 19</vt:lpstr>
      <vt:lpstr>Найди общее окончание для этих слов.</vt:lpstr>
      <vt:lpstr>В семье трое детей:  Женя, Валя и Саша – два мальчика и одна девочка. Среди имён Женя и Валя есть имя одного  мальчика.  Среди имён Саша и Женя тоже есть имя одного мальчика.  Как зовут девочку?</vt:lpstr>
      <vt:lpstr>Катя, Маша, Нина и Лиза читают разные книги. В одной книге стихи о природе, в другой – рассказы о спорте, в третьей – фантастический роман, в четвёртой – рассказы о природе. Нина и Катя читают о природе, Нина и Лиза – рассказы. Напиши, кто какие книги читал.</vt:lpstr>
      <vt:lpstr>Слайд 23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38</cp:revision>
  <dcterms:modified xsi:type="dcterms:W3CDTF">2020-03-26T16:31:03Z</dcterms:modified>
</cp:coreProperties>
</file>