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5" r:id="rId2"/>
    <p:sldId id="271" r:id="rId3"/>
    <p:sldId id="328" r:id="rId4"/>
    <p:sldId id="344" r:id="rId5"/>
    <p:sldId id="310" r:id="rId6"/>
    <p:sldId id="330" r:id="rId7"/>
    <p:sldId id="329" r:id="rId8"/>
    <p:sldId id="333" r:id="rId9"/>
    <p:sldId id="331" r:id="rId10"/>
    <p:sldId id="334" r:id="rId11"/>
    <p:sldId id="345" r:id="rId12"/>
    <p:sldId id="346" r:id="rId13"/>
    <p:sldId id="338" r:id="rId14"/>
    <p:sldId id="341" r:id="rId15"/>
    <p:sldId id="342" r:id="rId16"/>
    <p:sldId id="268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00595"/>
    <a:srgbClr val="FF0000"/>
    <a:srgbClr val="451BF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9BC07-20F2-439C-BD74-622C5E516276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8B5C9-D166-4516-B6BF-7FB4FF68F1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70727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ACE26-7A74-4F12-9383-745AFBF90EC0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45C44-1366-4E93-916F-525881AE80D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43251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8BFC9-8751-47B4-BEA4-777E8C4BB1F6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1F132-F8ED-4180-B3B6-0C795F8F48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8986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8385A-248C-46D6-80B6-B011687EB039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91D76-51C4-4F48-A6D2-DAA2580313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22136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2FF14-9DE4-4BED-BDED-2974BDB2149B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061BC-5FDC-46E2-B2DA-54F5B4DC72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13543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9E750-9DA9-47D9-A8FF-BC76DBCF79C9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3056D-F1D1-4E8F-AABE-9F87321630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50594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897BA-A57A-4142-8362-AF80F64681C9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9CB88-1D1E-41D5-B226-3F1180F148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77930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3114E-8C67-4F5D-8807-B4B7156EE1D1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B3AC1-B4CE-48CB-9DD3-2E92E4D951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45535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00711-D912-4566-932C-8CB95EA4B3BD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A1114-4FAA-4C78-BD97-F71956C9A3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489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B9D62-41B0-4E13-A876-2AFABC61DE69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C1F7B-1226-4B35-8BCE-05F98AE4466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85800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nsportal.ru/user/60790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 userDrawn="1"/>
        </p:nvSpPr>
        <p:spPr>
          <a:xfrm>
            <a:off x="285750" y="142875"/>
            <a:ext cx="8572500" cy="6500813"/>
          </a:xfrm>
          <a:prstGeom prst="horizontalScroll">
            <a:avLst>
              <a:gd name="adj" fmla="val 5833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27" name="Рисунок 9" descr="буква А.pn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571500"/>
            <a:ext cx="1100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Рисунок 10" descr="Я.pn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4786313"/>
            <a:ext cx="1214438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 bwMode="auto">
          <a:xfrm>
            <a:off x="500063" y="5715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130BFD1-2B81-4F07-99BC-3407EC384051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17E0C8-E4DD-4916-8A04-2A17873180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6643669" y="5929331"/>
            <a:ext cx="2500331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u="sng" dirty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latin typeface="Monotype Corsiva" pitchFamily="66" charset="0"/>
                <a:hlinkClick r:id="rId16"/>
              </a:rPr>
              <a:t> </a:t>
            </a:r>
            <a:r>
              <a:rPr lang="ru-RU" sz="1200" u="sng" dirty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latin typeface="Monotype Corsiva" pitchFamily="66" charset="0"/>
                <a:hlinkClick r:id="rId16"/>
              </a:rPr>
              <a:t>http://nsportal.ru/user/60790</a:t>
            </a:r>
            <a:r>
              <a:rPr lang="ru-RU" sz="1200" dirty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latin typeface="Monotype Corsiva" pitchFamily="66" charset="0"/>
              </a:rPr>
              <a:t> </a:t>
            </a:r>
            <a:endParaRPr lang="ru-RU" sz="1400" dirty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latin typeface="Monotype Corsiva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Текст 2"/>
          <p:cNvSpPr>
            <a:spLocks noGrp="1"/>
          </p:cNvSpPr>
          <p:nvPr>
            <p:ph type="body" idx="1"/>
          </p:nvPr>
        </p:nvSpPr>
        <p:spPr bwMode="auto">
          <a:xfrm>
            <a:off x="1371600" y="476250"/>
            <a:ext cx="7772400" cy="1500188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altLang="ru-RU" sz="2800" smtClean="0">
                <a:solidFill>
                  <a:srgbClr val="200595"/>
                </a:solidFill>
                <a:latin typeface="Arial Black" pitchFamily="34" charset="0"/>
              </a:rPr>
              <a:t>УМК  «Школа  России»</a:t>
            </a:r>
          </a:p>
          <a:p>
            <a:pPr algn="ctr"/>
            <a:r>
              <a:rPr lang="ru-RU" altLang="ru-RU" sz="2800" smtClean="0">
                <a:solidFill>
                  <a:srgbClr val="200595"/>
                </a:solidFill>
                <a:latin typeface="Arial Black" pitchFamily="34" charset="0"/>
              </a:rPr>
              <a:t>Русский  язык  1  класс  </a:t>
            </a:r>
          </a:p>
        </p:txBody>
      </p:sp>
      <p:sp>
        <p:nvSpPr>
          <p:cNvPr id="2052" name="Текст 2"/>
          <p:cNvSpPr txBox="1">
            <a:spLocks/>
          </p:cNvSpPr>
          <p:nvPr/>
        </p:nvSpPr>
        <p:spPr bwMode="auto">
          <a:xfrm>
            <a:off x="819150" y="2857500"/>
            <a:ext cx="77724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Значение алфавита.</a:t>
            </a:r>
            <a:endParaRPr lang="ru-RU" altLang="ru-RU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pic>
        <p:nvPicPr>
          <p:cNvPr id="10245" name="Picture 1" descr="Алфавит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620713"/>
            <a:ext cx="8137525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Это интересно 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Самый </a:t>
            </a:r>
            <a:r>
              <a:rPr lang="ru-RU" b="1" i="1" dirty="0" smtClean="0">
                <a:solidFill>
                  <a:srgbClr val="FF0000"/>
                </a:solidFill>
              </a:rPr>
              <a:t>длинный</a:t>
            </a:r>
            <a:r>
              <a:rPr lang="ru-RU" dirty="0" smtClean="0"/>
              <a:t> в мире  алфавит – у абазинцев- народов, живущих  на Кавказе –                      </a:t>
            </a:r>
            <a:r>
              <a:rPr lang="ru-RU" b="1" i="1" dirty="0" smtClean="0">
                <a:solidFill>
                  <a:srgbClr val="FF0000"/>
                </a:solidFill>
              </a:rPr>
              <a:t>71 буква.</a:t>
            </a:r>
          </a:p>
          <a:p>
            <a:endParaRPr lang="ru-RU" dirty="0" smtClean="0"/>
          </a:p>
          <a:p>
            <a:pPr algn="ctr"/>
            <a:r>
              <a:rPr lang="ru-RU" dirty="0" smtClean="0"/>
              <a:t>Самый </a:t>
            </a:r>
            <a:r>
              <a:rPr lang="ru-RU" b="1" i="1" dirty="0" smtClean="0">
                <a:solidFill>
                  <a:srgbClr val="FF0000"/>
                </a:solidFill>
              </a:rPr>
              <a:t>короткий</a:t>
            </a:r>
            <a:r>
              <a:rPr lang="ru-RU" dirty="0" smtClean="0"/>
              <a:t>  - у финнов и итальянцев  </a:t>
            </a:r>
            <a:r>
              <a:rPr lang="ru-RU" b="1" i="1" dirty="0" smtClean="0">
                <a:solidFill>
                  <a:srgbClr val="FF0000"/>
                </a:solidFill>
              </a:rPr>
              <a:t>21 буква.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5518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797152"/>
            <a:ext cx="2592288" cy="144016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</p:spTree>
    <p:extLst>
      <p:ext uri="{BB962C8B-B14F-4D97-AF65-F5344CB8AC3E}">
        <p14:creationId xmlns="" xmlns:p14="http://schemas.microsoft.com/office/powerpoint/2010/main" val="184573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Важные сведения Алфавита 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sz="2600" dirty="0"/>
              <a:t>В алфавитном порядке располагаются ваши фамилии в классном журнале – так проще найти нужную. </a:t>
            </a:r>
            <a:endParaRPr lang="ru-RU" sz="2600" dirty="0" smtClean="0"/>
          </a:p>
          <a:p>
            <a:r>
              <a:rPr lang="ru-RU" sz="2600" dirty="0" smtClean="0"/>
              <a:t>Слова </a:t>
            </a:r>
            <a:r>
              <a:rPr lang="ru-RU" sz="2600" dirty="0"/>
              <a:t>в словарях расположены в алфавитном порядке. </a:t>
            </a:r>
            <a:endParaRPr lang="ru-RU" sz="2600" dirty="0" smtClean="0"/>
          </a:p>
          <a:p>
            <a:r>
              <a:rPr lang="ru-RU" sz="2600" dirty="0" smtClean="0"/>
              <a:t>Книги </a:t>
            </a:r>
            <a:r>
              <a:rPr lang="ru-RU" sz="2600" dirty="0"/>
              <a:t>в библиотеке стоят по алфавиту. </a:t>
            </a:r>
            <a:endParaRPr lang="ru-RU" sz="2600" dirty="0" smtClean="0"/>
          </a:p>
          <a:p>
            <a:r>
              <a:rPr lang="ru-RU" sz="2600" dirty="0" smtClean="0"/>
              <a:t>Медицинские </a:t>
            </a:r>
            <a:r>
              <a:rPr lang="ru-RU" sz="2600" dirty="0"/>
              <a:t>карточки в больнице также стоят по алфавиту. </a:t>
            </a:r>
            <a:endParaRPr lang="ru-RU" sz="2600" dirty="0" smtClean="0"/>
          </a:p>
          <a:p>
            <a:r>
              <a:rPr lang="ru-RU" sz="2600" dirty="0"/>
              <a:t>И</a:t>
            </a:r>
            <a:r>
              <a:rPr lang="ru-RU" sz="2600" dirty="0" smtClean="0"/>
              <a:t>мена </a:t>
            </a:r>
            <a:r>
              <a:rPr lang="ru-RU" sz="2600" dirty="0"/>
              <a:t>в </a:t>
            </a:r>
            <a:r>
              <a:rPr lang="ru-RU" sz="2600" dirty="0" smtClean="0"/>
              <a:t>телефонной книжке в алфавитном порядке</a:t>
            </a:r>
            <a:r>
              <a:rPr lang="ru-RU" sz="2600" dirty="0"/>
              <a:t>.</a:t>
            </a:r>
          </a:p>
          <a:p>
            <a:endParaRPr lang="ru-RU" sz="2600" dirty="0"/>
          </a:p>
        </p:txBody>
      </p:sp>
    </p:spTree>
    <p:extLst>
      <p:ext uri="{BB962C8B-B14F-4D97-AF65-F5344CB8AC3E}">
        <p14:creationId xmlns="" xmlns:p14="http://schemas.microsoft.com/office/powerpoint/2010/main" val="48614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1267" name="Rectangle 6"/>
          <p:cNvSpPr>
            <a:spLocks noChangeArrowheads="1"/>
          </p:cNvSpPr>
          <p:nvPr/>
        </p:nvSpPr>
        <p:spPr bwMode="auto">
          <a:xfrm>
            <a:off x="1908175" y="476250"/>
            <a:ext cx="6551613" cy="1800225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5400" b="1">
                <a:solidFill>
                  <a:srgbClr val="200595"/>
                </a:solidFill>
              </a:rPr>
              <a:t>  </a:t>
            </a:r>
          </a:p>
          <a:p>
            <a:pPr algn="ctr"/>
            <a:r>
              <a:rPr lang="ru-RU" altLang="ru-RU" sz="5400" b="1">
                <a:solidFill>
                  <a:srgbClr val="200595"/>
                </a:solidFill>
              </a:rPr>
              <a:t>   Русский  алфавит,  </a:t>
            </a:r>
          </a:p>
          <a:p>
            <a:pPr algn="ctr"/>
            <a:r>
              <a:rPr lang="ru-RU" altLang="ru-RU" sz="5400" b="1">
                <a:solidFill>
                  <a:srgbClr val="200595"/>
                </a:solidFill>
              </a:rPr>
              <a:t>или  Азбука</a:t>
            </a:r>
          </a:p>
          <a:p>
            <a:pPr algn="ctr"/>
            <a:endParaRPr lang="ru-RU" altLang="ru-RU" sz="4400">
              <a:solidFill>
                <a:srgbClr val="000000"/>
              </a:solidFill>
              <a:latin typeface="Arial Black" pitchFamily="34" charset="0"/>
            </a:endParaRPr>
          </a:p>
        </p:txBody>
      </p:sp>
      <p:grpSp>
        <p:nvGrpSpPr>
          <p:cNvPr id="4" name="Выноска-облако 3"/>
          <p:cNvGrpSpPr>
            <a:grpSpLocks/>
          </p:cNvGrpSpPr>
          <p:nvPr/>
        </p:nvGrpSpPr>
        <p:grpSpPr bwMode="auto">
          <a:xfrm>
            <a:off x="900113" y="2420938"/>
            <a:ext cx="7129462" cy="5445125"/>
            <a:chOff x="2289" y="476"/>
            <a:chExt cx="3429" cy="2715"/>
          </a:xfrm>
        </p:grpSpPr>
        <p:pic>
          <p:nvPicPr>
            <p:cNvPr id="11269" name="Выноска-облако 3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9" y="476"/>
              <a:ext cx="3429" cy="2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0" name="Text Box 9"/>
            <p:cNvSpPr txBox="1">
              <a:spLocks noChangeArrowheads="1"/>
            </p:cNvSpPr>
            <p:nvPr/>
          </p:nvSpPr>
          <p:spPr bwMode="auto">
            <a:xfrm>
              <a:off x="2799" y="685"/>
              <a:ext cx="2175" cy="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sz="3200" b="1">
                  <a:solidFill>
                    <a:srgbClr val="200595"/>
                  </a:solidFill>
                  <a:latin typeface="Arial Black" pitchFamily="34" charset="0"/>
                </a:rPr>
                <a:t>Будем учиться располагать буквы  и слова по  алфавиту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5"/>
          <p:cNvSpPr>
            <a:spLocks noGrp="1"/>
          </p:cNvSpPr>
          <p:nvPr>
            <p:ph type="title"/>
          </p:nvPr>
        </p:nvSpPr>
        <p:spPr>
          <a:xfrm>
            <a:off x="1835150" y="571500"/>
            <a:ext cx="6894513" cy="1143000"/>
          </a:xfrm>
        </p:spPr>
        <p:txBody>
          <a:bodyPr/>
          <a:lstStyle/>
          <a:p>
            <a: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  <a:t>Контрольные вопросы </a:t>
            </a:r>
          </a:p>
        </p:txBody>
      </p:sp>
      <p:pic>
        <p:nvPicPr>
          <p:cNvPr id="15363" name="Рисунок 7" descr="https://soiro.ru/forum/datas/users/sova_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313" y="-23813"/>
            <a:ext cx="3671888" cy="2914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Скругленный прямоугольник 10"/>
          <p:cNvSpPr/>
          <p:nvPr/>
        </p:nvSpPr>
        <p:spPr>
          <a:xfrm>
            <a:off x="1835150" y="1700213"/>
            <a:ext cx="7129463" cy="720725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dirty="0">
                <a:solidFill>
                  <a:srgbClr val="200595"/>
                </a:solidFill>
                <a:latin typeface="Arial Black" panose="020B0A04020102020204" pitchFamily="34" charset="0"/>
              </a:rPr>
              <a:t>Сколько  букв  в  русском  алфавите?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68425" y="2681288"/>
            <a:ext cx="7451725" cy="720725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dirty="0">
                <a:solidFill>
                  <a:srgbClr val="200595"/>
                </a:solidFill>
                <a:latin typeface="Arial Black" panose="020B0A04020102020204" pitchFamily="34" charset="0"/>
              </a:rPr>
              <a:t>Сколько  гласных  букв  в  русском  алфавите?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42988" y="3789363"/>
            <a:ext cx="7453312" cy="719137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dirty="0">
                <a:solidFill>
                  <a:srgbClr val="200595"/>
                </a:solidFill>
                <a:latin typeface="Arial Black" panose="020B0A04020102020204" pitchFamily="34" charset="0"/>
              </a:rPr>
              <a:t>Сколько  согласных  букв  в  русском  алфавите?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00113" y="4941888"/>
            <a:ext cx="7920037" cy="1150937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dirty="0">
                <a:solidFill>
                  <a:srgbClr val="200595"/>
                </a:solidFill>
                <a:latin typeface="Arial Black" panose="020B0A04020102020204" pitchFamily="34" charset="0"/>
              </a:rPr>
              <a:t>Как расположить  слова по алфавиту, если они начинаются с одной  и  той  же  буквы?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3"/>
          <p:cNvSpPr>
            <a:spLocks noGrp="1"/>
          </p:cNvSpPr>
          <p:nvPr>
            <p:ph type="title"/>
          </p:nvPr>
        </p:nvSpPr>
        <p:spPr>
          <a:xfrm>
            <a:off x="928688" y="219075"/>
            <a:ext cx="8229600" cy="1143000"/>
          </a:xfrm>
        </p:spPr>
        <p:txBody>
          <a:bodyPr/>
          <a:lstStyle/>
          <a:p>
            <a:r>
              <a:rPr lang="ru-RU" altLang="ru-RU" sz="3200" smtClean="0">
                <a:solidFill>
                  <a:srgbClr val="FF0000"/>
                </a:solidFill>
                <a:latin typeface="Arial Black" pitchFamily="34" charset="0"/>
              </a:rPr>
              <a:t>Оценим  свою  работу!</a:t>
            </a:r>
          </a:p>
        </p:txBody>
      </p:sp>
      <p:sp>
        <p:nvSpPr>
          <p:cNvPr id="16387" name="Объект 4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pic>
        <p:nvPicPr>
          <p:cNvPr id="16388" name="Рисунок 6" descr="http://static9.depositphotos.com/1575949/1233/i/950/depositphotos_12330297-Set-of-smiley-ic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9850" y="4759325"/>
            <a:ext cx="1584325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Рисунок 7" descr="http://static9.depositphotos.com/1575949/1233/i/950/depositphotos_12330297-Set-of-smiley-ic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2038" y="2786063"/>
            <a:ext cx="1554162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2590800" y="1341438"/>
            <a:ext cx="6157913" cy="935037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kern="0" dirty="0">
                <a:solidFill>
                  <a:srgbClr val="200595"/>
                </a:solidFill>
                <a:latin typeface="Arial Black" panose="020B0A04020102020204" pitchFamily="34" charset="0"/>
              </a:rPr>
              <a:t>У  меня  всё  получилось!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19413" y="3357563"/>
            <a:ext cx="5484812" cy="801687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kern="0" dirty="0">
                <a:solidFill>
                  <a:srgbClr val="200595"/>
                </a:solidFill>
                <a:latin typeface="Arial Black" panose="020B0A04020102020204" pitchFamily="34" charset="0"/>
              </a:rPr>
              <a:t>Иногда   затрудняюсь!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44825" y="5084763"/>
            <a:ext cx="5824538" cy="80327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kern="0" dirty="0">
                <a:solidFill>
                  <a:srgbClr val="200595"/>
                </a:solidFill>
                <a:latin typeface="Arial Black" panose="020B0A04020102020204" pitchFamily="34" charset="0"/>
              </a:rPr>
              <a:t>Мне  нужна  помощь!</a:t>
            </a:r>
          </a:p>
        </p:txBody>
      </p:sp>
      <p:pic>
        <p:nvPicPr>
          <p:cNvPr id="16393" name="Рисунок 11" descr="http://static9.depositphotos.com/1575949/1233/i/950/depositphotos_12330297-Set-of-smiley-ico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2988" y="960438"/>
            <a:ext cx="1547812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1979613" y="2349500"/>
            <a:ext cx="6048375" cy="2232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Благодарю </a:t>
            </a:r>
          </a:p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за работу!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481013"/>
            <a:ext cx="8229600" cy="4525962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buFont typeface="Arial" charset="0"/>
              <a:buNone/>
            </a:pPr>
            <a:r>
              <a:rPr lang="ru-RU" altLang="ru-RU" sz="5400" b="1" dirty="0" smtClean="0">
                <a:solidFill>
                  <a:srgbClr val="200595"/>
                </a:solidFill>
                <a:latin typeface="Arial Black" pitchFamily="34" charset="0"/>
              </a:rPr>
              <a:t>13  </a:t>
            </a:r>
            <a:r>
              <a:rPr lang="ru-RU" altLang="ru-RU" sz="5400" b="1" dirty="0" smtClean="0">
                <a:solidFill>
                  <a:srgbClr val="200595"/>
                </a:solidFill>
                <a:latin typeface="Arial Black" pitchFamily="34" charset="0"/>
              </a:rPr>
              <a:t>апреля.</a:t>
            </a:r>
            <a:endParaRPr lang="ru-RU" altLang="ru-RU" sz="5400" b="1" dirty="0" smtClean="0">
              <a:solidFill>
                <a:srgbClr val="200595"/>
              </a:solidFill>
              <a:latin typeface="Arial Black" pitchFamily="34" charset="0"/>
            </a:endParaRPr>
          </a:p>
          <a:p>
            <a:pPr algn="ctr">
              <a:buFont typeface="Arial" charset="0"/>
              <a:buNone/>
            </a:pPr>
            <a:r>
              <a:rPr lang="ru-RU" altLang="ru-RU" sz="5400" b="1" dirty="0" smtClean="0">
                <a:solidFill>
                  <a:srgbClr val="200595"/>
                </a:solidFill>
                <a:latin typeface="Arial Black" pitchFamily="34" charset="0"/>
              </a:rPr>
              <a:t>Кла</a:t>
            </a:r>
            <a:r>
              <a:rPr lang="ru-RU" altLang="ru-RU" sz="5400" b="1" dirty="0" smtClean="0">
                <a:solidFill>
                  <a:srgbClr val="FF0000"/>
                </a:solidFill>
                <a:latin typeface="Arial Black" pitchFamily="34" charset="0"/>
              </a:rPr>
              <a:t>сс</a:t>
            </a:r>
            <a:r>
              <a:rPr lang="ru-RU" altLang="ru-RU" sz="5400" b="1" dirty="0" smtClean="0">
                <a:solidFill>
                  <a:srgbClr val="200595"/>
                </a:solidFill>
                <a:latin typeface="Arial Black" pitchFamily="34" charset="0"/>
              </a:rPr>
              <a:t>ная  р</a:t>
            </a:r>
            <a:r>
              <a:rPr lang="ru-RU" altLang="ru-RU" sz="5400" b="1" dirty="0" smtClean="0">
                <a:solidFill>
                  <a:srgbClr val="FF0000"/>
                </a:solidFill>
                <a:latin typeface="Arial Black" pitchFamily="34" charset="0"/>
              </a:rPr>
              <a:t>а</a:t>
            </a:r>
            <a:r>
              <a:rPr lang="ru-RU" altLang="ru-RU" sz="5400" b="1" dirty="0" smtClean="0">
                <a:solidFill>
                  <a:srgbClr val="200595"/>
                </a:solidFill>
                <a:latin typeface="Arial Black" pitchFamily="34" charset="0"/>
              </a:rPr>
              <a:t>бота.</a:t>
            </a:r>
          </a:p>
        </p:txBody>
      </p:sp>
      <p:pic>
        <p:nvPicPr>
          <p:cNvPr id="29700" name="Picture 4" descr="karanda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45116" flipV="1">
            <a:off x="6310312" y="4251326"/>
            <a:ext cx="25114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1187624" y="3109370"/>
            <a:ext cx="2381250" cy="2540001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3985"/>
          <a:stretch/>
        </p:blipFill>
        <p:spPr bwMode="auto">
          <a:xfrm>
            <a:off x="4396767" y="3109369"/>
            <a:ext cx="2191456" cy="2540001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7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68178E-6 L -0.42118 -0.488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59" y="-244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118 -0.48844 C -0.4125 -0.49723 -0.40365 -0.50578 -0.39375 -0.51573 C -0.38386 -0.52567 -0.37188 -0.54094 -0.36215 -0.54857 C -0.35243 -0.5562 -0.34219 -0.55967 -0.3349 -0.56152 C -0.32761 -0.56337 -0.32275 -0.56268 -0.3184 -0.55967 C -0.31406 -0.55666 -0.31042 -0.55227 -0.30886 -0.54325 C -0.30729 -0.53423 -0.30608 -0.5185 -0.30886 -0.50486 C -0.31163 -0.49122 -0.31702 -0.48451 -0.32518 -0.46115 C -0.33334 -0.43779 -0.34531 -0.40264 -0.35816 -0.36425 C -0.37101 -0.32586 -0.38906 -0.26966 -0.40191 -0.23104 C -0.41476 -0.19242 -0.42709 -0.15703 -0.4349 -0.13252 C -0.44271 -0.10801 -0.44775 -0.09714 -0.44844 -0.08326 C -0.44913 -0.06938 -0.44393 -0.05643 -0.43889 -0.04857 C -0.43386 -0.04071 -0.42778 -0.034 -0.4184 -0.03585 C -0.40903 -0.0377 -0.39601 -0.04695 -0.38281 -0.05967 C -0.36962 -0.07239 -0.35417 -0.09112 -0.33889 -0.11263 C -0.32361 -0.13414 -0.30677 -0.15819 -0.29097 -0.18918 C -0.27518 -0.22017 -0.25781 -0.26249 -0.24445 -0.29857 C -0.23108 -0.33465 -0.22344 -0.36679 -0.21025 -0.40634 C -0.19705 -0.44589 -0.17361 -0.50902 -0.16493 -0.53585 C -0.15625 -0.56268 -0.15886 -0.56406 -0.15816 -0.56684 C -0.15747 -0.56961 -0.15486 -0.5717 -0.16094 -0.55227 C -0.16702 -0.53284 -0.18403 -0.48358 -0.19514 -0.45005 C -0.20625 -0.41652 -0.2165 -0.38506 -0.22795 -0.35153 C -0.23941 -0.318 -0.25347 -0.2803 -0.26354 -0.24931 C -0.27361 -0.21832 -0.28038 -0.18987 -0.2882 -0.16536 C -0.29601 -0.14085 -0.30608 -0.11818 -0.31025 -0.10153 C -0.31441 -0.08488 -0.31493 -0.0754 -0.31285 -0.06499 C -0.31077 -0.05458 -0.30521 -0.04279 -0.29792 -0.03955 C -0.29063 -0.03631 -0.28038 -0.03816 -0.2691 -0.0451 C -0.25781 -0.05204 -0.24462 -0.06476 -0.23073 -0.08141 C -0.21684 -0.09806 -0.19844 -0.12466 -0.18559 -0.14547 C -0.17275 -0.16628 -0.16771 -0.17669 -0.154 -0.2056 C -0.14028 -0.23451 -0.11545 -0.28932 -0.1033 -0.31869 C -0.09115 -0.34806 -0.09011 -0.35569 -0.08143 -0.38252 C -0.07275 -0.40935 -0.06077 -0.44889 -0.05122 -0.47942 C -0.04167 -0.50995 -0.02761 -0.55227 -0.02379 -0.56499 C -0.01997 -0.57771 -0.02222 -0.57332 -0.02795 -0.55597 C -0.03368 -0.53862 -0.04792 -0.49468 -0.05816 -0.46115 C -0.0684 -0.42762 -0.07795 -0.39061 -0.08959 -0.35523 C -0.10122 -0.31985 -0.11632 -0.284 -0.12795 -0.24931 C -0.13959 -0.21462 -0.15087 -0.17415 -0.15955 -0.14732 C -0.16823 -0.12049 -0.17656 -0.10315 -0.18004 -0.08881 C -0.18351 -0.07447 -0.18073 -0.06846 -0.18004 -0.06152 C -0.17934 -0.05458 -0.18004 -0.05111 -0.17587 -0.04695 C -0.1717 -0.04279 -0.16337 -0.03469 -0.15538 -0.03585 C -0.1474 -0.03701 -0.13768 -0.04603 -0.12795 -0.05412 C -0.11823 -0.06221 -0.09792 -0.09182 -0.09653 -0.08511 C -0.09514 -0.0784 -0.11268 -0.03516 -0.11979 -0.01411 C -0.12691 0.00693 -0.1342 0.02821 -0.13889 0.0407 C -0.14358 0.05319 -0.14427 0.05596 -0.14844 0.06082 C -0.15261 0.06568 -0.1599 0.07123 -0.16354 0.06984 C -0.16719 0.06845 -0.16997 0.05758 -0.17049 0.0518 C -0.17101 0.04602 -0.16945 0.04232 -0.16632 0.03538 C -0.1632 0.02844 -0.15695 0.01665 -0.15122 0.00971 C -0.14549 0.00277 -0.14011 0.00023 -0.13212 -0.00671 C -0.12413 -0.01365 -0.11354 -0.02244 -0.1033 -0.03215 C -0.09306 -0.04186 -0.08177 -0.05343 -0.07049 -0.06499 " pathEditMode="relative" rAng="0" ptsTypes="aaaaaaaaaaaaaaaaaaaaaaaaaaaaaaaaaaaaaaaaaaaaaaaaaaaaaaaaaa">
                                      <p:cBhvr>
                                        <p:cTn id="10" dur="1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63" y="235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00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665288" y="260350"/>
            <a:ext cx="6677025" cy="1779588"/>
          </a:xfrm>
        </p:spPr>
        <p:txBody>
          <a:bodyPr/>
          <a:lstStyle/>
          <a:p>
            <a:pPr eaLnBrk="1" hangingPunct="1"/>
            <a:endParaRPr lang="ru-RU" altLang="ru-RU" b="1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4102" name="Picture 6" descr="karanda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52733" flipV="1">
            <a:off x="7363619" y="1159669"/>
            <a:ext cx="1657350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920750" y="2420938"/>
            <a:ext cx="7658100" cy="914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rgbClr val="200595"/>
                </a:solidFill>
                <a:latin typeface="Arial Black" panose="020B0A04020102020204" pitchFamily="34" charset="0"/>
              </a:rPr>
              <a:t>Сижу  правильно,  пишу  красиво!</a:t>
            </a:r>
          </a:p>
        </p:txBody>
      </p:sp>
      <p:sp>
        <p:nvSpPr>
          <p:cNvPr id="4101" name="AutoShape 2" descr="https://pshop.by/upload/iblock/342/342fe3ea4abc9657a864a148ac94965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3985"/>
          <a:stretch/>
        </p:blipFill>
        <p:spPr bwMode="auto">
          <a:xfrm>
            <a:off x="5004048" y="3645022"/>
            <a:ext cx="2191456" cy="2540001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1676174" y="3645024"/>
            <a:ext cx="2381250" cy="2540001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68178E-6 L -0.42118 -0.488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59" y="-244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118 -0.48844 C -0.4125 -0.49723 -0.40365 -0.50578 -0.39375 -0.51573 C -0.38386 -0.52567 -0.37188 -0.54094 -0.36215 -0.54857 C -0.35243 -0.5562 -0.34219 -0.55967 -0.3349 -0.56152 C -0.32761 -0.56337 -0.32275 -0.56268 -0.3184 -0.55967 C -0.31406 -0.55666 -0.31042 -0.55227 -0.30886 -0.54325 C -0.30729 -0.53423 -0.30608 -0.5185 -0.30886 -0.50486 C -0.31163 -0.49122 -0.31702 -0.48451 -0.32518 -0.46115 C -0.33334 -0.43779 -0.34531 -0.40264 -0.35816 -0.36425 C -0.37101 -0.32586 -0.38906 -0.26966 -0.40191 -0.23104 C -0.41476 -0.19242 -0.42709 -0.15703 -0.4349 -0.13252 C -0.44271 -0.10801 -0.44775 -0.09714 -0.44844 -0.08326 C -0.44913 -0.06938 -0.44393 -0.05643 -0.43889 -0.04857 C -0.43386 -0.04071 -0.42778 -0.034 -0.4184 -0.03585 C -0.40903 -0.0377 -0.39601 -0.04695 -0.38281 -0.05967 C -0.36962 -0.07239 -0.35417 -0.09112 -0.33889 -0.11263 C -0.32361 -0.13414 -0.30677 -0.15819 -0.29097 -0.18918 C -0.27518 -0.22017 -0.25781 -0.26249 -0.24445 -0.29857 C -0.23108 -0.33465 -0.22344 -0.36679 -0.21025 -0.40634 C -0.19705 -0.44589 -0.17361 -0.50902 -0.16493 -0.53585 C -0.15625 -0.56268 -0.15886 -0.56406 -0.15816 -0.56684 C -0.15747 -0.56961 -0.15486 -0.5717 -0.16094 -0.55227 C -0.16702 -0.53284 -0.18403 -0.48358 -0.19514 -0.45005 C -0.20625 -0.41652 -0.2165 -0.38506 -0.22795 -0.35153 C -0.23941 -0.318 -0.25347 -0.2803 -0.26354 -0.24931 C -0.27361 -0.21832 -0.28038 -0.18987 -0.2882 -0.16536 C -0.29601 -0.14085 -0.30608 -0.11818 -0.31025 -0.10153 C -0.31441 -0.08488 -0.31493 -0.0754 -0.31285 -0.06499 C -0.31077 -0.05458 -0.30521 -0.04279 -0.29792 -0.03955 C -0.29063 -0.03631 -0.28038 -0.03816 -0.2691 -0.0451 C -0.25781 -0.05204 -0.24462 -0.06476 -0.23073 -0.08141 C -0.21684 -0.09806 -0.19844 -0.12466 -0.18559 -0.14547 C -0.17275 -0.16628 -0.16771 -0.17669 -0.154 -0.2056 C -0.14028 -0.23451 -0.11545 -0.28932 -0.1033 -0.31869 C -0.09115 -0.34806 -0.09011 -0.35569 -0.08143 -0.38252 C -0.07275 -0.40935 -0.06077 -0.44889 -0.05122 -0.47942 C -0.04167 -0.50995 -0.02761 -0.55227 -0.02379 -0.56499 C -0.01997 -0.57771 -0.02222 -0.57332 -0.02795 -0.55597 C -0.03368 -0.53862 -0.04792 -0.49468 -0.05816 -0.46115 C -0.0684 -0.42762 -0.07795 -0.39061 -0.08959 -0.35523 C -0.10122 -0.31985 -0.11632 -0.284 -0.12795 -0.24931 C -0.13959 -0.21462 -0.15087 -0.17415 -0.15955 -0.14732 C -0.16823 -0.12049 -0.17656 -0.10315 -0.18004 -0.08881 C -0.18351 -0.07447 -0.18073 -0.06846 -0.18004 -0.06152 C -0.17934 -0.05458 -0.18004 -0.05111 -0.17587 -0.04695 C -0.1717 -0.04279 -0.16337 -0.03469 -0.15538 -0.03585 C -0.1474 -0.03701 -0.13768 -0.04603 -0.12795 -0.05412 C -0.11823 -0.06221 -0.09792 -0.09182 -0.09653 -0.08511 C -0.09514 -0.0784 -0.11268 -0.03516 -0.11979 -0.01411 C -0.12691 0.00693 -0.1342 0.02821 -0.13889 0.0407 C -0.14358 0.05319 -0.14427 0.05596 -0.14844 0.06082 C -0.15261 0.06568 -0.1599 0.07123 -0.16354 0.06984 C -0.16719 0.06845 -0.16997 0.05758 -0.17049 0.0518 C -0.17101 0.04602 -0.16945 0.04232 -0.16632 0.03538 C -0.1632 0.02844 -0.15695 0.01665 -0.15122 0.00971 C -0.14549 0.00277 -0.14011 0.00023 -0.13212 -0.00671 C -0.12413 -0.01365 -0.11354 -0.02244 -0.1033 -0.03215 C -0.09306 -0.04186 -0.08177 -0.05343 -0.07049 -0.06499 " pathEditMode="relative" rAng="0" ptsTypes="aaaaaaaaaaaaaaaaaaaaaaaaaaaaaaaaaaaaaaaaaaaaaaaaaaaaaaaaaa">
                                      <p:cBhvr>
                                        <p:cTn id="10" dur="1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63" y="235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Отгадай ребус.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sz="66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66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66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6600" dirty="0" smtClean="0">
                <a:solidFill>
                  <a:srgbClr val="C00000"/>
                </a:solidFill>
              </a:rPr>
              <a:t>           А Л Ф А В И Т</a:t>
            </a:r>
            <a:endParaRPr lang="ru-RU" sz="6600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00808"/>
            <a:ext cx="6840760" cy="3019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179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1908175" y="476250"/>
            <a:ext cx="6551613" cy="1800225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5400" b="1">
                <a:solidFill>
                  <a:srgbClr val="200595"/>
                </a:solidFill>
              </a:rPr>
              <a:t>  </a:t>
            </a:r>
          </a:p>
          <a:p>
            <a:pPr algn="ctr"/>
            <a:r>
              <a:rPr lang="ru-RU" altLang="ru-RU" sz="5400" b="1">
                <a:solidFill>
                  <a:srgbClr val="200595"/>
                </a:solidFill>
              </a:rPr>
              <a:t>   Русский  алфавит,  </a:t>
            </a:r>
          </a:p>
          <a:p>
            <a:pPr algn="ctr"/>
            <a:r>
              <a:rPr lang="ru-RU" altLang="ru-RU" sz="5400" b="1">
                <a:solidFill>
                  <a:srgbClr val="200595"/>
                </a:solidFill>
              </a:rPr>
              <a:t>или  Азбука</a:t>
            </a:r>
          </a:p>
          <a:p>
            <a:pPr algn="ctr"/>
            <a:endParaRPr lang="ru-RU" altLang="ru-RU" sz="4400">
              <a:latin typeface="Arial Black" pitchFamily="34" charset="0"/>
            </a:endParaRPr>
          </a:p>
        </p:txBody>
      </p:sp>
      <p:grpSp>
        <p:nvGrpSpPr>
          <p:cNvPr id="5124" name="Выноска-облако 3"/>
          <p:cNvGrpSpPr>
            <a:grpSpLocks/>
          </p:cNvGrpSpPr>
          <p:nvPr/>
        </p:nvGrpSpPr>
        <p:grpSpPr bwMode="auto">
          <a:xfrm>
            <a:off x="900113" y="2420938"/>
            <a:ext cx="7129462" cy="5445125"/>
            <a:chOff x="2289" y="476"/>
            <a:chExt cx="3429" cy="2715"/>
          </a:xfrm>
        </p:grpSpPr>
        <p:pic>
          <p:nvPicPr>
            <p:cNvPr id="5125" name="Выноска-облако 3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9" y="476"/>
              <a:ext cx="3429" cy="2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6" name="Text Box 9"/>
            <p:cNvSpPr txBox="1">
              <a:spLocks noChangeArrowheads="1"/>
            </p:cNvSpPr>
            <p:nvPr/>
          </p:nvSpPr>
          <p:spPr bwMode="auto">
            <a:xfrm>
              <a:off x="2799" y="685"/>
              <a:ext cx="2175" cy="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sz="3200" b="1">
                  <a:solidFill>
                    <a:srgbClr val="200595"/>
                  </a:solidFill>
                  <a:latin typeface="Arial Black" pitchFamily="34" charset="0"/>
                </a:rPr>
                <a:t>Как  мы  будем  работать?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1908175" y="476250"/>
            <a:ext cx="6551613" cy="1800225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5400" b="1">
                <a:solidFill>
                  <a:srgbClr val="200595"/>
                </a:solidFill>
              </a:rPr>
              <a:t>  </a:t>
            </a:r>
          </a:p>
          <a:p>
            <a:pPr algn="ctr"/>
            <a:r>
              <a:rPr lang="ru-RU" altLang="ru-RU" sz="5400" b="1">
                <a:solidFill>
                  <a:srgbClr val="200595"/>
                </a:solidFill>
              </a:rPr>
              <a:t>   Русский  алфавит,  </a:t>
            </a:r>
          </a:p>
          <a:p>
            <a:pPr algn="ctr"/>
            <a:r>
              <a:rPr lang="ru-RU" altLang="ru-RU" sz="5400" b="1">
                <a:solidFill>
                  <a:srgbClr val="200595"/>
                </a:solidFill>
              </a:rPr>
              <a:t>или  Азбука</a:t>
            </a:r>
          </a:p>
          <a:p>
            <a:pPr algn="ctr"/>
            <a:endParaRPr lang="ru-RU" altLang="ru-RU" sz="4400">
              <a:solidFill>
                <a:srgbClr val="000000"/>
              </a:solidFill>
              <a:latin typeface="Arial Black" pitchFamily="34" charset="0"/>
            </a:endParaRPr>
          </a:p>
        </p:txBody>
      </p:sp>
      <p:grpSp>
        <p:nvGrpSpPr>
          <p:cNvPr id="6148" name="Выноска-облако 3"/>
          <p:cNvGrpSpPr>
            <a:grpSpLocks/>
          </p:cNvGrpSpPr>
          <p:nvPr/>
        </p:nvGrpSpPr>
        <p:grpSpPr bwMode="auto">
          <a:xfrm>
            <a:off x="900113" y="2420938"/>
            <a:ext cx="7129462" cy="5445125"/>
            <a:chOff x="2289" y="476"/>
            <a:chExt cx="3429" cy="2715"/>
          </a:xfrm>
        </p:grpSpPr>
        <p:pic>
          <p:nvPicPr>
            <p:cNvPr id="6151" name="Выноска-облако 3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9" y="476"/>
              <a:ext cx="3429" cy="2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2" name="Text Box 9"/>
            <p:cNvSpPr txBox="1">
              <a:spLocks noChangeArrowheads="1"/>
            </p:cNvSpPr>
            <p:nvPr/>
          </p:nvSpPr>
          <p:spPr bwMode="auto">
            <a:xfrm>
              <a:off x="2799" y="685"/>
              <a:ext cx="2175" cy="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sz="3200" b="1">
                  <a:solidFill>
                    <a:srgbClr val="200595"/>
                  </a:solidFill>
                  <a:latin typeface="Arial Black" pitchFamily="34" charset="0"/>
                </a:rPr>
                <a:t>Как  образовались  эти  слова? </a:t>
              </a:r>
            </a:p>
          </p:txBody>
        </p:sp>
      </p:grp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755650" y="5300663"/>
            <a:ext cx="4968875" cy="10382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44450" cap="rnd">
            <a:solidFill>
              <a:srgbClr val="003366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3200" b="1" smtClean="0">
                <a:solidFill>
                  <a:srgbClr val="20059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Страничка</a:t>
            </a:r>
          </a:p>
          <a:p>
            <a:pPr algn="ctr" eaLnBrk="1" hangingPunct="1">
              <a:defRPr/>
            </a:pPr>
            <a:r>
              <a:rPr lang="ru-RU" altLang="ru-RU" sz="3200" b="1" smtClean="0">
                <a:solidFill>
                  <a:srgbClr val="20059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для  любознательных</a:t>
            </a:r>
          </a:p>
        </p:txBody>
      </p:sp>
      <p:pic>
        <p:nvPicPr>
          <p:cNvPr id="615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325" y="4292600"/>
            <a:ext cx="1714500" cy="232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ъект 4"/>
          <p:cNvSpPr>
            <a:spLocks noGrp="1"/>
          </p:cNvSpPr>
          <p:nvPr>
            <p:ph idx="1"/>
          </p:nvPr>
        </p:nvSpPr>
        <p:spPr bwMode="auto">
          <a:xfrm>
            <a:off x="900113" y="1600200"/>
            <a:ext cx="7786687" cy="1252538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charset="0"/>
              <a:buNone/>
            </a:pPr>
            <a:r>
              <a:rPr lang="ru-RU" altLang="ru-RU" smtClean="0">
                <a:solidFill>
                  <a:srgbClr val="200595"/>
                </a:solidFill>
                <a:latin typeface="Arial Black" pitchFamily="34" charset="0"/>
              </a:rPr>
              <a:t>  Слово  алфавит  пришло  к  нам  из  греческого  языка. </a:t>
            </a:r>
          </a:p>
        </p:txBody>
      </p:sp>
      <p:sp>
        <p:nvSpPr>
          <p:cNvPr id="7171" name="Прямоугольник 5"/>
          <p:cNvSpPr>
            <a:spLocks noChangeArrowheads="1"/>
          </p:cNvSpPr>
          <p:nvPr/>
        </p:nvSpPr>
        <p:spPr bwMode="auto">
          <a:xfrm>
            <a:off x="1619250" y="2924175"/>
            <a:ext cx="16573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l-GR" altLang="ru-RU" sz="9600">
                <a:solidFill>
                  <a:srgbClr val="FF0000"/>
                </a:solidFill>
                <a:latin typeface="Arial Black" pitchFamily="34" charset="0"/>
              </a:rPr>
              <a:t>α</a:t>
            </a:r>
            <a:r>
              <a:rPr lang="ru-RU" altLang="ru-RU" sz="6600">
                <a:solidFill>
                  <a:srgbClr val="200595"/>
                </a:solidFill>
                <a:latin typeface="Arial Black" pitchFamily="34" charset="0"/>
              </a:rPr>
              <a:t> </a:t>
            </a:r>
            <a:endParaRPr lang="ru-RU" altLang="ru-RU" sz="6600"/>
          </a:p>
        </p:txBody>
      </p:sp>
      <p:sp>
        <p:nvSpPr>
          <p:cNvPr id="7172" name="Прямоугольник 6"/>
          <p:cNvSpPr>
            <a:spLocks noChangeArrowheads="1"/>
          </p:cNvSpPr>
          <p:nvPr/>
        </p:nvSpPr>
        <p:spPr bwMode="auto">
          <a:xfrm>
            <a:off x="5457825" y="3500438"/>
            <a:ext cx="10318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l-GR" altLang="ru-RU" sz="9600" dirty="0">
                <a:solidFill>
                  <a:srgbClr val="FF0000"/>
                </a:solidFill>
                <a:latin typeface="Arial Black" pitchFamily="34" charset="0"/>
              </a:rPr>
              <a:t>β</a:t>
            </a:r>
            <a:endParaRPr lang="ru-RU" altLang="ru-RU" sz="9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5013176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Древняя Греция -  </a:t>
            </a:r>
            <a:r>
              <a:rPr lang="ru-RU" dirty="0" smtClean="0">
                <a:solidFill>
                  <a:srgbClr val="0070C0"/>
                </a:solidFill>
              </a:rPr>
              <a:t>альфа +вита </a:t>
            </a:r>
            <a:r>
              <a:rPr lang="ru-RU" dirty="0" smtClean="0"/>
              <a:t>= </a:t>
            </a:r>
            <a:r>
              <a:rPr lang="ru-RU" sz="2800" dirty="0" smtClean="0">
                <a:solidFill>
                  <a:srgbClr val="FF0000"/>
                </a:solidFill>
              </a:rPr>
              <a:t>алфавит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ъект 4"/>
          <p:cNvSpPr>
            <a:spLocks noGrp="1"/>
          </p:cNvSpPr>
          <p:nvPr>
            <p:ph idx="1"/>
          </p:nvPr>
        </p:nvSpPr>
        <p:spPr bwMode="auto">
          <a:xfrm>
            <a:off x="1547813" y="692150"/>
            <a:ext cx="7786687" cy="1252538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charset="0"/>
              <a:buNone/>
            </a:pPr>
            <a:r>
              <a:rPr lang="ru-RU" altLang="ru-RU" smtClean="0">
                <a:solidFill>
                  <a:srgbClr val="200595"/>
                </a:solidFill>
                <a:latin typeface="Arial Black" pitchFamily="34" charset="0"/>
              </a:rPr>
              <a:t>  Слово азбука пришло  к  нам  из  старославянского  языка. </a:t>
            </a:r>
          </a:p>
        </p:txBody>
      </p:sp>
      <p:sp>
        <p:nvSpPr>
          <p:cNvPr id="8195" name="AutoShape 5" descr="https://radiovera.ru/wp-content/uploads/2014/05/2694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819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773238"/>
            <a:ext cx="3430587" cy="453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520" y="2132856"/>
            <a:ext cx="3131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Древняя Русь – </a:t>
            </a:r>
            <a:r>
              <a:rPr lang="ru-RU" dirty="0" smtClean="0">
                <a:solidFill>
                  <a:srgbClr val="0070C0"/>
                </a:solidFill>
              </a:rPr>
              <a:t>аз +</a:t>
            </a:r>
            <a:r>
              <a:rPr lang="ru-RU" dirty="0" err="1" smtClean="0">
                <a:solidFill>
                  <a:srgbClr val="0070C0"/>
                </a:solidFill>
              </a:rPr>
              <a:t>буки</a:t>
            </a:r>
            <a:r>
              <a:rPr lang="ru-RU" dirty="0" err="1" smtClean="0"/>
              <a:t>=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</a:t>
            </a:r>
            <a:r>
              <a:rPr lang="ru-RU" dirty="0" smtClean="0">
                <a:solidFill>
                  <a:srgbClr val="FF0000"/>
                </a:solidFill>
              </a:rPr>
              <a:t>азбука</a:t>
            </a:r>
            <a:endParaRPr lang="ru-RU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9219" name="Picture 5" descr="f_49bfab968d2ca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9"/>
          <a:stretch>
            <a:fillRect/>
          </a:stretch>
        </p:blipFill>
        <p:spPr bwMode="auto">
          <a:xfrm>
            <a:off x="250825" y="260350"/>
            <a:ext cx="8569325" cy="6408738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</TotalTime>
  <Words>257</Words>
  <Application>Microsoft Office PowerPoint</Application>
  <PresentationFormat>Экран (4:3)</PresentationFormat>
  <Paragraphs>54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Отгадай ребус.</vt:lpstr>
      <vt:lpstr>Слайд 5</vt:lpstr>
      <vt:lpstr>Слайд 6</vt:lpstr>
      <vt:lpstr>Слайд 7</vt:lpstr>
      <vt:lpstr>Слайд 8</vt:lpstr>
      <vt:lpstr>Слайд 9</vt:lpstr>
      <vt:lpstr>Слайд 10</vt:lpstr>
      <vt:lpstr>Это интересно !</vt:lpstr>
      <vt:lpstr>Важные сведения Алфавита </vt:lpstr>
      <vt:lpstr>Слайд 13</vt:lpstr>
      <vt:lpstr>Контрольные вопросы </vt:lpstr>
      <vt:lpstr>Оценим  свою  работу!</vt:lpstr>
      <vt:lpstr>Слайд 16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86</cp:revision>
  <dcterms:created xsi:type="dcterms:W3CDTF">2013-07-13T19:54:35Z</dcterms:created>
  <dcterms:modified xsi:type="dcterms:W3CDTF">2020-04-07T07:11:01Z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701410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