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2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0"/>
            <a:ext cx="8900160" cy="65623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6" y="1124712"/>
            <a:ext cx="5815584" cy="49438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4232" y="384048"/>
            <a:ext cx="7129272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33160" y="1216152"/>
            <a:ext cx="2508504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75248" y="2261616"/>
            <a:ext cx="2572512" cy="917448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  <a:p>
            <a:pPr indent="0">
              <a:spcAft>
                <a:spcPts val="28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панель инструментов</a:t>
            </a:r>
          </a:p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окно документа (лист)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75248" y="3179064"/>
            <a:ext cx="2572512" cy="34442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i="1">
                <a:latin typeface="Arial"/>
              </a:rPr>
              <a:t>•</a:t>
            </a:r>
            <a:r>
              <a:rPr lang="ru" sz="2000">
                <a:latin typeface="Calibri"/>
              </a:rPr>
              <a:t> заголовки столбцов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75248" y="3523488"/>
            <a:ext cx="2572512" cy="1484376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000" i="1">
                <a:latin typeface="Arial"/>
              </a:rPr>
              <a:t>•</a:t>
            </a:r>
            <a:r>
              <a:rPr lang="ru" sz="2000">
                <a:latin typeface="Calibri"/>
              </a:rPr>
              <a:t> заголовки строк</a:t>
            </a:r>
          </a:p>
          <a:p>
            <a:pPr indent="0">
              <a:spcAft>
                <a:spcPts val="280"/>
              </a:spcAft>
            </a:pPr>
            <a:r>
              <a:rPr lang="ru" sz="2000" i="1">
                <a:latin typeface="Arial"/>
              </a:rPr>
              <a:t>•</a:t>
            </a:r>
            <a:r>
              <a:rPr lang="ru" sz="2000">
                <a:latin typeface="Calibri"/>
              </a:rPr>
              <a:t> строка формул</a:t>
            </a:r>
          </a:p>
          <a:p>
            <a:pPr indent="0">
              <a:spcAft>
                <a:spcPts val="280"/>
              </a:spcAft>
            </a:pPr>
            <a:r>
              <a:rPr lang="ru" sz="2000" i="1">
                <a:latin typeface="Arial"/>
              </a:rPr>
              <a:t>•</a:t>
            </a:r>
            <a:r>
              <a:rPr lang="ru" sz="2000">
                <a:latin typeface="Calibri"/>
              </a:rPr>
              <a:t> ярлыки листов</a:t>
            </a:r>
          </a:p>
          <a:p>
            <a:pPr indent="0"/>
            <a:r>
              <a:rPr lang="ru" sz="2000" i="1">
                <a:latin typeface="Arial"/>
              </a:rPr>
              <a:t>•</a:t>
            </a:r>
            <a:r>
              <a:rPr lang="ru" sz="2000">
                <a:latin typeface="Calibri"/>
              </a:rPr>
              <a:t> 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96" y="1121664"/>
            <a:ext cx="5855208" cy="4974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512" y="2572512"/>
            <a:ext cx="5617464" cy="14325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94232" y="283464"/>
            <a:ext cx="7123176" cy="3596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3944" y="1173480"/>
            <a:ext cx="5535168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1068900" indent="0"/>
            <a:r>
              <a:rPr lang="en-US" sz="700">
                <a:solidFill>
                  <a:srgbClr val="BFC2CC"/>
                </a:solidFill>
                <a:latin typeface="Arial"/>
              </a:rPr>
              <a:t>j </a:t>
            </a:r>
            <a:r>
              <a:rPr lang="en-US" sz="700">
                <a:solidFill>
                  <a:srgbClr val="DEB29F"/>
                </a:solidFill>
                <a:latin typeface="Arial"/>
              </a:rPr>
              <a:t>"I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;                    </a:t>
            </a:r>
            <a:r>
              <a:rPr lang="ru" sz="700">
                <a:solidFill>
                  <a:srgbClr val="BFC2CC"/>
                </a:solidFill>
                <a:latin typeface="Arial"/>
              </a:rPr>
              <a:t>Книга1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- Microsoft Excel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944" y="1414272"/>
            <a:ext cx="5535168" cy="1158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700" i="1">
                <a:solidFill>
                  <a:srgbClr val="BFC2CC"/>
                </a:solidFill>
                <a:latin typeface="Arial"/>
              </a:rPr>
              <a:t>'—S</a:t>
            </a:r>
            <a:r>
              <a:rPr lang="en-US" sz="700">
                <a:solidFill>
                  <a:srgbClr val="BFC2CC"/>
                </a:solidFill>
                <a:latin typeface="Arial"/>
              </a:rPr>
              <a:t> | </a:t>
            </a:r>
            <a:r>
              <a:rPr lang="ru" sz="700">
                <a:solidFill>
                  <a:srgbClr val="BFC2CC"/>
                </a:solidFill>
                <a:latin typeface="Arial"/>
              </a:rPr>
              <a:t>Главная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\ </a:t>
            </a:r>
            <a:r>
              <a:rPr lang="ru" sz="700">
                <a:solidFill>
                  <a:srgbClr val="BFC2CC"/>
                </a:solidFill>
                <a:latin typeface="Arial"/>
              </a:rPr>
              <a:t>Вставка Разметка страницы Формулы Данные Рецензирование Вид      -  </a:t>
            </a:r>
            <a:r>
              <a:rPr lang="ru" sz="700" baseline="30000">
                <a:solidFill>
                  <a:srgbClr val="BFC2CC"/>
                </a:solidFill>
                <a:latin typeface="Arial"/>
              </a:rPr>
              <a:t>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3944" y="1627632"/>
            <a:ext cx="5535168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sz="700">
                <a:solidFill>
                  <a:srgbClr val="B0ABA8"/>
                </a:solidFill>
                <a:latin typeface="Arial"/>
              </a:rPr>
              <a:t>Calibri     </a:t>
            </a:r>
            <a:r>
              <a:rPr lang="ru" sz="700">
                <a:solidFill>
                  <a:srgbClr val="BFC2CC"/>
                </a:solidFill>
                <a:latin typeface="Arial"/>
              </a:rPr>
              <a:t>*11  '   </a:t>
            </a:r>
            <a:r>
              <a:rPr lang="ru" sz="700">
                <a:solidFill>
                  <a:srgbClr val="B0ABA8"/>
                </a:solidFill>
                <a:latin typeface="Arial"/>
              </a:rPr>
              <a:t>= = =1       Общий </a:t>
            </a:r>
            <a:r>
              <a:rPr lang="ru" sz="700">
                <a:solidFill>
                  <a:srgbClr val="BFC2CC"/>
                </a:solidFill>
                <a:latin typeface="Arial"/>
              </a:rPr>
              <a:t>* А ^•“Вставить* </a:t>
            </a:r>
            <a:r>
              <a:rPr lang="ru" sz="700">
                <a:solidFill>
                  <a:srgbClr val="B0ABA8"/>
                </a:solidFill>
                <a:latin typeface="Arial"/>
              </a:rPr>
              <a:t>2_ </a:t>
            </a:r>
            <a:r>
              <a:rPr lang="ru" sz="700">
                <a:solidFill>
                  <a:srgbClr val="BFC2CC"/>
                </a:solidFill>
                <a:latin typeface="Arial"/>
              </a:rPr>
              <a:t>*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fl/*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0288" y="2346960"/>
            <a:ext cx="195072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850">
                <a:solidFill>
                  <a:srgbClr val="B0ABA8"/>
                </a:solidFill>
                <a:latin typeface="Times New Roman"/>
              </a:rPr>
              <a:t>Al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9560" y="1767840"/>
          <a:ext cx="5678424" cy="518160"/>
        </p:xfrm>
        <a:graphic>
          <a:graphicData uri="http://schemas.openxmlformats.org/drawingml/2006/table">
            <a:tbl>
              <a:tblPr/>
              <a:tblGrid>
                <a:gridCol w="859536"/>
                <a:gridCol w="1173480"/>
                <a:gridCol w="954024"/>
                <a:gridCol w="1112520"/>
                <a:gridCol w="792480"/>
                <a:gridCol w="786384"/>
              </a:tblGrid>
              <a:tr h="185928">
                <a:tc rowSpan="2">
                  <a:txBody>
                    <a:bodyPr/>
                    <a:lstStyle/>
                    <a:p>
                      <a:pPr indent="1397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</a:t>
                      </a:r>
                    </a:p>
                    <a:p>
                      <a:pPr indent="304800">
                        <a:lnSpc>
                          <a:spcPct val="75000"/>
                        </a:lnSpc>
                      </a:pPr>
                      <a:r>
                        <a:rPr lang="ru" sz="1300" b="1">
                          <a:solidFill>
                            <a:srgbClr val="BFC2CC"/>
                          </a:solidFill>
                          <a:latin typeface="Times New Roman"/>
                        </a:rPr>
                        <a:t>* У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solidFill>
                            <a:srgbClr val="B0ABA8"/>
                          </a:solidFill>
                          <a:latin typeface="Times New Roman"/>
                        </a:rPr>
                        <a:t>ж </a:t>
                      </a:r>
                      <a:r>
                        <a:rPr lang="ru" sz="1200" b="1" i="1">
                          <a:solidFill>
                            <a:srgbClr val="B0ABA8"/>
                          </a:solidFill>
                          <a:latin typeface="Arial"/>
                        </a:rPr>
                        <a:t>к</a:t>
                      </a:r>
                      <a:r>
                        <a:rPr lang="ru" sz="1300" b="1">
                          <a:solidFill>
                            <a:srgbClr val="B0ABA8"/>
                          </a:solidFill>
                          <a:latin typeface="Times New Roman"/>
                        </a:rPr>
                        <a:t> ч </a:t>
                      </a:r>
                      <a:r>
                        <a:rPr lang="ru" sz="1300" b="1">
                          <a:solidFill>
                            <a:srgbClr val="BFC2CC"/>
                          </a:solidFill>
                          <a:latin typeface="Times New Roman"/>
                        </a:rPr>
                        <a:t>*||А* А</a:t>
                      </a:r>
                      <a:r>
                        <a:rPr lang="ru" sz="1300" b="1" baseline="30000">
                          <a:solidFill>
                            <a:srgbClr val="BFC2CC"/>
                          </a:solidFill>
                          <a:latin typeface="Times New Roman"/>
                        </a:rPr>
                        <a:t>т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>
                          <a:solidFill>
                            <a:srgbClr val="B0ABA8"/>
                          </a:solidFill>
                          <a:latin typeface="Times New Roman"/>
                        </a:rPr>
                        <a:t>-К И =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% ООО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3* Удалить *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latin typeface="Arial"/>
                        </a:rPr>
                        <a:t>_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00">
                          <a:solidFill>
                            <a:srgbClr val="BBBBB9"/>
                          </a:solidFill>
                          <a:latin typeface="Arial"/>
                        </a:rPr>
                        <a:t>|1F </a:t>
                      </a:r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*“|| фе* |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-е,0 ,00</a:t>
                      </a:r>
                    </a:p>
                    <a:p>
                      <a:pPr indent="0">
                        <a:lnSpc>
                          <a:spcPct val="75000"/>
                        </a:lnSpc>
                      </a:pPr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,00 +,0 ’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Формат 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&lt;2</a:t>
                      </a:r>
                      <a:r>
                        <a:rPr lang="ru" sz="700" baseline="30000">
                          <a:solidFill>
                            <a:srgbClr val="BFC2CC"/>
                          </a:solidFill>
                          <a:latin typeface="Arial"/>
                        </a:rPr>
                        <a:t>т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</a:tr>
              <a:tr h="134112"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Буфер обмена Ч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429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Шрифт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Выравнивание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1651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Число      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Ячейки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Редактирование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233160" y="1216152"/>
            <a:ext cx="2508504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частей: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75248" y="2243328"/>
            <a:ext cx="774192" cy="161544"/>
          </a:xfrm>
          <a:prstGeom prst="rect">
            <a:avLst/>
          </a:prstGeom>
          <a:solidFill>
            <a:srgbClr val="F2F2E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75248" y="2612136"/>
            <a:ext cx="2572512" cy="92964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Bef>
                <a:spcPts val="210"/>
              </a:spcBef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панель инструментов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окно документа (лист)</a:t>
            </a:r>
          </a:p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столбцов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75248" y="3727704"/>
            <a:ext cx="2005584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строк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75248" y="3895344"/>
            <a:ext cx="2005584" cy="74676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формул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ярлыки листов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78296" y="4754880"/>
            <a:ext cx="2002536" cy="252984"/>
          </a:xfrm>
          <a:prstGeom prst="rect">
            <a:avLst/>
          </a:prstGeom>
          <a:solidFill>
            <a:srgbClr val="F2F2E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6" y="1124712"/>
            <a:ext cx="5839968" cy="4971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4232" y="384048"/>
            <a:ext cx="7129272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33160" y="1216152"/>
            <a:ext cx="2508504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частей: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75248" y="2243328"/>
            <a:ext cx="2572512" cy="1667256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панель инструментов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окно документа (лист)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столбцов</a:t>
            </a:r>
          </a:p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строк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75248" y="3910584"/>
            <a:ext cx="2572512" cy="396240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i="1" u="sng">
                <a:latin typeface="Arial"/>
              </a:rPr>
              <a:t>•</a:t>
            </a:r>
            <a:r>
              <a:rPr lang="ru" sz="2000" u="sng">
                <a:latin typeface="Calibri"/>
              </a:rPr>
              <a:t> строка формул</a:t>
            </a:r>
            <a:r>
              <a:rPr lang="ru" sz="2000">
                <a:solidFill>
                  <a:srgbClr val="FF0000"/>
                </a:solidFill>
                <a:latin typeface="Calibri"/>
              </a:rPr>
              <a:t>_______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75248" y="4306824"/>
            <a:ext cx="2572512" cy="70104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ярлыки листов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4232" y="384048"/>
            <a:ext cx="7123176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49936" y="1121664"/>
          <a:ext cx="5815584" cy="1594104"/>
        </p:xfrm>
        <a:graphic>
          <a:graphicData uri="http://schemas.openxmlformats.org/drawingml/2006/table">
            <a:tbl>
              <a:tblPr/>
              <a:tblGrid>
                <a:gridCol w="890016"/>
                <a:gridCol w="954024"/>
                <a:gridCol w="240792"/>
                <a:gridCol w="1697736"/>
                <a:gridCol w="362712"/>
                <a:gridCol w="905256"/>
                <a:gridCol w="765048"/>
              </a:tblGrid>
              <a:tr h="441960">
                <a:tc>
                  <a:txBody>
                    <a:bodyPr/>
                    <a:lstStyle/>
                    <a:p>
                      <a:pPr indent="88900"/>
                      <a:r>
                        <a:rPr lang="en-US" sz="700" baseline="30000">
                          <a:solidFill>
                            <a:srgbClr val="DEB29F"/>
                          </a:solidFill>
                          <a:latin typeface="Arial"/>
                        </a:rPr>
                        <a:t>r </a:t>
                      </a:r>
                      <a:r>
                        <a:rPr lang="en-US" sz="700" baseline="30000">
                          <a:solidFill>
                            <a:srgbClr val="BFC2CC"/>
                          </a:solidFill>
                          <a:latin typeface="Arial"/>
                        </a:rPr>
                        <a:t>d</a:t>
                      </a:r>
                    </a:p>
                    <a:p>
                      <a:pPr indent="508000">
                        <a:lnSpc>
                          <a:spcPct val="89000"/>
                        </a:lnSpc>
                      </a:pP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Главная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41300">
                        <a:spcAft>
                          <a:spcPts val="210"/>
                        </a:spcAft>
                      </a:pPr>
                      <a:r>
                        <a:rPr lang="ru" sz="2000">
                          <a:solidFill>
                            <a:srgbClr val="D7C8B4"/>
                          </a:solidFill>
                          <a:latin typeface="Arial"/>
                        </a:rPr>
                        <a:t>Ж </a:t>
                      </a:r>
                      <a:r>
                        <a:rPr lang="ru" sz="2000">
                          <a:solidFill>
                            <a:srgbClr val="BFC2CC"/>
                          </a:solidFill>
                          <a:latin typeface="Arial"/>
                        </a:rPr>
                        <a:t>•</a:t>
                      </a:r>
                    </a:p>
                    <a:p>
                      <a:pPr indent="1651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Вставка    Разметка с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79400">
                        <a:lnSpc>
                          <a:spcPct val="221000"/>
                        </a:lnSpc>
                      </a:pP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Книга1 - </a:t>
                      </a:r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Microsoft Excel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границы   Формулы   Данные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Рецензирование   Вид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" sz="600" b="1">
                          <a:solidFill>
                            <a:srgbClr val="BFC2CC"/>
                          </a:solidFill>
                          <a:latin typeface="Arial"/>
                        </a:rPr>
                        <a:t>_ Я X</a:t>
                      </a:r>
                    </a:p>
                  </a:txBody>
                  <a:tcPr marL="0" marR="0" marT="0" marB="0" anchor="b"/>
                </a:tc>
              </a:tr>
              <a:tr h="207264">
                <a:tc>
                  <a:txBody>
                    <a:bodyPr/>
                    <a:lstStyle/>
                    <a:p>
                      <a:pPr indent="2540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ГЙ *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en-US" sz="700">
                          <a:solidFill>
                            <a:srgbClr val="B0ABA8"/>
                          </a:solidFill>
                          <a:latin typeface="Arial"/>
                        </a:rPr>
                        <a:t>Calibri       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’ </a:t>
                      </a:r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=■ = = </a:t>
                      </a:r>
                      <a:r>
                        <a:rPr lang="en-US" sz="700">
                          <a:solidFill>
                            <a:srgbClr val="B0ABA8"/>
                          </a:solidFill>
                          <a:latin typeface="Arial"/>
                        </a:rPr>
                        <a:t>3pi   </a:t>
                      </a:r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Общий   </a:t>
                      </a:r>
                      <a:r>
                        <a:rPr lang="ru" sz="700" baseline="30000">
                          <a:solidFill>
                            <a:srgbClr val="BFC2CC"/>
                          </a:solidFill>
                          <a:latin typeface="Arial"/>
                        </a:rPr>
                        <a:t>ж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 ’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330200"/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—J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Ж зГ Ч </a:t>
                      </a:r>
                      <a:r>
                        <a:rPr lang="ru" sz="800" baseline="30000">
                          <a:solidFill>
                            <a:srgbClr val="B0ABA8"/>
                          </a:solidFill>
                          <a:latin typeface="Arial"/>
                        </a:rPr>
                        <a:t>т</a:t>
                      </a:r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 А"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50" cap="small">
                          <a:solidFill>
                            <a:srgbClr val="BBBBB9"/>
                          </a:solidFill>
                          <a:latin typeface="Times New Roman"/>
                        </a:rPr>
                        <a:t>а"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» ■ 11         % ООО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Стили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j*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Удалить </a:t>
                      </a:r>
                      <a:r>
                        <a:rPr lang="ru" sz="700" baseline="30000">
                          <a:solidFill>
                            <a:srgbClr val="BFC2CC"/>
                          </a:solidFill>
                          <a:latin typeface="Arial"/>
                        </a:rPr>
                        <a:t>ж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indent="1778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 _</a:t>
                      </a:r>
                    </a:p>
                    <a:p>
                      <a:pPr indent="3302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’   У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88900"/>
                      <a:r>
                        <a:rPr lang="ru" sz="900">
                          <a:solidFill>
                            <a:srgbClr val="BFC2CC"/>
                          </a:solidFill>
                          <a:latin typeface="Times New Roman"/>
                        </a:rPr>
                        <a:t>__     &lt;3*</a:t>
                      </a:r>
                      <a:r>
                        <a:rPr lang="ru" sz="900" baseline="30000">
                          <a:solidFill>
                            <a:srgbClr val="BFC2CC"/>
                          </a:solidFill>
                          <a:latin typeface="Times New Roman"/>
                        </a:rPr>
                        <a:t>т т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1 </a:t>
                      </a:r>
                      <a:r>
                        <a:rPr lang="en-US" sz="700">
                          <a:solidFill>
                            <a:srgbClr val="B0ABA8"/>
                          </a:solidFill>
                          <a:latin typeface="Arial"/>
                        </a:rPr>
                        <a:t>*Fi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| </a:t>
                      </a:r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^”</a:t>
                      </a:r>
                      <a:r>
                        <a:rPr lang="ru" sz="700" baseline="30000">
                          <a:solidFill>
                            <a:srgbClr val="B0ABA8"/>
                          </a:solidFill>
                          <a:latin typeface="Arial"/>
                        </a:rPr>
                        <a:t>г</a:t>
                      </a:r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| II | </a:t>
                      </a:r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Too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*°°|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Формат ’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58496"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584200"/>
                      <a:r>
                        <a:rPr lang="ru" sz="600" b="1">
                          <a:solidFill>
                            <a:srgbClr val="A1C1E9"/>
                          </a:solidFill>
                          <a:latin typeface="Arial"/>
                        </a:rPr>
                        <a:t>- </a:t>
                      </a:r>
                      <a:r>
                        <a:rPr lang="ru" sz="600" b="1" baseline="30000">
                          <a:solidFill>
                            <a:srgbClr val="A1C1E9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indent="508000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А1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r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¥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</a:tr>
              <a:tr h="204216">
                <a:tc>
                  <a:txBody>
                    <a:bodyPr/>
                    <a:lstStyle/>
                    <a:p>
                      <a:pPr indent="45720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F2E4C7"/>
                    </a:solidFill>
                  </a:tcPr>
                </a:tc>
                <a:tc>
                  <a:txBody>
                    <a:bodyPr/>
                    <a:lstStyle/>
                    <a:p>
                      <a:pPr indent="8890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в        с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r"/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D       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Е        </a:t>
                      </a:r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F        G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Н             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en-US" sz="600" b="1">
                          <a:solidFill>
                            <a:srgbClr val="BBBBB9"/>
                          </a:solidFill>
                          <a:latin typeface="Arial"/>
                        </a:rPr>
                        <a:t>j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233160" y="1216152"/>
            <a:ext cx="2508504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частей: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75248" y="2243328"/>
            <a:ext cx="77419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000" i="1">
                <a:latin typeface="Arial"/>
              </a:rPr>
              <a:t>•</a:t>
            </a:r>
            <a:r>
              <a:rPr lang="en-US" sz="2000">
                <a:latin typeface="Calibri"/>
              </a:rPr>
              <a:t> </a:t>
            </a:r>
            <a:r>
              <a:rPr lang="ru" sz="2000">
                <a:latin typeface="Calibri"/>
              </a:rPr>
              <a:t>меню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088" y="2904744"/>
            <a:ext cx="179832" cy="243840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2</a:t>
            </a:r>
          </a:p>
          <a:p>
            <a:pPr indent="0" algn="just">
              <a:spcAft>
                <a:spcPts val="203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3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6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7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8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9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10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11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12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13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14</a:t>
            </a:r>
          </a:p>
          <a:p>
            <a:pPr indent="0" algn="just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15</a:t>
            </a:r>
          </a:p>
          <a:p>
            <a:pPr indent="0" algn="just"/>
            <a:r>
              <a:rPr lang="ru" sz="850">
                <a:solidFill>
                  <a:srgbClr val="BBBBB9"/>
                </a:solidFill>
                <a:latin typeface="Times New Roman"/>
              </a:rPr>
              <a:t>16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0600" y="2688336"/>
            <a:ext cx="76200" cy="219456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400" b="1">
                <a:solidFill>
                  <a:srgbClr val="B0ABA8"/>
                </a:solidFill>
                <a:latin typeface="Arial"/>
              </a:rPr>
              <a:t>1</a:t>
            </a:r>
          </a:p>
          <a:p>
            <a:pPr indent="0" algn="just">
              <a:lnSpc>
                <a:spcPct val="75000"/>
              </a:lnSpc>
            </a:pPr>
            <a:r>
              <a:rPr lang="ru" sz="500" b="1">
                <a:solidFill>
                  <a:srgbClr val="B0ABA8"/>
                </a:solidFill>
                <a:latin typeface="Arial"/>
              </a:rPr>
              <a:t>■■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75248" y="2612136"/>
            <a:ext cx="2572512" cy="2398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en-US" sz="2000" i="1">
                <a:latin typeface="Arial"/>
              </a:rPr>
              <a:t>•</a:t>
            </a:r>
            <a:r>
              <a:rPr lang="en-US" sz="2000">
                <a:latin typeface="Calibri"/>
              </a:rPr>
              <a:t> </a:t>
            </a:r>
            <a:r>
              <a:rPr lang="ru" sz="2000">
                <a:latin typeface="Calibri"/>
              </a:rPr>
              <a:t>панель инструментов</a:t>
            </a:r>
          </a:p>
          <a:p>
            <a:pPr indent="0">
              <a:spcAft>
                <a:spcPts val="280"/>
              </a:spcAft>
            </a:pPr>
            <a:r>
              <a:rPr lang="en-US" sz="2000" i="1">
                <a:latin typeface="Arial"/>
              </a:rPr>
              <a:t>•</a:t>
            </a:r>
            <a:r>
              <a:rPr lang="en-US" sz="2000">
                <a:latin typeface="Calibri"/>
              </a:rPr>
              <a:t> </a:t>
            </a:r>
            <a:r>
              <a:rPr lang="ru" sz="2000">
                <a:latin typeface="Calibri"/>
              </a:rPr>
              <a:t>окно документа (лист)</a:t>
            </a:r>
          </a:p>
          <a:p>
            <a:pPr indent="0">
              <a:spcAft>
                <a:spcPts val="280"/>
              </a:spcAft>
            </a:pPr>
            <a:r>
              <a:rPr lang="en-US" sz="2000" i="1">
                <a:latin typeface="Arial"/>
              </a:rPr>
              <a:t>•</a:t>
            </a:r>
            <a:r>
              <a:rPr lang="en-US" sz="2000">
                <a:latin typeface="Calibri"/>
              </a:rPr>
              <a:t> </a:t>
            </a:r>
            <a:r>
              <a:rPr lang="ru" sz="2000">
                <a:latin typeface="Calibri"/>
              </a:rPr>
              <a:t>заголовки столбцов</a:t>
            </a:r>
          </a:p>
          <a:p>
            <a:pPr indent="0">
              <a:spcAft>
                <a:spcPts val="280"/>
              </a:spcAft>
            </a:pPr>
            <a:r>
              <a:rPr lang="en-US" sz="2000" i="1">
                <a:latin typeface="Arial"/>
              </a:rPr>
              <a:t>•</a:t>
            </a:r>
            <a:r>
              <a:rPr lang="en-US" sz="2000">
                <a:latin typeface="Calibri"/>
              </a:rPr>
              <a:t> </a:t>
            </a:r>
            <a:r>
              <a:rPr lang="ru" sz="2000">
                <a:latin typeface="Calibri"/>
              </a:rPr>
              <a:t>заголовки строк</a:t>
            </a:r>
          </a:p>
          <a:p>
            <a:pPr indent="0">
              <a:spcAft>
                <a:spcPts val="910"/>
              </a:spcAft>
            </a:pPr>
            <a:r>
              <a:rPr lang="en-US" sz="2000" i="1">
                <a:latin typeface="Arial"/>
              </a:rPr>
              <a:t>•</a:t>
            </a:r>
            <a:r>
              <a:rPr lang="en-US" sz="2000">
                <a:latin typeface="Calibri"/>
              </a:rPr>
              <a:t> </a:t>
            </a:r>
            <a:r>
              <a:rPr lang="ru" sz="2000">
                <a:latin typeface="Calibri"/>
              </a:rPr>
              <a:t>строка формул</a:t>
            </a:r>
          </a:p>
          <a:p>
            <a:pPr indent="0">
              <a:spcAft>
                <a:spcPts val="70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ярлыки листов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состояния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6888" y="5718048"/>
          <a:ext cx="5818632" cy="353568"/>
        </p:xfrm>
        <a:graphic>
          <a:graphicData uri="http://schemas.openxmlformats.org/drawingml/2006/table">
            <a:tbl>
              <a:tblPr/>
              <a:tblGrid>
                <a:gridCol w="2758440"/>
                <a:gridCol w="859536"/>
                <a:gridCol w="1210056"/>
                <a:gridCol w="420624"/>
                <a:gridCol w="569976"/>
              </a:tblGrid>
              <a:tr h="188976">
                <a:tc>
                  <a:txBody>
                    <a:bodyPr/>
                    <a:lstStyle/>
                    <a:p>
                      <a:pPr indent="0"/>
                      <a:r>
                        <a:rPr lang="ru" sz="850">
                          <a:solidFill>
                            <a:srgbClr val="15428B"/>
                          </a:solidFill>
                          <a:latin typeface="Arial"/>
                        </a:rPr>
                        <a:t>!&lt;&lt;►►! </a:t>
                      </a:r>
                      <a:r>
                        <a:rPr lang="ru" sz="850">
                          <a:solidFill>
                            <a:srgbClr val="AA1B3A"/>
                          </a:solidFill>
                          <a:latin typeface="Arial"/>
                        </a:rPr>
                        <a:t>[Лист! </a:t>
                      </a:r>
                      <a:r>
                        <a:rPr lang="ru" sz="850">
                          <a:solidFill>
                            <a:srgbClr val="4765AE"/>
                          </a:solidFill>
                          <a:latin typeface="Arial"/>
                        </a:rPr>
                        <a:t>ХПнсг2 /ЛисгЗ </a:t>
                      </a:r>
                      <a:r>
                        <a:rPr lang="ru" sz="850">
                          <a:solidFill>
                            <a:srgbClr val="83848C"/>
                          </a:solidFill>
                          <a:latin typeface="Arial"/>
                        </a:rPr>
                        <a:t>/Ю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2000">
                          <a:solidFill>
                            <a:srgbClr val="6685A9"/>
                          </a:solidFill>
                          <a:latin typeface="Calibri"/>
                        </a:rPr>
                        <a:t>и&lt;.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9800" indent="0"/>
                      <a:r>
                        <a:rPr lang="ru" sz="600">
                          <a:solidFill>
                            <a:srgbClr val="83848C"/>
                          </a:solidFill>
                          <a:latin typeface="Arial"/>
                        </a:rPr>
                        <a:t>1111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000">
                          <a:solidFill>
                            <a:srgbClr val="3E4963"/>
                          </a:solidFill>
                          <a:latin typeface="Arial"/>
                        </a:rPr>
                        <a:t>► </a:t>
                      </a:r>
                      <a:r>
                        <a:rPr lang="ru" sz="1000">
                          <a:solidFill>
                            <a:srgbClr val="7698C7"/>
                          </a:solidFill>
                          <a:latin typeface="Arial"/>
                        </a:rPr>
                        <a:t>Д</a:t>
                      </a:r>
                    </a:p>
                  </a:txBody>
                  <a:tcPr marL="0" marR="0" marT="0" marB="0">
                    <a:solidFill>
                      <a:srgbClr val="799BC9"/>
                    </a:solidFill>
                  </a:tcPr>
                </a:tc>
              </a:tr>
              <a:tr h="164592">
                <a:tc gridSpan="2">
                  <a:txBody>
                    <a:bodyPr/>
                    <a:lstStyle/>
                    <a:p>
                      <a:pPr indent="88900"/>
                      <a:r>
                        <a:rPr lang="ru" sz="700">
                          <a:solidFill>
                            <a:srgbClr val="272474"/>
                          </a:solidFill>
                          <a:latin typeface="Arial"/>
                        </a:rPr>
                        <a:t>Готово</a:t>
                      </a:r>
                    </a:p>
                    <a:p>
                      <a:pPr indent="0">
                        <a:lnSpc>
                          <a:spcPct val="75000"/>
                        </a:lnSpc>
                      </a:pPr>
                      <a:r>
                        <a:rPr lang="en-US" sz="700">
                          <a:solidFill>
                            <a:srgbClr val="586C8F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00">
                          <a:solidFill>
                            <a:srgbClr val="586C8F"/>
                          </a:solidFill>
                          <a:latin typeface="Arial"/>
                        </a:rPr>
                        <a:t>JS0] </a:t>
                      </a:r>
                      <a:r>
                        <a:rPr lang="ru" sz="700">
                          <a:solidFill>
                            <a:srgbClr val="586C8F"/>
                          </a:solidFill>
                          <a:latin typeface="Arial"/>
                        </a:rPr>
                        <a:t>Й|_100% 0;</a:t>
                      </a:r>
                    </a:p>
                  </a:txBody>
                  <a:tcPr marL="0" marR="0" marT="0" marB="0">
                    <a:solidFill>
                      <a:srgbClr val="799BC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2300" baseline="-25000">
                          <a:solidFill>
                            <a:srgbClr val="7698C7"/>
                          </a:solidFill>
                          <a:latin typeface="Arial"/>
                        </a:rPr>
                        <a:t>в</a:t>
                      </a:r>
                      <a:r>
                        <a:rPr lang="ru" sz="2300">
                          <a:solidFill>
                            <a:srgbClr val="7698C7"/>
                          </a:solidFill>
                          <a:latin typeface="Arial"/>
                        </a:rPr>
                        <a:t>и</a:t>
                      </a:r>
                      <a:r>
                        <a:rPr lang="ru" sz="2300" baseline="-25000">
                          <a:solidFill>
                            <a:srgbClr val="7698C7"/>
                          </a:solidFill>
                          <a:latin typeface="Arial"/>
                        </a:rPr>
                        <a:t>я</a:t>
                      </a:r>
                    </a:p>
                  </a:txBody>
                  <a:tcPr marL="0" marR="0" marT="0" marB="0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200">
                          <a:solidFill>
                            <a:srgbClr val="586C8F"/>
                          </a:solidFill>
                          <a:latin typeface="Arial"/>
                        </a:rPr>
                        <a:t>-&lt;+*■=.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2" y="1106424"/>
            <a:ext cx="5858256" cy="50200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4232" y="454152"/>
            <a:ext cx="7123176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33160" y="1216152"/>
            <a:ext cx="2508504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частей: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75248" y="2243328"/>
            <a:ext cx="774192" cy="161544"/>
          </a:xfrm>
          <a:prstGeom prst="rect">
            <a:avLst/>
          </a:prstGeom>
          <a:solidFill>
            <a:srgbClr val="F2F2E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75248" y="2612136"/>
            <a:ext cx="2572512" cy="2033016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Bef>
                <a:spcPts val="210"/>
              </a:spcBef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панель инструментов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окно документа (лист)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столбцов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строк</a:t>
            </a:r>
          </a:p>
          <a:p>
            <a:pPr indent="0">
              <a:spcAft>
                <a:spcPts val="210"/>
              </a:spcAft>
            </a:pPr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формул</a:t>
            </a:r>
          </a:p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ярлыки листов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75248" y="4806696"/>
            <a:ext cx="2005584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i="1">
                <a:latin typeface="Arial"/>
              </a:rPr>
              <a:t>•</a:t>
            </a:r>
            <a:r>
              <a:rPr lang="ru" sz="2000">
                <a:latin typeface="Calibri"/>
              </a:rPr>
              <a:t> 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704" y="1627632"/>
            <a:ext cx="5961888" cy="23012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18104" y="152400"/>
            <a:ext cx="2804160" cy="4084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ТЕКУЩАЯ ЯЧЕЙКА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8808" y="152400"/>
            <a:ext cx="8147304" cy="11521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Номер текущей 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ТЕКУЩАЯ-ЯЧЕЙКА</a:t>
            </a:r>
          </a:p>
          <a:p>
            <a:pPr marL="578172" indent="0"/>
            <a:r>
              <a:rPr lang="ru" sz="2400" b="1" i="1">
                <a:latin typeface="Calibri"/>
              </a:rPr>
              <a:t>ячейки                        Значение текущей</a:t>
            </a:r>
          </a:p>
          <a:p>
            <a:pPr marL="6318572" indent="0"/>
            <a:r>
              <a:rPr lang="ru" sz="2400" b="1" i="1">
                <a:latin typeface="Calibri"/>
              </a:rPr>
              <a:t>ячейки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8808" y="289560"/>
            <a:ext cx="2221992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Номер текущей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90600" y="658368"/>
            <a:ext cx="969264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400" b="1" i="1">
                <a:latin typeface="Calibri"/>
              </a:rPr>
              <a:t>ячейки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16168" y="682752"/>
            <a:ext cx="2599944" cy="3108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Значение текущей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1021080"/>
            <a:ext cx="487680" cy="6797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6100" i="1">
                <a:solidFill>
                  <a:srgbClr val="FF0000"/>
                </a:solidFill>
                <a:latin typeface="Arial"/>
              </a:rPr>
              <a:t>\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26936" y="1051560"/>
            <a:ext cx="969264" cy="2529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ячейки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55264" y="4194048"/>
            <a:ext cx="5248656" cy="3535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>
                <a:solidFill>
                  <a:srgbClr val="C00000"/>
                </a:solidFill>
                <a:latin typeface="Calibri"/>
              </a:rPr>
              <a:t>Ячейка, с которой производятся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7304" y="4194048"/>
            <a:ext cx="7976616" cy="1636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81000"/>
              </a:lnSpc>
            </a:pPr>
            <a:r>
              <a:rPr lang="ru" sz="2800" b="1" i="1">
                <a:solidFill>
                  <a:srgbClr val="C00000"/>
                </a:solidFill>
                <a:latin typeface="Calibri"/>
              </a:rPr>
              <a:t>Ячейка, с которой производятся какие-то Действия, выДеляется </a:t>
            </a:r>
            <a:r>
              <a:rPr lang="ru" sz="4000" b="1" i="1" baseline="30000">
                <a:latin typeface="Calibri"/>
              </a:rPr>
              <a:t>Текущая ячейка</a:t>
            </a:r>
            <a:r>
              <a:rPr lang="ru" sz="4000" b="1" i="1">
                <a:latin typeface="Calibri"/>
              </a:rPr>
              <a:t>    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рамкой и называется </a:t>
            </a:r>
            <a:r>
              <a:rPr lang="ru" sz="2800" b="1" i="1" u="sng">
                <a:solidFill>
                  <a:srgbClr val="C00000"/>
                </a:solidFill>
                <a:latin typeface="Calibri"/>
              </a:rPr>
              <a:t>текущей</a:t>
            </a:r>
          </a:p>
          <a:p>
            <a:pPr marL="4353120" indent="0">
              <a:lnSpc>
                <a:spcPct val="92000"/>
              </a:lnSpc>
            </a:pPr>
            <a:r>
              <a:rPr lang="ru" sz="2800" b="1" i="1" u="sng">
                <a:solidFill>
                  <a:srgbClr val="C00000"/>
                </a:solidFill>
                <a:latin typeface="Calibri"/>
              </a:rPr>
              <a:t>(активной)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79648" y="4620768"/>
            <a:ext cx="5218176" cy="3322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>
                <a:solidFill>
                  <a:srgbClr val="C00000"/>
                </a:solidFill>
                <a:latin typeface="Calibri"/>
              </a:rPr>
              <a:t>какие-то Действия, выДеляется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7304" y="4971288"/>
            <a:ext cx="2136648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Текущая ячейка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68040" y="5050536"/>
            <a:ext cx="5038344" cy="3627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>
                <a:solidFill>
                  <a:srgbClr val="C00000"/>
                </a:solidFill>
                <a:latin typeface="Calibri"/>
              </a:rPr>
              <a:t>рамкой и называется </a:t>
            </a:r>
            <a:r>
              <a:rPr lang="ru" sz="2800" b="1" i="1" u="sng">
                <a:solidFill>
                  <a:srgbClr val="C00000"/>
                </a:solidFill>
                <a:latin typeface="Calibri"/>
              </a:rPr>
              <a:t>текущей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31664" y="5471160"/>
            <a:ext cx="1825752" cy="3596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(активной)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" y="1191768"/>
            <a:ext cx="7665720" cy="29657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4139184"/>
            <a:ext cx="7702296" cy="6096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1272" y="405384"/>
            <a:ext cx="3215640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Номер текущей ячейки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1272" y="405384"/>
            <a:ext cx="3215640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Номер текущей ячейки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05856" y="323088"/>
            <a:ext cx="2596896" cy="3108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Значение текущей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05856" y="323088"/>
            <a:ext cx="2596896" cy="62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 i="1">
                <a:latin typeface="Calibri"/>
              </a:rPr>
              <a:t>Значение текущей ячейки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6624" y="688848"/>
            <a:ext cx="963168" cy="2621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400" b="1" i="1">
                <a:latin typeface="Calibri"/>
              </a:rPr>
              <a:t>ячейки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4152" y="4828032"/>
            <a:ext cx="2136648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Текущая ячейка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2576" y="118872"/>
            <a:ext cx="4867656" cy="3505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 u="sng">
                <a:solidFill>
                  <a:srgbClr val="C00000"/>
                </a:solidFill>
                <a:latin typeface="Calibri"/>
              </a:rPr>
              <a:t>ДАННЫЕ В ЭЛЕКТРОННОЙ ТАБЛИЦЕ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9392" y="548640"/>
          <a:ext cx="8235696" cy="2667000"/>
        </p:xfrm>
        <a:graphic>
          <a:graphicData uri="http://schemas.openxmlformats.org/drawingml/2006/table">
            <a:tbl>
              <a:tblPr/>
              <a:tblGrid>
                <a:gridCol w="384048"/>
                <a:gridCol w="1344168"/>
                <a:gridCol w="704088"/>
                <a:gridCol w="1490472"/>
                <a:gridCol w="1121664"/>
                <a:gridCol w="1237488"/>
                <a:gridCol w="1953768"/>
              </a:tblGrid>
              <a:tr h="332232">
                <a:tc>
                  <a:txBody>
                    <a:bodyPr/>
                    <a:lstStyle/>
                    <a:p>
                      <a:pPr indent="0"/>
                      <a:r>
                        <a:rPr lang="ru" sz="1400">
                          <a:solidFill>
                            <a:srgbClr val="6685A9"/>
                          </a:solidFill>
                          <a:latin typeface="Arial"/>
                        </a:rPr>
                        <a:t>1=</a:t>
                      </a:r>
                    </a:p>
                  </a:txBody>
                  <a:tcPr marL="0" marR="0" marT="0" marB="0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596900"/>
                      <a:r>
                        <a:rPr lang="ru" sz="1400">
                          <a:solidFill>
                            <a:srgbClr val="3E4963"/>
                          </a:solidFill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1900">
                          <a:solidFill>
                            <a:srgbClr val="3E4963"/>
                          </a:solidFill>
                          <a:latin typeface="Arial"/>
                        </a:rPr>
                        <a:t>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49800" indent="0"/>
                      <a:r>
                        <a:rPr lang="ru" sz="1900">
                          <a:solidFill>
                            <a:srgbClr val="3E4963"/>
                          </a:solidFill>
                          <a:latin typeface="Arial"/>
                        </a:rPr>
                        <a:t>с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>
                          <a:solidFill>
                            <a:srgbClr val="3E4963"/>
                          </a:solidFill>
                          <a:latin typeface="Calibri"/>
                        </a:rPr>
                        <a:t>□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354350"/>
                          </a:solidFill>
                          <a:latin typeface="Arial"/>
                        </a:rPr>
                        <a:t>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400">
                          <a:solidFill>
                            <a:srgbClr val="354350"/>
                          </a:solidFill>
                          <a:latin typeface="Arial"/>
                        </a:rPr>
                        <a:t>F</a:t>
                      </a:r>
                    </a:p>
                  </a:txBody>
                  <a:tcPr marL="0" marR="0" marT="0" marB="0" anchor="b"/>
                </a:tc>
              </a:tr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4C418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" sz="1900">
                          <a:latin typeface="Arial"/>
                        </a:rPr>
                        <a:t>Продукт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Цена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Поставлено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Продано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Осталось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444500"/>
                      <a:r>
                        <a:rPr lang="ru" sz="1900">
                          <a:latin typeface="Arial"/>
                        </a:rPr>
                        <a:t>Выручка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35435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000" i="1">
                          <a:latin typeface="Arial"/>
                        </a:rPr>
                        <a:t>Молоко</a:t>
                      </a:r>
                    </a:p>
                  </a:txBody>
                  <a:tcPr marL="0" marR="0" marT="0" marB="0" anchor="ctr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solidFill>
                            <a:srgbClr val="FF0000"/>
                          </a:solidFill>
                          <a:latin typeface="Arial"/>
                        </a:rPr>
                        <a:t>/ </a:t>
                      </a:r>
                      <a:r>
                        <a:rPr lang="ru" sz="1900">
                          <a:latin typeface="Arial"/>
                        </a:rPr>
                        <a:t>100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С2 - </a:t>
                      </a:r>
                      <a:r>
                        <a:rPr lang="en-US" sz="1900">
                          <a:latin typeface="Arial"/>
                        </a:rPr>
                        <a:t>D2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В2 * </a:t>
                      </a:r>
                      <a:r>
                        <a:rPr lang="en-US" sz="1900">
                          <a:latin typeface="Arial"/>
                        </a:rPr>
                        <a:t>D2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3E496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000" i="1">
                          <a:latin typeface="Arial"/>
                        </a:rPr>
                        <a:t>Сметана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165100"/>
                      <a:r>
                        <a:rPr lang="ru" sz="1900">
                          <a:solidFill>
                            <a:srgbClr val="880608"/>
                          </a:solidFill>
                          <a:latin typeface="Arial"/>
                        </a:rPr>
                        <a:t>10/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en-US" sz="1900" baseline="30000">
                          <a:solidFill>
                            <a:srgbClr val="E00000"/>
                          </a:solidFill>
                          <a:latin typeface="Arial"/>
                        </a:rPr>
                        <a:t>f</a:t>
                      </a:r>
                      <a:r>
                        <a:rPr lang="en-US" sz="1900">
                          <a:solidFill>
                            <a:srgbClr val="E00000"/>
                          </a:solidFill>
                          <a:latin typeface="Arial"/>
                        </a:rPr>
                        <a:t>      </a:t>
                      </a:r>
                      <a:r>
                        <a:rPr lang="ru" sz="1900"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СЗ - </a:t>
                      </a:r>
                      <a:r>
                        <a:rPr lang="en-US" sz="1900">
                          <a:latin typeface="Arial"/>
                        </a:rPr>
                        <a:t>D3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ВЗ * </a:t>
                      </a:r>
                      <a:r>
                        <a:rPr lang="en-US" sz="1900">
                          <a:latin typeface="Arial"/>
                        </a:rPr>
                        <a:t>D3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3E496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000" i="1">
                          <a:latin typeface="Arial"/>
                        </a:rPr>
                        <a:t>Творог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solidFill>
                            <a:srgbClr val="880608"/>
                          </a:solidFill>
                          <a:latin typeface="Arial"/>
                        </a:rPr>
                        <a:t>1*5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110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С4 - </a:t>
                      </a:r>
                      <a:r>
                        <a:rPr lang="en-US" sz="1900">
                          <a:latin typeface="Arial"/>
                        </a:rPr>
                        <a:t>D4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В4 * </a:t>
                      </a:r>
                      <a:r>
                        <a:rPr lang="en-US" sz="1900">
                          <a:latin typeface="Arial"/>
                        </a:rPr>
                        <a:t>D4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3E496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000" i="1">
                          <a:latin typeface="Arial"/>
                        </a:rPr>
                        <a:t>Йогурт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solidFill>
                            <a:srgbClr val="E00000"/>
                          </a:solidFill>
                          <a:latin typeface="Arial"/>
                        </a:rPr>
                        <a:t>/ </a:t>
                      </a:r>
                      <a:r>
                        <a:rPr lang="ru" sz="1900">
                          <a:latin typeface="Arial"/>
                        </a:rPr>
                        <a:t>5,4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250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225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С5 - </a:t>
                      </a:r>
                      <a:r>
                        <a:rPr lang="en-US" sz="1900">
                          <a:latin typeface="Arial"/>
                        </a:rPr>
                        <a:t>D5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В5 * </a:t>
                      </a:r>
                      <a:r>
                        <a:rPr lang="en-US" sz="1900">
                          <a:latin typeface="Arial"/>
                        </a:rPr>
                        <a:t>D5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3E496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000" i="1">
                          <a:latin typeface="Arial"/>
                        </a:rPr>
                        <a:t>Сливки /</a:t>
                      </a:r>
                    </a:p>
                  </a:txBody>
                  <a:tcPr marL="0" marR="0" marT="0" marB="0" anchor="b">
                    <a:solidFill>
                      <a:srgbClr val="9DCCFC"/>
                    </a:solidFill>
                  </a:tcPr>
                </a:tc>
                <a:tc>
                  <a:txBody>
                    <a:bodyPr/>
                    <a:lstStyle/>
                    <a:p>
                      <a:pPr indent="165100"/>
                      <a:r>
                        <a:rPr lang="ru" sz="1900">
                          <a:latin typeface="Arial"/>
                        </a:rPr>
                        <a:t>14,2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900">
                          <a:solidFill>
                            <a:srgbClr val="6A0A04"/>
                          </a:solidFill>
                          <a:latin typeface="Arial"/>
                        </a:rPr>
                        <a:t>„45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С6 - </a:t>
                      </a:r>
                      <a:r>
                        <a:rPr lang="en-US" sz="1900">
                          <a:latin typeface="Arial"/>
                        </a:rPr>
                        <a:t>D6,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900">
                          <a:latin typeface="Arial"/>
                        </a:rPr>
                        <a:t>= В6 * </a:t>
                      </a:r>
                      <a:r>
                        <a:rPr lang="en-US" sz="1900">
                          <a:latin typeface="Arial"/>
                        </a:rPr>
                        <a:t>D6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</a:tr>
              <a:tr h="393192">
                <a:tc>
                  <a:txBody>
                    <a:bodyPr/>
                    <a:lstStyle/>
                    <a:p>
                      <a:pPr indent="0" algn="ctr">
                        <a:spcBef>
                          <a:spcPts val="490"/>
                        </a:spcBef>
                      </a:pPr>
                      <a:r>
                        <a:rPr lang="ru" sz="1400">
                          <a:solidFill>
                            <a:srgbClr val="3E496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r"/>
                      <a:r>
                        <a:rPr lang="ru" sz="2900" b="1" i="1">
                          <a:solidFill>
                            <a:srgbClr val="FF0000"/>
                          </a:solidFill>
                          <a:latin typeface="Calibri"/>
                        </a:rPr>
                        <a:t>Г/                     /       </a:t>
                      </a:r>
                      <a:r>
                        <a:rPr lang="ru" sz="1600" cap="small">
                          <a:solidFill>
                            <a:srgbClr val="470F1F"/>
                          </a:solidFill>
                          <a:latin typeface="Arial"/>
                        </a:rPr>
                        <a:t>всего’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1900">
                          <a:solidFill>
                            <a:srgbClr val="470F1F"/>
                          </a:solidFill>
                          <a:latin typeface="Arial"/>
                        </a:rPr>
                        <a:t>4£YMM(F2:F6)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57784" y="3468624"/>
            <a:ext cx="7644384" cy="1837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350"/>
              </a:spcAft>
            </a:pPr>
            <a:r>
              <a:rPr lang="ru" sz="2400" b="1">
                <a:latin typeface="Calibri"/>
              </a:rPr>
              <a:t>Текст               Число            Формула</a:t>
            </a:r>
          </a:p>
          <a:p>
            <a:pPr indent="0" algn="ctr"/>
            <a:r>
              <a:rPr lang="ru" sz="2400" b="1" i="1" u="sng">
                <a:solidFill>
                  <a:srgbClr val="002060"/>
                </a:solidFill>
                <a:latin typeface="Calibri"/>
              </a:rPr>
              <a:t>Содержимым ячейки может быть</a:t>
            </a:r>
            <a:r>
              <a:rPr lang="ru" sz="2400" b="1" i="1">
                <a:solidFill>
                  <a:srgbClr val="002060"/>
                </a:solidFill>
                <a:latin typeface="Calibri"/>
              </a:rPr>
              <a:t>:</a:t>
            </a:r>
          </a:p>
          <a:p>
            <a:pPr indent="0"/>
            <a:r>
              <a:rPr lang="ru" sz="2400" i="1">
                <a:solidFill>
                  <a:srgbClr val="002060"/>
                </a:solidFill>
                <a:latin typeface="Arial"/>
              </a:rPr>
              <a:t>• </a:t>
            </a:r>
            <a:r>
              <a:rPr lang="ru" sz="2400" b="1" i="1">
                <a:solidFill>
                  <a:srgbClr val="002060"/>
                </a:solidFill>
                <a:latin typeface="Calibri"/>
              </a:rPr>
              <a:t>текст,</a:t>
            </a:r>
          </a:p>
          <a:p>
            <a:pPr indent="0">
              <a:lnSpc>
                <a:spcPct val="96000"/>
              </a:lnSpc>
            </a:pPr>
            <a:r>
              <a:rPr lang="ru" sz="2400" i="1">
                <a:solidFill>
                  <a:srgbClr val="002060"/>
                </a:solidFill>
                <a:latin typeface="Arial"/>
              </a:rPr>
              <a:t>• </a:t>
            </a:r>
            <a:r>
              <a:rPr lang="ru" sz="2400" b="1" i="1">
                <a:solidFill>
                  <a:srgbClr val="002060"/>
                </a:solidFill>
                <a:latin typeface="Calibri"/>
              </a:rPr>
              <a:t>числовое значение,</a:t>
            </a:r>
          </a:p>
          <a:p>
            <a:pPr indent="0"/>
            <a:r>
              <a:rPr lang="ru" sz="2400" i="1">
                <a:solidFill>
                  <a:srgbClr val="002060"/>
                </a:solidFill>
                <a:latin typeface="Arial"/>
              </a:rPr>
              <a:t>• </a:t>
            </a:r>
            <a:r>
              <a:rPr lang="ru" sz="2400" b="1" i="1">
                <a:solidFill>
                  <a:srgbClr val="002060"/>
                </a:solidFill>
                <a:latin typeface="Calibri"/>
              </a:rPr>
              <a:t>формула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2" y="752856"/>
            <a:ext cx="417576" cy="3779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4400" y="155448"/>
            <a:ext cx="6912864" cy="2560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 i="1" u="sng">
                <a:solidFill>
                  <a:srgbClr val="C00000"/>
                </a:solidFill>
                <a:latin typeface="Calibri"/>
              </a:rPr>
              <a:t>РЕЖИМЫ ОТОБРАЖЕНИЯ ДАННЫХ ЭЛЕКТРОННОЙ ТАБЛИЦЫ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844296"/>
            <a:ext cx="173736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1600" b="1" i="1">
                <a:latin typeface="Arial"/>
              </a:rPr>
              <a:t>A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7840" y="844296"/>
            <a:ext cx="158496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1600" b="1">
                <a:latin typeface="Arial"/>
              </a:rPr>
              <a:t>B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79192" y="841248"/>
            <a:ext cx="164592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1600" b="1" i="1">
                <a:latin typeface="Arial"/>
              </a:rPr>
              <a:t>C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36848" y="844296"/>
            <a:ext cx="158496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1600" b="1">
                <a:latin typeface="Arial"/>
              </a:rPr>
              <a:t>D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40224" y="637032"/>
            <a:ext cx="3962400" cy="5151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spcAft>
                <a:spcPts val="490"/>
              </a:spcAft>
            </a:pPr>
            <a:r>
              <a:rPr lang="ru" sz="2400">
                <a:solidFill>
                  <a:srgbClr val="FF3300"/>
                </a:solidFill>
                <a:latin typeface="Calibri"/>
              </a:rPr>
              <a:t>Режим отображения значений</a:t>
            </a:r>
          </a:p>
          <a:p>
            <a:pPr indent="0" algn="r"/>
            <a:r>
              <a:rPr lang="ru" sz="600">
                <a:latin typeface="Arial"/>
              </a:rPr>
              <a:t>I                                                                          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8912" y="1197864"/>
            <a:ext cx="10058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07008" y="1194816"/>
            <a:ext cx="4273296" cy="2286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546100"/>
            <a:r>
              <a:rPr lang="ru" sz="1600">
                <a:latin typeface="Arial"/>
              </a:rPr>
              <a:t>Таблица учета продажи молочных продуктов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2816" y="1551432"/>
            <a:ext cx="13106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2816" y="1886712"/>
            <a:ext cx="13106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6720" y="2225040"/>
            <a:ext cx="140208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32816" y="2563368"/>
            <a:ext cx="134112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2816" y="2895600"/>
            <a:ext cx="131064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6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3336" y="1539240"/>
            <a:ext cx="60045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Arial"/>
              </a:rPr>
              <a:t>Продукт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064" y="1539240"/>
            <a:ext cx="384048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Arial"/>
              </a:rPr>
              <a:t>Цена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31720" y="1539240"/>
            <a:ext cx="865632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Arial"/>
              </a:rPr>
              <a:t>Поставлено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99104" y="1539240"/>
            <a:ext cx="63703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Arial"/>
              </a:rPr>
              <a:t>Продано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22648" y="1536192"/>
            <a:ext cx="594360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Arial"/>
              </a:rPr>
              <a:t>Остаток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88280" y="1539240"/>
            <a:ext cx="62179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Arial"/>
              </a:rPr>
              <a:t>Выручка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31520" y="1874520"/>
            <a:ext cx="591312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Arial"/>
              </a:rPr>
              <a:t>Молоко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27632" y="1883664"/>
            <a:ext cx="469392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20,00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956560" y="1883664"/>
            <a:ext cx="30784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100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92296" y="1883664"/>
            <a:ext cx="30784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100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47360" y="1883664"/>
            <a:ext cx="41757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2000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25424" y="2206752"/>
            <a:ext cx="667512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Arial"/>
              </a:rPr>
              <a:t>Сметана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639824" y="2218944"/>
            <a:ext cx="45720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10,20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048000" y="2218944"/>
            <a:ext cx="21640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85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80688" y="2218944"/>
            <a:ext cx="21945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70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855464" y="2218944"/>
            <a:ext cx="21031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15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644896" y="2218944"/>
            <a:ext cx="320040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714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25424" y="2545080"/>
            <a:ext cx="551688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Arial"/>
              </a:rPr>
              <a:t>Творог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639824" y="2554224"/>
            <a:ext cx="45720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18,50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956560" y="2554224"/>
            <a:ext cx="30784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125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907536" y="2554224"/>
            <a:ext cx="29260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110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855464" y="2554224"/>
            <a:ext cx="21031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15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547360" y="2554224"/>
            <a:ext cx="41757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2035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31520" y="2849880"/>
            <a:ext cx="530352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Arial"/>
              </a:rPr>
              <a:t>Йогурт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28216" y="2889504"/>
            <a:ext cx="36880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5,40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944368" y="2889504"/>
            <a:ext cx="320040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250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880104" y="2889504"/>
            <a:ext cx="320040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225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843272" y="2889504"/>
            <a:ext cx="222504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25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559552" y="2889504"/>
            <a:ext cx="405384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1215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946904" y="1883664"/>
            <a:ext cx="11887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400">
                <a:solidFill>
                  <a:srgbClr val="FF3300"/>
                </a:solidFill>
                <a:latin typeface="Arial"/>
              </a:rPr>
              <a:t>0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32816" y="3233928"/>
            <a:ext cx="13106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1600" b="1">
                <a:latin typeface="Arial"/>
              </a:rPr>
              <a:t>7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25424" y="3212592"/>
            <a:ext cx="585216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b="1">
                <a:latin typeface="Arial"/>
              </a:rPr>
              <a:t>Сливки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1639824" y="3224784"/>
            <a:ext cx="45720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15,20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048000" y="3224784"/>
            <a:ext cx="21640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50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977640" y="3224784"/>
            <a:ext cx="222504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C0504D"/>
                </a:solidFill>
                <a:latin typeface="Arial"/>
              </a:rPr>
              <a:t>45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946904" y="3224784"/>
            <a:ext cx="11887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5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644896" y="3224784"/>
            <a:ext cx="320040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400">
                <a:solidFill>
                  <a:srgbClr val="FF3300"/>
                </a:solidFill>
                <a:latin typeface="Arial"/>
              </a:rPr>
              <a:t>684</a:t>
            </a:r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661416" y="3648456"/>
          <a:ext cx="8311896" cy="3209544"/>
        </p:xfrm>
        <a:graphic>
          <a:graphicData uri="http://schemas.openxmlformats.org/drawingml/2006/table">
            <a:tbl>
              <a:tblPr/>
              <a:tblGrid>
                <a:gridCol w="1642872"/>
                <a:gridCol w="454152"/>
                <a:gridCol w="993648"/>
                <a:gridCol w="765048"/>
                <a:gridCol w="1341120"/>
                <a:gridCol w="1075944"/>
                <a:gridCol w="993648"/>
                <a:gridCol w="1045464"/>
              </a:tblGrid>
              <a:tr h="368808">
                <a:tc rowSpan="8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 i="1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latin typeface="Arial"/>
                        </a:rPr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latin typeface="Arial"/>
                        </a:rPr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b="1">
                          <a:latin typeface="Arial"/>
                        </a:rPr>
                        <a:t>F</a:t>
                      </a:r>
                    </a:p>
                  </a:txBody>
                  <a:tcPr marL="0" marR="0" marT="0" marB="0" anchor="ctr"/>
                </a:tc>
              </a:tr>
              <a:tr h="353568">
                <a:tc v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1600" b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Таблица учета продажи молочных продуктов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</a:tr>
              <a:tr h="335280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1600" b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Продукт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Цена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Поставлено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Продано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Остаток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Выручка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1600" b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 b="1">
                          <a:latin typeface="Arial"/>
                        </a:rPr>
                        <a:t>Молоко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190500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20,00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C3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-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D3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B3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*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D3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1600" b="1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 b="1">
                          <a:latin typeface="Arial"/>
                        </a:rPr>
                        <a:t>Сметана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190500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C4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-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D4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B4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*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D4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1600" b="1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 b="1">
                          <a:latin typeface="Arial"/>
                        </a:rPr>
                        <a:t>Творог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190500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18,50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C5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-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D5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B5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*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D5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0"/>
                      <a:r>
                        <a:rPr lang="ru" sz="1600" b="1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 b="1">
                          <a:latin typeface="Arial"/>
                        </a:rPr>
                        <a:t>Йогурт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304800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5,40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C6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-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D6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B6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*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D6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600" b="1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200" b="1">
                          <a:latin typeface="Arial"/>
                        </a:rPr>
                        <a:t>Сливки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190500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15,20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C7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-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D7</a:t>
                      </a:r>
                    </a:p>
                  </a:txBody>
                  <a:tcPr marL="0" marR="0" marT="0" marB="0" anchor="b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152400"/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=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B7 </a:t>
                      </a:r>
                      <a:r>
                        <a:rPr lang="ru" sz="1400" b="1">
                          <a:solidFill>
                            <a:srgbClr val="FF3300"/>
                          </a:solidFill>
                          <a:latin typeface="Arial"/>
                        </a:rPr>
                        <a:t>* </a:t>
                      </a:r>
                      <a:r>
                        <a:rPr lang="en-US" sz="1400" b="1">
                          <a:solidFill>
                            <a:srgbClr val="FF3300"/>
                          </a:solidFill>
                          <a:latin typeface="Arial"/>
                        </a:rPr>
                        <a:t>D7</a:t>
                      </a:r>
                    </a:p>
                  </a:txBody>
                  <a:tcPr marL="0" marR="0" marT="0" marB="0" anchor="b">
                    <a:solidFill>
                      <a:srgbClr val="FECCFF"/>
                    </a:solidFill>
                  </a:tcPr>
                </a:tc>
              </a:tr>
              <a:tr h="536448">
                <a:tc gridSpan="5">
                  <a:txBody>
                    <a:bodyPr/>
                    <a:lstStyle/>
                    <a:p>
                      <a:pPr indent="469900"/>
                      <a:r>
                        <a:rPr lang="ru" sz="2400">
                          <a:solidFill>
                            <a:srgbClr val="FF3300"/>
                          </a:solidFill>
                          <a:latin typeface="Calibri"/>
                        </a:rPr>
                        <a:t>Режим отображения формул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" y="2346960"/>
            <a:ext cx="8241792" cy="2667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2168" y="164592"/>
            <a:ext cx="7994904" cy="20299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sz="2800" b="1" i="1" u="sng">
                <a:solidFill>
                  <a:srgbClr val="C00000"/>
                </a:solidFill>
                <a:latin typeface="Calibri"/>
              </a:rPr>
              <a:t>ТЕКСТЫ В ЭЛЕКТРОННОЙ ТАБЛИЦЕ</a:t>
            </a:r>
          </a:p>
          <a:p>
            <a:pPr indent="0" algn="ctr">
              <a:lnSpc>
                <a:spcPct val="97000"/>
              </a:lnSpc>
            </a:pPr>
            <a:r>
              <a:rPr lang="ru" sz="2400" b="1" i="1">
                <a:latin typeface="Calibri"/>
              </a:rPr>
              <a:t>Тексты в ЭТ</a:t>
            </a:r>
            <a:r>
              <a:rPr lang="ru" sz="2400" i="1">
                <a:latin typeface="Calibri"/>
              </a:rPr>
              <a:t>- это последовательность символов, которая не может быть воспринята как число или формула, а также любая последовательность, ввоД которой начинается с апострофа (')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520" y="377952"/>
            <a:ext cx="8455152" cy="39319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  <a:spcAft>
                <a:spcPts val="1610"/>
              </a:spcAft>
            </a:pPr>
            <a:r>
              <a:rPr lang="ru" sz="2800" b="1" i="1" u="sng">
                <a:solidFill>
                  <a:srgbClr val="C00000"/>
                </a:solidFill>
                <a:latin typeface="Calibri"/>
              </a:rPr>
              <a:t>ЭЛЕКТРОННАЯ ТАБЛИЦА -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 это структура Данных в виде прямоугольной матрицы, предназначенная для организации табличных расчетов на компьютере</a:t>
            </a:r>
          </a:p>
          <a:p>
            <a:pPr indent="0" algn="ctr">
              <a:lnSpc>
                <a:spcPct val="97000"/>
              </a:lnSpc>
              <a:spcAft>
                <a:spcPts val="1610"/>
              </a:spcAft>
            </a:pPr>
            <a:r>
              <a:rPr lang="ru" sz="2800" b="1" i="1" u="sng">
                <a:solidFill>
                  <a:srgbClr val="C00000"/>
                </a:solidFill>
                <a:latin typeface="Calibri"/>
              </a:rPr>
              <a:t>РАБОЧЕЕ ПОЛЕ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 электронной таблицы разделено на столбцы и строки, на пересечении которых образуются ячейки.</a:t>
            </a:r>
          </a:p>
          <a:p>
            <a:pPr indent="0" algn="ctr">
              <a:lnSpc>
                <a:spcPct val="97000"/>
              </a:lnSpc>
            </a:pPr>
            <a:r>
              <a:rPr lang="ru" sz="2800" b="1" i="1">
                <a:solidFill>
                  <a:srgbClr val="002060"/>
                </a:solidFill>
                <a:latin typeface="Calibri"/>
              </a:rPr>
              <a:t>СТОЛБЦЫ (256)нумеруются латинскими буквами </a:t>
            </a:r>
            <a:r>
              <a:rPr lang="en-US" sz="2800" b="1" i="1">
                <a:solidFill>
                  <a:srgbClr val="002060"/>
                </a:solidFill>
                <a:latin typeface="Calibri"/>
              </a:rPr>
              <a:t>(A, B, C, D, E, </a:t>
            </a:r>
            <a:r>
              <a:rPr lang="ru" sz="2800" b="1" i="1">
                <a:solidFill>
                  <a:srgbClr val="002060"/>
                </a:solidFill>
                <a:latin typeface="Calibri"/>
              </a:rPr>
              <a:t>IV).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6240" y="4684776"/>
            <a:ext cx="8351520" cy="3505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b="1" i="1">
                <a:solidFill>
                  <a:srgbClr val="002060"/>
                </a:solidFill>
                <a:latin typeface="Calibri"/>
              </a:rPr>
              <a:t>СТРОКИ нумеруются цифрами (1, 2, 3, 4, 5, ..., 65536).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08" y="688848"/>
            <a:ext cx="6879336" cy="14660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6896" y="225552"/>
            <a:ext cx="3953256" cy="2804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>
                <a:solidFill>
                  <a:srgbClr val="C00000"/>
                </a:solidFill>
                <a:latin typeface="Calibri"/>
              </a:rPr>
              <a:t>ПРАВИЛА ЗАПИСИ ЧИСЕЛ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7344" y="2542032"/>
            <a:ext cx="1383792" cy="8199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910"/>
              </a:spcAft>
            </a:pPr>
            <a:r>
              <a:rPr lang="ru" sz="2400" b="1">
                <a:latin typeface="Calibri"/>
              </a:rPr>
              <a:t>Примеры:</a:t>
            </a:r>
          </a:p>
          <a:p>
            <a:pPr indent="0"/>
            <a:r>
              <a:rPr lang="ru" sz="2400">
                <a:latin typeface="Calibri"/>
              </a:rPr>
              <a:t>25; -3456;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13632" y="2298192"/>
            <a:ext cx="2249424" cy="1078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en-US" sz="2700" i="1">
                <a:latin typeface="Arial"/>
              </a:rPr>
              <a:t>l/</a:t>
            </a:r>
          </a:p>
          <a:p>
            <a:pPr indent="0" algn="ctr">
              <a:lnSpc>
                <a:spcPct val="87000"/>
              </a:lnSpc>
            </a:pPr>
            <a:r>
              <a:rPr lang="ru" sz="2400">
                <a:latin typeface="Calibri"/>
              </a:rPr>
              <a:t>с фиксированной запятой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93408" y="2298192"/>
            <a:ext cx="1709928" cy="10789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3500">
                <a:solidFill>
                  <a:srgbClr val="C0504D"/>
                </a:solidFill>
                <a:latin typeface="Arial"/>
              </a:rPr>
              <a:t>\</a:t>
            </a:r>
          </a:p>
          <a:p>
            <a:pPr indent="0" algn="ctr">
              <a:lnSpc>
                <a:spcPct val="87000"/>
              </a:lnSpc>
            </a:pPr>
            <a:r>
              <a:rPr lang="ru" sz="2400">
                <a:latin typeface="Calibri"/>
              </a:rPr>
              <a:t>с плавающей запятой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34968" y="3910584"/>
            <a:ext cx="1371600" cy="10027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2400" b="1">
                <a:latin typeface="Calibri"/>
              </a:rPr>
              <a:t>Примеры: </a:t>
            </a:r>
            <a:r>
              <a:rPr lang="ru" sz="2400">
                <a:latin typeface="Calibri"/>
              </a:rPr>
              <a:t>25,37; -3,6347;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01968" y="3910584"/>
            <a:ext cx="1368552" cy="10027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7000"/>
              </a:lnSpc>
            </a:pPr>
            <a:r>
              <a:rPr lang="ru" sz="2400" b="1">
                <a:latin typeface="Calibri"/>
              </a:rPr>
              <a:t>Примеры: </a:t>
            </a:r>
            <a:r>
              <a:rPr lang="ru" sz="2400">
                <a:solidFill>
                  <a:srgbClr val="FF6600"/>
                </a:solidFill>
                <a:latin typeface="Calibri"/>
              </a:rPr>
              <a:t>0,5</a:t>
            </a:r>
            <a:r>
              <a:rPr lang="ru" sz="2400">
                <a:latin typeface="Calibri"/>
              </a:rPr>
              <a:t>е</a:t>
            </a:r>
            <a:r>
              <a:rPr lang="ru" sz="2400">
                <a:solidFill>
                  <a:srgbClr val="FF6600"/>
                </a:solidFill>
                <a:latin typeface="Calibri"/>
              </a:rPr>
              <a:t>9</a:t>
            </a:r>
            <a:r>
              <a:rPr lang="ru" sz="2400">
                <a:latin typeface="Calibri"/>
              </a:rPr>
              <a:t>; </a:t>
            </a:r>
            <a:r>
              <a:rPr lang="ru" sz="2400">
                <a:solidFill>
                  <a:srgbClr val="FF6600"/>
                </a:solidFill>
                <a:latin typeface="Calibri"/>
              </a:rPr>
              <a:t>3</a:t>
            </a:r>
            <a:r>
              <a:rPr lang="ru" sz="2400">
                <a:latin typeface="Calibri"/>
              </a:rPr>
              <a:t>е</a:t>
            </a:r>
            <a:r>
              <a:rPr lang="ru" sz="2400">
                <a:solidFill>
                  <a:srgbClr val="FF6600"/>
                </a:solidFill>
                <a:latin typeface="Calibri"/>
              </a:rPr>
              <a:t>-6 </a:t>
            </a:r>
            <a:r>
              <a:rPr lang="ru" sz="2400">
                <a:latin typeface="Calibri"/>
              </a:rPr>
              <a:t>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9256" y="222504"/>
            <a:ext cx="4325112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>
                <a:solidFill>
                  <a:srgbClr val="C00000"/>
                </a:solidFill>
                <a:latin typeface="Calibri"/>
              </a:rPr>
              <a:t>ПРАВИЛА ЗАПИСИ ФОРМУЛ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7472" y="926592"/>
            <a:ext cx="7738872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27000"/>
            <a:r>
              <a:rPr lang="en-US" sz="2800" i="1">
                <a:solidFill>
                  <a:srgbClr val="C00000"/>
                </a:solidFill>
                <a:latin typeface="Calibri"/>
              </a:rPr>
              <a:t>J 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Запись формулы в ячейке начинается со знака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7472" y="1377696"/>
            <a:ext cx="5641848" cy="41879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44500">
              <a:lnSpc>
                <a:spcPct val="97000"/>
              </a:lnSpc>
            </a:pPr>
            <a:r>
              <a:rPr lang="ru" sz="2800" b="1" i="1">
                <a:solidFill>
                  <a:srgbClr val="C00000"/>
                </a:solidFill>
                <a:latin typeface="Calibri"/>
              </a:rPr>
              <a:t>«равно» (=).</a:t>
            </a:r>
          </a:p>
          <a:p>
            <a:pPr marL="268292" indent="-317500">
              <a:lnSpc>
                <a:spcPct val="97000"/>
              </a:lnSpc>
            </a:pPr>
            <a:r>
              <a:rPr lang="en-US" sz="2800" i="1">
                <a:latin typeface="Calibri"/>
              </a:rPr>
              <a:t>J</a:t>
            </a:r>
            <a:r>
              <a:rPr lang="en-US" sz="2800">
                <a:latin typeface="Calibri"/>
              </a:rPr>
              <a:t> </a:t>
            </a:r>
            <a:r>
              <a:rPr lang="ru" sz="2800">
                <a:latin typeface="Calibri"/>
              </a:rPr>
              <a:t>Формулы содержат числа, имена ячеек, знаки операций, круглые скобки, имена функций.</a:t>
            </a:r>
          </a:p>
          <a:p>
            <a:pPr marL="268292" indent="-317500">
              <a:lnSpc>
                <a:spcPct val="97000"/>
              </a:lnSpc>
            </a:pPr>
            <a:r>
              <a:rPr lang="en-US" sz="2800" i="1">
                <a:latin typeface="Calibri"/>
              </a:rPr>
              <a:t>J</a:t>
            </a:r>
            <a:r>
              <a:rPr lang="en-US" sz="2800">
                <a:latin typeface="Calibri"/>
              </a:rPr>
              <a:t> </a:t>
            </a:r>
            <a:r>
              <a:rPr lang="ru" sz="2800">
                <a:latin typeface="Calibri"/>
              </a:rPr>
              <a:t>Вся формула пишется в строку, символы выстраиваются последовательно друг за другом.</a:t>
            </a:r>
          </a:p>
          <a:p>
            <a:pPr marL="268292" indent="-215900">
              <a:lnSpc>
                <a:spcPct val="97000"/>
              </a:lnSpc>
            </a:pPr>
            <a:r>
              <a:rPr lang="en-US" sz="2800" i="1">
                <a:latin typeface="Calibri"/>
              </a:rPr>
              <a:t>J</a:t>
            </a:r>
            <a:r>
              <a:rPr lang="en-US" sz="2800">
                <a:latin typeface="Calibri"/>
              </a:rPr>
              <a:t> </a:t>
            </a:r>
            <a:r>
              <a:rPr lang="ru" sz="2800">
                <a:latin typeface="Calibri"/>
              </a:rPr>
              <a:t>В формулах допускается употребление некоторых математических функций.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586728" y="1411224"/>
          <a:ext cx="1950720" cy="2023872"/>
        </p:xfrm>
        <a:graphic>
          <a:graphicData uri="http://schemas.openxmlformats.org/drawingml/2006/table">
            <a:tbl>
              <a:tblPr/>
              <a:tblGrid>
                <a:gridCol w="466344"/>
                <a:gridCol w="1484376"/>
              </a:tblGrid>
              <a:tr h="36271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Arial"/>
                        </a:rPr>
                        <a:t>+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сложение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вычитание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Arial"/>
                        </a:rPr>
                        <a:t>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умножение</a:t>
                      </a:r>
                    </a:p>
                  </a:txBody>
                  <a:tcPr marL="0" marR="0" marT="0" marB="0" anchor="ctr"/>
                </a:tc>
              </a:tr>
              <a:tr h="359664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деление</a:t>
                      </a:r>
                    </a:p>
                  </a:txBody>
                  <a:tcPr marL="0" marR="0" marT="0" marB="0" anchor="ctr"/>
                </a:tc>
              </a:tr>
              <a:tr h="582168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возведение</a:t>
                      </a:r>
                    </a:p>
                    <a:p>
                      <a:pPr indent="0"/>
                      <a:r>
                        <a:rPr lang="ru" sz="1600" b="1">
                          <a:latin typeface="Arial"/>
                        </a:rPr>
                        <a:t>в степень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53912" y="3715512"/>
          <a:ext cx="2919984" cy="2453640"/>
        </p:xfrm>
        <a:graphic>
          <a:graphicData uri="http://schemas.openxmlformats.org/drawingml/2006/table">
            <a:tbl>
              <a:tblPr/>
              <a:tblGrid>
                <a:gridCol w="1252728"/>
                <a:gridCol w="1667256"/>
              </a:tblGrid>
              <a:tr h="612648">
                <a:tc>
                  <a:txBody>
                    <a:bodyPr/>
                    <a:lstStyle/>
                    <a:p>
                      <a:pPr indent="0"/>
                      <a:r>
                        <a:rPr lang="en-US" sz="1600" b="1">
                          <a:latin typeface="Arial"/>
                        </a:rPr>
                        <a:t>ABS </a:t>
                      </a:r>
                      <a:r>
                        <a:rPr lang="ru" sz="1600" b="1">
                          <a:latin typeface="Arial"/>
                        </a:rPr>
                        <a:t>(число)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Модуль числа</a:t>
                      </a:r>
                    </a:p>
                  </a:txBody>
                  <a:tcPr marL="0" marR="0" marT="0" marB="0"/>
                </a:tc>
              </a:tr>
              <a:tr h="612648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КОРЕНЬ</a:t>
                      </a:r>
                    </a:p>
                    <a:p>
                      <a:pPr indent="0"/>
                      <a:r>
                        <a:rPr lang="ru" sz="1600" b="1">
                          <a:latin typeface="Arial"/>
                        </a:rPr>
                        <a:t>(число)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ru" sz="1600" b="1">
                          <a:latin typeface="Arial"/>
                        </a:rPr>
                        <a:t>Квадратный корень</a:t>
                      </a:r>
                    </a:p>
                  </a:txBody>
                  <a:tcPr marL="0" marR="0" marT="0" marB="0" anchor="b"/>
                </a:tc>
              </a:tr>
              <a:tr h="612648">
                <a:tc>
                  <a:txBody>
                    <a:bodyPr/>
                    <a:lstStyle/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en-US" sz="1600" b="1">
                          <a:latin typeface="Arial"/>
                        </a:rPr>
                        <a:t>SIN </a:t>
                      </a:r>
                      <a:r>
                        <a:rPr lang="ru" sz="1600" b="1">
                          <a:latin typeface="Arial"/>
                        </a:rPr>
                        <a:t>(число)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Синус</a:t>
                      </a:r>
                    </a:p>
                  </a:txBody>
                  <a:tcPr marL="0" marR="0" marT="0" marB="0"/>
                </a:tc>
              </a:tr>
              <a:tr h="615696">
                <a:tc>
                  <a:txBody>
                    <a:bodyPr/>
                    <a:lstStyle/>
                    <a:p>
                      <a:pPr indent="0">
                        <a:lnSpc>
                          <a:spcPct val="106000"/>
                        </a:lnSpc>
                      </a:pPr>
                      <a:r>
                        <a:rPr lang="ru" sz="1600" b="1">
                          <a:latin typeface="Arial"/>
                        </a:rPr>
                        <a:t>ЦЕЛОЕ (число)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Округление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" y="2490216"/>
            <a:ext cx="8241792" cy="25968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3840" y="222504"/>
            <a:ext cx="8540496" cy="2560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b="1" i="1" u="sng">
                <a:solidFill>
                  <a:srgbClr val="C00000"/>
                </a:solidFill>
                <a:latin typeface="Calibri"/>
              </a:rPr>
              <a:t>ПРАВИЛА ЗАПИСИ ФОРМУЛ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3840" y="685800"/>
            <a:ext cx="8540496" cy="1740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97000"/>
              </a:lnSpc>
            </a:pPr>
            <a:r>
              <a:rPr lang="ru" sz="2400" i="1">
                <a:latin typeface="Arial"/>
              </a:rPr>
              <a:t>• </a:t>
            </a:r>
            <a:r>
              <a:rPr lang="en-US" sz="2400" b="1" i="1">
                <a:latin typeface="Calibri"/>
              </a:rPr>
              <a:t>E2 </a:t>
            </a:r>
            <a:r>
              <a:rPr lang="ru" sz="2400" b="1" i="1">
                <a:latin typeface="Calibri"/>
              </a:rPr>
              <a:t>=</a:t>
            </a:r>
            <a:r>
              <a:rPr lang="ru" sz="2400" b="1">
                <a:latin typeface="Calibri"/>
              </a:rPr>
              <a:t> С2 — </a:t>
            </a:r>
            <a:r>
              <a:rPr lang="en-US" sz="2400" b="1">
                <a:latin typeface="Calibri"/>
              </a:rPr>
              <a:t>D2 </a:t>
            </a:r>
            <a:r>
              <a:rPr lang="ru" sz="2400">
                <a:latin typeface="Calibri"/>
              </a:rPr>
              <a:t>— из числа в ячейке </a:t>
            </a:r>
            <a:r>
              <a:rPr lang="en-US" sz="2400">
                <a:latin typeface="Calibri"/>
              </a:rPr>
              <a:t>C2 </a:t>
            </a:r>
            <a:r>
              <a:rPr lang="ru" sz="2400">
                <a:latin typeface="Calibri"/>
              </a:rPr>
              <a:t>вычесть число в ячейке </a:t>
            </a:r>
            <a:r>
              <a:rPr lang="en-US" sz="2400">
                <a:latin typeface="Calibri"/>
              </a:rPr>
              <a:t>D2, </a:t>
            </a:r>
            <a:r>
              <a:rPr lang="ru" sz="2400">
                <a:latin typeface="Calibri"/>
              </a:rPr>
              <a:t>результат будет помещен в ячейку Е2, в которой записана эта формула;</a:t>
            </a:r>
          </a:p>
          <a:p>
            <a:pPr indent="0" algn="just">
              <a:lnSpc>
                <a:spcPct val="97000"/>
              </a:lnSpc>
            </a:pPr>
            <a:r>
              <a:rPr lang="ru" sz="2400">
                <a:latin typeface="Calibri"/>
              </a:rPr>
              <a:t>•</a:t>
            </a:r>
            <a:r>
              <a:rPr lang="en-US" sz="2400" b="1">
                <a:latin typeface="Calibri"/>
              </a:rPr>
              <a:t>F2 </a:t>
            </a:r>
            <a:r>
              <a:rPr lang="ru" sz="2400" b="1">
                <a:latin typeface="Calibri"/>
              </a:rPr>
              <a:t>= </a:t>
            </a:r>
            <a:r>
              <a:rPr lang="en-US" sz="2400" b="1">
                <a:latin typeface="Calibri"/>
              </a:rPr>
              <a:t>B2*D2 </a:t>
            </a:r>
            <a:r>
              <a:rPr lang="en-US" sz="2400">
                <a:latin typeface="Calibri"/>
              </a:rPr>
              <a:t>— </a:t>
            </a:r>
            <a:r>
              <a:rPr lang="ru" sz="2400">
                <a:latin typeface="Calibri"/>
              </a:rPr>
              <a:t>число в ячейке В2 умножить на число в ячейке </a:t>
            </a:r>
            <a:r>
              <a:rPr lang="en-US" sz="2400">
                <a:latin typeface="Calibri"/>
              </a:rPr>
              <a:t>D2, </a:t>
            </a:r>
            <a:r>
              <a:rPr lang="ru" sz="2400">
                <a:latin typeface="Calibri"/>
              </a:rPr>
              <a:t>результат будет помещен в ячейку </a:t>
            </a:r>
            <a:r>
              <a:rPr lang="en-US" sz="2400">
                <a:latin typeface="Calibri"/>
              </a:rPr>
              <a:t>F2.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8008" y="5178552"/>
            <a:ext cx="4974336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 b="1">
                <a:latin typeface="Arial"/>
              </a:rPr>
              <a:t>2.5*А1 </a:t>
            </a:r>
            <a:r>
              <a:rPr lang="en-US" sz="2000" b="1">
                <a:latin typeface="Arial"/>
              </a:rPr>
              <a:t>+ </a:t>
            </a:r>
            <a:r>
              <a:rPr lang="ru" sz="2000" b="1">
                <a:latin typeface="Arial"/>
              </a:rPr>
              <a:t>В2*СЗ          </a:t>
            </a:r>
            <a:r>
              <a:rPr lang="en-US" sz="2000">
                <a:latin typeface="Arial"/>
              </a:rPr>
              <a:t>• </a:t>
            </a:r>
            <a:r>
              <a:rPr lang="en-US" sz="2000" b="1">
                <a:latin typeface="Arial"/>
              </a:rPr>
              <a:t>F7/2 + G7/3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 b="1">
                <a:latin typeface="Arial"/>
              </a:rPr>
              <a:t>(ВЗ - С1 )/(ВЗ + С1)         </a:t>
            </a:r>
            <a:r>
              <a:rPr lang="ru" sz="2000">
                <a:latin typeface="Arial"/>
              </a:rPr>
              <a:t>• </a:t>
            </a:r>
            <a:r>
              <a:rPr lang="ru" sz="2000" b="1">
                <a:latin typeface="Arial"/>
              </a:rPr>
              <a:t>(А5 - 1)</a:t>
            </a:r>
            <a:r>
              <a:rPr lang="ru" sz="2000" baseline="30000">
                <a:latin typeface="Arial"/>
              </a:rPr>
              <a:t>Л</a:t>
            </a:r>
            <a:r>
              <a:rPr lang="ru" sz="2000" b="1">
                <a:latin typeface="Arial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528" y="118872"/>
            <a:ext cx="8269224" cy="18074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2000"/>
              </a:lnSpc>
              <a:spcAft>
                <a:spcPts val="280"/>
              </a:spcAft>
            </a:pPr>
            <a:r>
              <a:rPr lang="ru" sz="2400" b="1" i="1" u="sng">
                <a:solidFill>
                  <a:srgbClr val="C00000"/>
                </a:solidFill>
                <a:latin typeface="Calibri"/>
              </a:rPr>
              <a:t>ПОДГОТОВКА ЭЛЕКТРОННОЙ ТАБЛИЦЫ К РАСЧЕТАМ</a:t>
            </a:r>
          </a:p>
          <a:p>
            <a:pPr indent="0" algn="ctr">
              <a:lnSpc>
                <a:spcPct val="89000"/>
              </a:lnSpc>
              <a:spcAft>
                <a:spcPts val="490"/>
              </a:spcAft>
            </a:pPr>
            <a:r>
              <a:rPr lang="ru" sz="2200" b="1" i="1">
                <a:latin typeface="Calibri"/>
              </a:rPr>
              <a:t>1. Ввод текстовой информации в соответствующие ячейки (формирование заголовков)</a:t>
            </a:r>
          </a:p>
          <a:p>
            <a:pPr indent="0" algn="ctr">
              <a:lnSpc>
                <a:spcPct val="89000"/>
              </a:lnSpc>
              <a:spcAft>
                <a:spcPts val="490"/>
              </a:spcAft>
            </a:pPr>
            <a:r>
              <a:rPr lang="ru" sz="2200" b="1" i="1">
                <a:latin typeface="Calibri"/>
              </a:rPr>
              <a:t>2. Запись формул в вычисляемые (зависимые) ячейки</a:t>
            </a:r>
          </a:p>
          <a:p>
            <a:pPr indent="0" algn="ctr">
              <a:lnSpc>
                <a:spcPct val="89000"/>
              </a:lnSpc>
            </a:pPr>
            <a:r>
              <a:rPr lang="ru" sz="2200" b="1" i="1">
                <a:latin typeface="Calibri"/>
              </a:rPr>
              <a:t>3. Форматирование, оформление таблицы (установка размеров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41704" y="1950720"/>
            <a:ext cx="6562344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7000"/>
              </a:lnSpc>
            </a:pPr>
            <a:r>
              <a:rPr lang="ru" sz="2200" b="1" i="1">
                <a:latin typeface="Calibri"/>
              </a:rPr>
              <a:t>ячеек, рисование рамок, определение расположения информации внутри ячеек, управление шрифтами)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0312" y="2560320"/>
          <a:ext cx="8732520" cy="3584448"/>
        </p:xfrm>
        <a:graphic>
          <a:graphicData uri="http://schemas.openxmlformats.org/drawingml/2006/table">
            <a:tbl>
              <a:tblPr/>
              <a:tblGrid>
                <a:gridCol w="600456"/>
                <a:gridCol w="1298448"/>
                <a:gridCol w="1002792"/>
                <a:gridCol w="1755648"/>
                <a:gridCol w="1405128"/>
                <a:gridCol w="1301496"/>
                <a:gridCol w="1368552"/>
              </a:tblGrid>
              <a:tr h="469392">
                <a:tc>
                  <a:txBody>
                    <a:bodyPr/>
                    <a:lstStyle/>
                    <a:p>
                      <a:endParaRPr sz="23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558800">
                        <a:spcBef>
                          <a:spcPts val="280"/>
                        </a:spcBef>
                      </a:pPr>
                      <a:r>
                        <a:rPr lang="en-US" sz="1600" b="1" i="1">
                          <a:latin typeface="Arial"/>
                        </a:rPr>
                        <a:t>A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en-US" sz="16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en-US" sz="16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en-US" sz="1600" b="1">
                          <a:latin typeface="Arial"/>
                        </a:rPr>
                        <a:t>D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en-US" sz="1600" b="1">
                          <a:latin typeface="Arial"/>
                        </a:rPr>
                        <a:t>E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en-US" sz="1600" b="1">
                          <a:latin typeface="Arial"/>
                        </a:rPr>
                        <a:t>F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463296">
                <a:tc>
                  <a:txBody>
                    <a:bodyPr/>
                    <a:lstStyle/>
                    <a:p>
                      <a:pPr indent="381000"/>
                      <a:r>
                        <a:rPr lang="ru" sz="1600" b="1" i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Таблица учета продажи молочных продуктов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438912">
                <a:tc>
                  <a:txBody>
                    <a:bodyPr/>
                    <a:lstStyle/>
                    <a:p>
                      <a:pPr indent="381000"/>
                      <a:r>
                        <a:rPr lang="ru" sz="1600" b="1" i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54000"/>
                      <a:r>
                        <a:rPr lang="ru" sz="1600">
                          <a:latin typeface="Arial"/>
                        </a:rPr>
                        <a:t>Продукт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Цена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Поставлено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Продано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" sz="1600">
                          <a:latin typeface="Arial"/>
                        </a:rPr>
                        <a:t>Остаток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" sz="1600">
                          <a:latin typeface="Arial"/>
                        </a:rPr>
                        <a:t>Выручка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indent="381000">
                        <a:spcBef>
                          <a:spcPts val="280"/>
                        </a:spcBef>
                      </a:pPr>
                      <a:r>
                        <a:rPr lang="ru" sz="1600" b="1" i="1"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Молоко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667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C3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-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D3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683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B3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*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D3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indent="381000">
                        <a:spcBef>
                          <a:spcPts val="280"/>
                        </a:spcBef>
                      </a:pPr>
                      <a:r>
                        <a:rPr lang="ru" sz="1600" b="1" i="1"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Сметана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667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C4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-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D4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683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B4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*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D4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indent="381000">
                        <a:spcBef>
                          <a:spcPts val="280"/>
                        </a:spcBef>
                      </a:pPr>
                      <a:r>
                        <a:rPr lang="ru" sz="1600" b="1" i="1"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Творог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667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C5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-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D5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683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B5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*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D5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indent="381000"/>
                      <a:r>
                        <a:rPr lang="ru" sz="1600" b="1" i="1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latin typeface="Arial"/>
                        </a:rPr>
                        <a:t>Йогурт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C6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-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D6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68300"/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B6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*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D6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454152">
                <a:tc>
                  <a:txBody>
                    <a:bodyPr/>
                    <a:lstStyle/>
                    <a:p>
                      <a:pPr indent="381000">
                        <a:spcBef>
                          <a:spcPts val="280"/>
                        </a:spcBef>
                      </a:pPr>
                      <a:r>
                        <a:rPr lang="ru" sz="1600" b="1" i="1">
                          <a:latin typeface="Arial"/>
                        </a:rPr>
                        <a:t>7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ru" sz="1600" b="1">
                          <a:latin typeface="Arial"/>
                        </a:rPr>
                        <a:t>Сливки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667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C7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-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D7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68300">
                        <a:spcBef>
                          <a:spcPts val="280"/>
                        </a:spcBef>
                      </a:pP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=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B7 </a:t>
                      </a:r>
                      <a:r>
                        <a:rPr lang="ru" sz="1600" b="1">
                          <a:solidFill>
                            <a:srgbClr val="C00000"/>
                          </a:solidFill>
                          <a:latin typeface="Arial"/>
                        </a:rPr>
                        <a:t>* </a:t>
                      </a:r>
                      <a:r>
                        <a:rPr lang="en-US" sz="1600" b="1">
                          <a:solidFill>
                            <a:srgbClr val="C00000"/>
                          </a:solidFill>
                          <a:latin typeface="Arial"/>
                        </a:rPr>
                        <a:t>D7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134112"/>
            <a:ext cx="7095744" cy="2773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L="3079564" indent="0"/>
            <a:r>
              <a:rPr lang="ru" sz="2900" b="1" i="1" u="sng">
                <a:solidFill>
                  <a:srgbClr val="00B050"/>
                </a:solidFill>
                <a:latin typeface="Calibri"/>
              </a:rPr>
              <a:t>Задача №1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8640" y="758952"/>
            <a:ext cx="7095744" cy="3200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30200"/>
            <a:r>
              <a:rPr lang="ru" sz="2800">
                <a:latin typeface="Arial"/>
              </a:rPr>
              <a:t>• </a:t>
            </a:r>
            <a:r>
              <a:rPr lang="ru" sz="2800" b="1" i="1">
                <a:latin typeface="Calibri"/>
              </a:rPr>
              <a:t>В ячейки ЭТ введены следующие формулы: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37688" y="1292352"/>
          <a:ext cx="3974592" cy="1840992"/>
        </p:xfrm>
        <a:graphic>
          <a:graphicData uri="http://schemas.openxmlformats.org/drawingml/2006/table">
            <a:tbl>
              <a:tblPr/>
              <a:tblGrid>
                <a:gridCol w="521208"/>
                <a:gridCol w="1716024"/>
                <a:gridCol w="1737360"/>
              </a:tblGrid>
              <a:tr h="460248"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713300" indent="0"/>
                      <a:r>
                        <a:rPr lang="ru" sz="2400" b="1">
                          <a:solidFill>
                            <a:srgbClr val="FFFFFF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FFFFFF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0" marR="0" marT="0" marB="0" anchor="b">
                    <a:solidFill>
                      <a:srgbClr val="4F81BC"/>
                    </a:solidFill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 indent="88900"/>
                      <a:r>
                        <a:rPr lang="ru" sz="2400" i="1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400" b="1">
                          <a:latin typeface="Calibri"/>
                        </a:rPr>
                        <a:t>=A2/4</a:t>
                      </a:r>
                    </a:p>
                  </a:txBody>
                  <a:tcPr marL="0" marR="0" marT="0" marB="0" anchor="ctr">
                    <a:solidFill>
                      <a:srgbClr val="D0D9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88900"/>
                      <a:r>
                        <a:rPr lang="ru" sz="240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400" b="1">
                          <a:latin typeface="Calibri"/>
                        </a:rPr>
                        <a:t>=A1*10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400" b="1">
                          <a:latin typeface="Calibri"/>
                        </a:rPr>
                        <a:t>=(B1-A1)/6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</a:tr>
              <a:tr h="463296">
                <a:tc>
                  <a:txBody>
                    <a:bodyPr/>
                    <a:lstStyle/>
                    <a:p>
                      <a:pPr indent="88900"/>
                      <a:r>
                        <a:rPr lang="ru" sz="240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2400" b="1">
                          <a:latin typeface="Calibri"/>
                        </a:rPr>
                        <a:t>=A2-A1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latin typeface="Calibri"/>
                        </a:rPr>
                        <a:t>=А3-В2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60576" y="3590544"/>
            <a:ext cx="6038088" cy="7802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800" b="1" i="1">
                <a:latin typeface="Calibri"/>
              </a:rPr>
              <a:t>Вычислите значения, которые будут</a:t>
            </a:r>
          </a:p>
          <a:p>
            <a:pPr indent="0" algn="ctr">
              <a:lnSpc>
                <a:spcPct val="96000"/>
              </a:lnSpc>
            </a:pPr>
            <a:r>
              <a:rPr lang="ru" sz="2800" b="1" i="1">
                <a:latin typeface="Calibri"/>
              </a:rPr>
              <a:t>отображены на экране в клетках ЭТ.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9792" y="134112"/>
            <a:ext cx="1804416" cy="3108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900" b="1" i="1">
                <a:solidFill>
                  <a:srgbClr val="00B050"/>
                </a:solidFill>
                <a:latin typeface="Calibri"/>
              </a:rPr>
              <a:t>Задача №1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8640" y="737616"/>
            <a:ext cx="7095744" cy="3413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30200"/>
            <a:r>
              <a:rPr lang="ru" sz="2800">
                <a:latin typeface="Arial"/>
              </a:rPr>
              <a:t>• </a:t>
            </a:r>
            <a:r>
              <a:rPr lang="ru" sz="2800" b="1" i="1">
                <a:latin typeface="Calibri"/>
              </a:rPr>
              <a:t>В ячейки ЭТ введены следующие формулы: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37688" y="1408176"/>
          <a:ext cx="3971544" cy="1840992"/>
        </p:xfrm>
        <a:graphic>
          <a:graphicData uri="http://schemas.openxmlformats.org/drawingml/2006/table">
            <a:tbl>
              <a:tblPr/>
              <a:tblGrid>
                <a:gridCol w="521208"/>
                <a:gridCol w="1716024"/>
                <a:gridCol w="1734312"/>
              </a:tblGrid>
              <a:tr h="460248"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FFFFFF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solidFill>
                            <a:srgbClr val="FFFFFF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0" marR="0" marT="0" marB="0" anchor="b">
                    <a:solidFill>
                      <a:srgbClr val="4F81BC"/>
                    </a:solidFill>
                  </a:tcPr>
                </a:tc>
              </a:tr>
              <a:tr h="460248">
                <a:tc>
                  <a:txBody>
                    <a:bodyPr/>
                    <a:lstStyle/>
                    <a:p>
                      <a:pPr indent="88900"/>
                      <a:r>
                        <a:rPr lang="ru" sz="2400" i="1"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FF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indent="88900"/>
                      <a:r>
                        <a:rPr lang="ru" sz="2400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FF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</a:tr>
              <a:tr h="463296">
                <a:tc>
                  <a:txBody>
                    <a:bodyPr/>
                    <a:lstStyle/>
                    <a:p>
                      <a:pPr indent="88900"/>
                      <a:r>
                        <a:rPr lang="ru" sz="2400"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FF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b="1">
                          <a:solidFill>
                            <a:srgbClr val="FF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solidFill>
                      <a:srgbClr val="D0D9EA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60576" y="3590544"/>
            <a:ext cx="6038088" cy="7802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800" b="1" i="1">
                <a:latin typeface="Calibri"/>
              </a:rPr>
              <a:t>Вычислите значения, которые будут</a:t>
            </a:r>
          </a:p>
          <a:p>
            <a:pPr indent="0" algn="ctr">
              <a:lnSpc>
                <a:spcPct val="96000"/>
              </a:lnSpc>
            </a:pPr>
            <a:r>
              <a:rPr lang="ru" sz="2800" b="1" i="1">
                <a:latin typeface="Calibri"/>
              </a:rPr>
              <a:t>отображены на экране в клетках ЭТ.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44" y="374904"/>
            <a:ext cx="5367528" cy="9022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880" y="259080"/>
            <a:ext cx="2197608" cy="217017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0600" y="1484376"/>
          <a:ext cx="5321808" cy="1277112"/>
        </p:xfrm>
        <a:graphic>
          <a:graphicData uri="http://schemas.openxmlformats.org/drawingml/2006/table">
            <a:tbl>
              <a:tblPr/>
              <a:tblGrid>
                <a:gridCol w="1085088"/>
                <a:gridCol w="999744"/>
                <a:gridCol w="1075944"/>
                <a:gridCol w="1075944"/>
                <a:gridCol w="1085088"/>
              </a:tblGrid>
              <a:tr h="429768"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Arial"/>
                        </a:rPr>
                        <a:t>В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800" b="1">
                          <a:latin typeface="Arial"/>
                        </a:rPr>
                        <a:t>С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800" b="1">
                          <a:latin typeface="Arial"/>
                        </a:rPr>
                        <a:t>D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</a:tr>
              <a:tr h="420624"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>
                          <a:latin typeface="Verdana"/>
                        </a:rPr>
                        <a:t>S</a:t>
                      </a:r>
                    </a:p>
                  </a:txBody>
                  <a:tcPr marL="0" marR="0" marT="0" marB="0" anchor="ctr"/>
                </a:tc>
              </a:tr>
              <a:tr h="426720"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=В1/А1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Verdana"/>
                        </a:rPr>
                        <a:t>=С1-В1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>
                          <a:latin typeface="Verdana"/>
                        </a:rPr>
                        <a:t>=D1/A1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2544" y="2983992"/>
            <a:ext cx="7802880" cy="1292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8000"/>
              </a:lnSpc>
            </a:pPr>
            <a:r>
              <a:rPr lang="ru" sz="2400" b="1" i="1">
                <a:latin typeface="Calibri"/>
              </a:rPr>
              <a:t>Какая из формул, приведённых ниже, может быть записана в ячейке В2, чтобы построенная после выполнения вычислений диаграмма по значениям диапазона ячеек </a:t>
            </a:r>
            <a:r>
              <a:rPr lang="en-US" sz="2400" b="1" i="1">
                <a:latin typeface="Calibri"/>
              </a:rPr>
              <a:t>A2:D2 </a:t>
            </a:r>
            <a:r>
              <a:rPr lang="ru" sz="2400" b="1" i="1">
                <a:latin typeface="Calibri"/>
              </a:rPr>
              <a:t>соответствовала рисунку?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1832" y="4401312"/>
            <a:ext cx="2581656" cy="969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36872" indent="0">
              <a:spcAft>
                <a:spcPts val="140"/>
              </a:spcAft>
            </a:pPr>
            <a:r>
              <a:rPr lang="ru" sz="3200">
                <a:latin typeface="Calibri"/>
              </a:rPr>
              <a:t>1) =С1/А1+1</a:t>
            </a:r>
          </a:p>
          <a:p>
            <a:pPr marL="336872" indent="0"/>
            <a:r>
              <a:rPr lang="ru" sz="3200">
                <a:latin typeface="Calibri"/>
              </a:rPr>
              <a:t>2) =А1-1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94832" y="4410456"/>
            <a:ext cx="1688592" cy="9235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200">
                <a:latin typeface="Calibri"/>
              </a:rPr>
              <a:t>3) =С1+В1</a:t>
            </a:r>
          </a:p>
          <a:p>
            <a:pPr indent="0"/>
            <a:r>
              <a:rPr lang="ru" sz="3200">
                <a:latin typeface="Calibri"/>
              </a:rPr>
              <a:t>4) =С1+1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15824"/>
            <a:ext cx="1984248" cy="19781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16" y="5096256"/>
            <a:ext cx="1289304" cy="11734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320" y="5038344"/>
            <a:ext cx="1301496" cy="5486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38144" y="256032"/>
            <a:ext cx="2264664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 i="1" u="sng">
                <a:solidFill>
                  <a:srgbClr val="00B050"/>
                </a:solidFill>
                <a:latin typeface="Calibri"/>
              </a:rPr>
              <a:t>Задача №3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7952" y="926592"/>
            <a:ext cx="5849112" cy="3230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600" b="1" i="1">
                <a:latin typeface="Calibri"/>
              </a:rPr>
              <a:t>Дан фрагмент электронной таблицы: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51688" y="1405128"/>
          <a:ext cx="6327648" cy="1499616"/>
        </p:xfrm>
        <a:graphic>
          <a:graphicData uri="http://schemas.openxmlformats.org/drawingml/2006/table">
            <a:tbl>
              <a:tblPr/>
              <a:tblGrid>
                <a:gridCol w="1271016"/>
                <a:gridCol w="1261872"/>
                <a:gridCol w="1258824"/>
                <a:gridCol w="1261872"/>
                <a:gridCol w="1274064"/>
              </a:tblGrid>
              <a:tr h="502920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latin typeface="Calibri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latin typeface="Calibri"/>
                        </a:rPr>
                        <a:t>В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latin typeface="Calibri"/>
                        </a:rPr>
                        <a:t>С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2400" b="1"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505968"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=А1*3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=В1-1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900">
                          <a:latin typeface="Verdana"/>
                        </a:rPr>
                        <a:t>=Dl-2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08432" y="3105912"/>
            <a:ext cx="8068056" cy="1392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7000"/>
              </a:lnSpc>
            </a:pPr>
            <a:r>
              <a:rPr lang="ru" sz="2600" b="1" i="1">
                <a:latin typeface="Calibri"/>
              </a:rPr>
              <a:t>Какая из формул, приведённых ниже, может быть записана в ячейке А2, чтобы построенная после выполнения вычислений диаграмма по значениям диапазона ячеек </a:t>
            </a:r>
            <a:r>
              <a:rPr lang="en-US" sz="2600" b="1" i="1">
                <a:latin typeface="Calibri"/>
              </a:rPr>
              <a:t>A2:D2 </a:t>
            </a:r>
            <a:r>
              <a:rPr lang="ru" sz="2600" b="1" i="1">
                <a:latin typeface="Calibri"/>
              </a:rPr>
              <a:t>соответствовала рисунку?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22832" y="4706112"/>
            <a:ext cx="1146048" cy="301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1) </a:t>
            </a:r>
            <a:r>
              <a:rPr lang="en-US" sz="2400" b="1" i="1">
                <a:latin typeface="Calibri"/>
              </a:rPr>
              <a:t>=D1*2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91784" y="4706112"/>
            <a:ext cx="1252728" cy="731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400" b="1" i="1">
                <a:latin typeface="Calibri"/>
              </a:rPr>
              <a:t>3) =В1-А1</a:t>
            </a:r>
          </a:p>
          <a:p>
            <a:pPr indent="0"/>
            <a:r>
              <a:rPr lang="ru" sz="2400" b="1" i="1">
                <a:latin typeface="Calibri"/>
              </a:rPr>
              <a:t>4) =В1/С1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432" y="115824"/>
            <a:ext cx="2164080" cy="2133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912" y="5065776"/>
            <a:ext cx="768096" cy="6705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152" y="5062728"/>
            <a:ext cx="774192" cy="6797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47288" y="292608"/>
            <a:ext cx="2264664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 i="1" u="sng">
                <a:solidFill>
                  <a:srgbClr val="00B050"/>
                </a:solidFill>
                <a:latin typeface="Calibri"/>
              </a:rPr>
              <a:t>Задача №4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4904" y="1011936"/>
            <a:ext cx="5398008" cy="3108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Дан фрагмент электронной таблицы: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0248" y="1414272"/>
          <a:ext cx="6306312" cy="1490472"/>
        </p:xfrm>
        <a:graphic>
          <a:graphicData uri="http://schemas.openxmlformats.org/drawingml/2006/table">
            <a:tbl>
              <a:tblPr/>
              <a:tblGrid>
                <a:gridCol w="1261872"/>
                <a:gridCol w="1252728"/>
                <a:gridCol w="1274064"/>
                <a:gridCol w="1252728"/>
                <a:gridCol w="1264920"/>
              </a:tblGrid>
              <a:tr h="496824"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latin typeface="Calibri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>
                          <a:latin typeface="Calibri"/>
                        </a:rPr>
                        <a:t>В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3200">
                          <a:latin typeface="Calibri"/>
                        </a:rPr>
                        <a:t>с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2400" b="1">
                          <a:latin typeface="Calibri"/>
                        </a:rPr>
                        <a:t>D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502920"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=В1+С1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900">
                          <a:latin typeface="Verdana"/>
                        </a:rPr>
                        <a:t>=D1*3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900">
                          <a:latin typeface="Verdana"/>
                        </a:rPr>
                        <a:t>=А1/3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496" y="3206496"/>
            <a:ext cx="7802880" cy="1408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7000"/>
              </a:lnSpc>
            </a:pPr>
            <a:r>
              <a:rPr lang="ru" sz="2400" b="1" i="1">
                <a:latin typeface="Calibri"/>
              </a:rPr>
              <a:t>Какая из формул, приведённых ниже, может быть записана в ячейке А2, чтобы построенная после выполнения вычислений диаграмма по значениям диапазона ячеек </a:t>
            </a:r>
            <a:r>
              <a:rPr lang="en-US" sz="2400" b="1" i="1">
                <a:latin typeface="Calibri"/>
              </a:rPr>
              <a:t>A2:D2 </a:t>
            </a:r>
            <a:r>
              <a:rPr lang="ru" sz="2400" b="1" i="1">
                <a:latin typeface="Calibri"/>
              </a:rPr>
              <a:t>соответствовала рисунку?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28344" y="4730496"/>
            <a:ext cx="2228088" cy="762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400" b="1" i="1">
                <a:latin typeface="Calibri"/>
              </a:rPr>
              <a:t>1) =(С1 - А1 )/2</a:t>
            </a:r>
          </a:p>
          <a:p>
            <a:pPr indent="0" algn="r"/>
            <a:r>
              <a:rPr lang="ru" sz="2400" b="1" i="1">
                <a:latin typeface="Calibri"/>
              </a:rPr>
              <a:t>2) = А1 - </a:t>
            </a:r>
            <a:r>
              <a:rPr lang="en-US" sz="2400" b="1" i="1">
                <a:latin typeface="Calibri"/>
              </a:rPr>
              <a:t>D1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79848" y="4730496"/>
            <a:ext cx="1901952" cy="3230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400" b="1" i="1">
                <a:latin typeface="Calibri"/>
              </a:rPr>
              <a:t>3) =(С1 + В1)/3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5178552"/>
            <a:ext cx="2069592" cy="3139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>
                <a:latin typeface="Calibri"/>
              </a:rPr>
              <a:t>4) =А1+С1+2*В1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5672" y="219456"/>
            <a:ext cx="7202424" cy="1767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2400" b="1" i="1">
                <a:latin typeface="Calibri"/>
              </a:rPr>
              <a:t>Ячейки электронной таблицы, которые содержат исходные данные для расчетов, называются </a:t>
            </a:r>
            <a:r>
              <a:rPr lang="ru" sz="2400" b="1" i="1">
                <a:solidFill>
                  <a:srgbClr val="C00000"/>
                </a:solidFill>
                <a:latin typeface="Calibri"/>
              </a:rPr>
              <a:t>НЕЗАВИСИМЫМИ ПОЛЯМИ</a:t>
            </a:r>
            <a:r>
              <a:rPr lang="ru" sz="2400" b="1" i="1">
                <a:latin typeface="Calibri"/>
              </a:rPr>
              <a:t>.</a:t>
            </a:r>
          </a:p>
          <a:p>
            <a:pPr indent="0" algn="ctr"/>
            <a:r>
              <a:rPr lang="ru" sz="2400" b="1" i="1">
                <a:latin typeface="Calibri"/>
              </a:rPr>
              <a:t>Ячейки таблицы, которые содержат формулы для расчетов, называются </a:t>
            </a:r>
            <a:r>
              <a:rPr lang="ru" sz="2400" b="1" i="1">
                <a:solidFill>
                  <a:srgbClr val="C00000"/>
                </a:solidFill>
                <a:latin typeface="Calibri"/>
              </a:rPr>
              <a:t>ЗАВИСИМЫМИ ПОЛЯМИ.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88592" y="2142744"/>
          <a:ext cx="5410200" cy="2816352"/>
        </p:xfrm>
        <a:graphic>
          <a:graphicData uri="http://schemas.openxmlformats.org/drawingml/2006/table">
            <a:tbl>
              <a:tblPr/>
              <a:tblGrid>
                <a:gridCol w="865632"/>
                <a:gridCol w="649224"/>
                <a:gridCol w="1188720"/>
                <a:gridCol w="935736"/>
                <a:gridCol w="865632"/>
                <a:gridCol w="905256"/>
              </a:tblGrid>
              <a:tr h="457200">
                <a:tc gridSpan="6">
                  <a:txBody>
                    <a:bodyPr/>
                    <a:lstStyle/>
                    <a:p>
                      <a:pPr indent="0" algn="ctr">
                        <a:spcBef>
                          <a:spcPts val="280"/>
                        </a:spcBef>
                      </a:pPr>
                      <a:r>
                        <a:rPr lang="ru" sz="1600">
                          <a:latin typeface="Arial"/>
                        </a:rPr>
                        <a:t>Таблица учета продажи молочных продуктов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</a:tr>
              <a:tr h="408432">
                <a:tc>
                  <a:txBody>
                    <a:bodyPr/>
                    <a:lstStyle/>
                    <a:p>
                      <a:pPr indent="139700"/>
                      <a:r>
                        <a:rPr lang="ru" sz="1200">
                          <a:latin typeface="Arial"/>
                        </a:rPr>
                        <a:t>Продукт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Цена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Поставлено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Продано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Остаток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>
                          <a:latin typeface="Arial"/>
                        </a:rPr>
                        <a:t>Выручка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indent="88900">
                        <a:spcBef>
                          <a:spcPts val="280"/>
                        </a:spcBef>
                      </a:pPr>
                      <a:r>
                        <a:rPr lang="ru" sz="1200" b="1">
                          <a:latin typeface="Arial"/>
                        </a:rPr>
                        <a:t>Молоко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20,00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93700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indent="88900"/>
                      <a:r>
                        <a:rPr lang="ru" sz="1200" b="1">
                          <a:latin typeface="Arial"/>
                        </a:rPr>
                        <a:t>Сметана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marR="52900" indent="0" algn="r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714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387096">
                <a:tc>
                  <a:txBody>
                    <a:bodyPr/>
                    <a:lstStyle/>
                    <a:p>
                      <a:pPr indent="88900"/>
                      <a:r>
                        <a:rPr lang="ru" sz="1200" b="1">
                          <a:latin typeface="Arial"/>
                        </a:rPr>
                        <a:t>Творог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18,50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93700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2035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indent="88900">
                        <a:spcBef>
                          <a:spcPts val="280"/>
                        </a:spcBef>
                      </a:pPr>
                      <a:r>
                        <a:rPr lang="ru" sz="1200" b="1">
                          <a:latin typeface="Arial"/>
                        </a:rPr>
                        <a:t>Йогурт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203200">
                        <a:spcBef>
                          <a:spcPts val="280"/>
                        </a:spcBef>
                      </a:pPr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5,40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>
                        <a:spcBef>
                          <a:spcPts val="280"/>
                        </a:spcBef>
                      </a:pPr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>
                        <a:spcBef>
                          <a:spcPts val="280"/>
                        </a:spcBef>
                      </a:pPr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>
                        <a:spcBef>
                          <a:spcPts val="280"/>
                        </a:spcBef>
                      </a:pPr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indent="393700">
                        <a:spcBef>
                          <a:spcPts val="280"/>
                        </a:spcBef>
                      </a:pPr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1215</a:t>
                      </a:r>
                    </a:p>
                  </a:txBody>
                  <a:tcPr marL="0" marR="0" marT="0" marB="0">
                    <a:solidFill>
                      <a:srgbClr val="FECCFF"/>
                    </a:solidFill>
                  </a:tcPr>
                </a:tc>
              </a:tr>
              <a:tr h="393192">
                <a:tc>
                  <a:txBody>
                    <a:bodyPr/>
                    <a:lstStyle/>
                    <a:p>
                      <a:pPr indent="88900"/>
                      <a:r>
                        <a:rPr lang="ru" sz="1200" b="1">
                          <a:latin typeface="Arial"/>
                        </a:rPr>
                        <a:t>Сливки</a:t>
                      </a:r>
                    </a:p>
                  </a:txBody>
                  <a:tcPr marL="0" marR="0" marT="0" marB="0" anchor="ctr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15,20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C0504D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  <a:tc>
                  <a:txBody>
                    <a:bodyPr/>
                    <a:lstStyle/>
                    <a:p>
                      <a:pPr marR="52900" indent="0" algn="r"/>
                      <a:r>
                        <a:rPr lang="ru" sz="1400">
                          <a:solidFill>
                            <a:srgbClr val="FF3300"/>
                          </a:solidFill>
                          <a:latin typeface="Arial"/>
                        </a:rPr>
                        <a:t>684</a:t>
                      </a:r>
                    </a:p>
                  </a:txBody>
                  <a:tcPr marL="0" marR="0" marT="0" marB="0" anchor="ctr">
                    <a:solidFill>
                      <a:srgbClr val="FECC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8368" y="5151120"/>
            <a:ext cx="7839456" cy="972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88000"/>
              </a:lnSpc>
            </a:pPr>
            <a:r>
              <a:rPr lang="ru" sz="2400" b="1" i="1">
                <a:solidFill>
                  <a:srgbClr val="C00000"/>
                </a:solidFill>
                <a:latin typeface="Calibri"/>
              </a:rPr>
              <a:t>Прикладные программы, предназначенные для работы с электронными таблицами, называются </a:t>
            </a:r>
            <a:r>
              <a:rPr lang="ru" sz="2400" b="1" i="1" u="sng">
                <a:solidFill>
                  <a:srgbClr val="C00000"/>
                </a:solidFill>
                <a:latin typeface="Calibri"/>
              </a:rPr>
              <a:t>ТАБЛИЧНЫМИ </a:t>
            </a:r>
            <a:r>
              <a:rPr lang="ru" sz="2400" i="1">
                <a:latin typeface="Calibri"/>
              </a:rPr>
              <a:t>ПРОЦЕССОРАМИ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8088" y="149352"/>
            <a:ext cx="5077968" cy="3535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400" b="1" i="1" u="sng">
                <a:solidFill>
                  <a:srgbClr val="C00000"/>
                </a:solidFill>
                <a:latin typeface="Calibri"/>
              </a:rPr>
              <a:t>СТРУКТУРА ЭЛЕКТРОННОЙ ТАБЛИЦЫ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7264" y="719328"/>
          <a:ext cx="8802624" cy="5992368"/>
        </p:xfrm>
        <a:graphic>
          <a:graphicData uri="http://schemas.openxmlformats.org/drawingml/2006/table">
            <a:tbl>
              <a:tblPr/>
              <a:tblGrid>
                <a:gridCol w="716280"/>
                <a:gridCol w="734568"/>
                <a:gridCol w="725424"/>
                <a:gridCol w="743712"/>
                <a:gridCol w="731520"/>
                <a:gridCol w="737616"/>
                <a:gridCol w="734568"/>
                <a:gridCol w="746760"/>
                <a:gridCol w="722376"/>
                <a:gridCol w="731520"/>
                <a:gridCol w="737616"/>
                <a:gridCol w="740664"/>
              </a:tblGrid>
              <a:tr h="338328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D</a:t>
                      </a: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>
                          <a:latin typeface="Arial"/>
                        </a:rPr>
                        <a:t>. . . 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79400"/>
                      <a:r>
                        <a:rPr lang="en-US" sz="1200" b="1">
                          <a:latin typeface="Arial"/>
                        </a:rPr>
                        <a:t>IU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1">
                          <a:latin typeface="Arial"/>
                        </a:rPr>
                        <a:t>IV</a:t>
                      </a:r>
                    </a:p>
                  </a:txBody>
                  <a:tcPr marL="0" marR="0" marT="0" marB="0" anchor="ctr"/>
                </a:tc>
              </a:tr>
              <a:tr h="332232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 i="1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 i="1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 i="1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 i="1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 i="1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 i="1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rgbClr val="FFCB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pPr indent="279400"/>
                      <a:r>
                        <a:rPr lang="en-US" sz="2800">
                          <a:solidFill>
                            <a:srgbClr val="C027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0" marR="0" marT="0" marB="0" anchor="b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300" i="1">
                          <a:solidFill>
                            <a:srgbClr val="FF33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300" i="1">
                          <a:solidFill>
                            <a:srgbClr val="FF33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800">
                          <a:solidFill>
                            <a:srgbClr val="6A0A04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265176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15900"/>
                      <a:r>
                        <a:rPr lang="ru" sz="1800">
                          <a:solidFill>
                            <a:srgbClr val="FF3300"/>
                          </a:solidFill>
                          <a:latin typeface="Calibri"/>
                        </a:rPr>
                        <a:t>Ячейка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1800">
                          <a:solidFill>
                            <a:srgbClr val="FF3300"/>
                          </a:solidFill>
                          <a:latin typeface="Calibri"/>
                        </a:rPr>
                        <a:t>Строка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82296"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419100"/>
                      <a:r>
                        <a:rPr lang="ru" sz="950" b="1">
                          <a:solidFill>
                            <a:srgbClr val="FF3300"/>
                          </a:solidFill>
                          <a:latin typeface="Arial"/>
                        </a:rPr>
                        <a:t>Имил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 indent="520700" algn="just"/>
                      <a:r>
                        <a:rPr lang="ru" sz="1200" b="1">
                          <a:latin typeface="Arial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15900"/>
                      <a:r>
                        <a:rPr lang="ru" sz="1800">
                          <a:solidFill>
                            <a:srgbClr val="FF3300"/>
                          </a:solidFill>
                          <a:latin typeface="Calibri"/>
                        </a:rPr>
                        <a:t>таблицы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indent="444500" algn="just"/>
                      <a:r>
                        <a:rPr lang="ru" sz="1200" b="1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44424">
                <a:tc>
                  <a:txBody>
                    <a:bodyPr/>
                    <a:lstStyle/>
                    <a:p>
                      <a:pPr indent="444500" algn="just"/>
                      <a:r>
                        <a:rPr lang="ru" sz="1200" b="1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9184">
                <a:tc>
                  <a:txBody>
                    <a:bodyPr/>
                    <a:lstStyle/>
                    <a:p>
                      <a:pPr indent="444500" algn="just"/>
                      <a:r>
                        <a:rPr lang="ru" sz="1200" b="1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indent="330200" algn="just"/>
                      <a:r>
                        <a:rPr lang="ru" sz="1200" b="1">
                          <a:latin typeface="Arial"/>
                        </a:rPr>
                        <a:t>. . . 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indent="190500" algn="just"/>
                      <a:r>
                        <a:rPr lang="ru" sz="1200" b="1">
                          <a:latin typeface="Arial"/>
                        </a:rPr>
                        <a:t>65534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215900"/>
                      <a:r>
                        <a:rPr lang="ru" sz="1800">
                          <a:solidFill>
                            <a:srgbClr val="FF3300"/>
                          </a:solidFill>
                          <a:latin typeface="Calibri"/>
                        </a:rPr>
                        <a:t>Столбец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97536"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292100"/>
                      <a:r>
                        <a:rPr lang="ru" sz="950" b="1">
                          <a:solidFill>
                            <a:srgbClr val="FF3300"/>
                          </a:solidFill>
                          <a:latin typeface="Arial"/>
                        </a:rPr>
                        <a:t>Лист элоитплиили ТОПЛИНЫ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indent="190500" algn="just"/>
                      <a:r>
                        <a:rPr lang="ru" sz="1200" b="1">
                          <a:latin typeface="Arial"/>
                        </a:rPr>
                        <a:t>65535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500" b="1">
                          <a:solidFill>
                            <a:srgbClr val="FF3300"/>
                          </a:solidFill>
                          <a:latin typeface="Arial"/>
                        </a:rPr>
                        <a:t>1 ч- 11 1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500" b="1">
                          <a:solidFill>
                            <a:srgbClr val="FF3300"/>
                          </a:solidFill>
                          <a:latin typeface="Arial"/>
                        </a:rPr>
                        <a:t>/1 II </a:t>
                      </a:r>
                      <a:r>
                        <a:rPr lang="en-US" sz="500" b="1">
                          <a:solidFill>
                            <a:srgbClr val="FF3300"/>
                          </a:solidFill>
                          <a:latin typeface="Arial"/>
                        </a:rPr>
                        <a:t>IVKI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41376">
                <a:tc>
                  <a:txBody>
                    <a:bodyPr/>
                    <a:lstStyle/>
                    <a:p>
                      <a:pPr indent="190500" algn="just"/>
                      <a:r>
                        <a:rPr lang="ru" sz="1200" b="1">
                          <a:latin typeface="Arial"/>
                        </a:rPr>
                        <a:t>65536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FEFF9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448056"/>
            <a:ext cx="7034784" cy="1706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ru" sz="2800" b="1" i="1" u="sng">
                <a:solidFill>
                  <a:srgbClr val="C00000"/>
                </a:solidFill>
                <a:latin typeface="Calibri"/>
              </a:rPr>
              <a:t>Ячейка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 - минимальный элемент таблицы, имеющий адрес.</a:t>
            </a:r>
          </a:p>
          <a:p>
            <a:pPr indent="0" algn="ctr">
              <a:lnSpc>
                <a:spcPct val="97000"/>
              </a:lnSpc>
            </a:pPr>
            <a:r>
              <a:rPr lang="ru" sz="2800" b="1" i="1" u="sng">
                <a:solidFill>
                  <a:srgbClr val="C00000"/>
                </a:solidFill>
                <a:latin typeface="Calibri"/>
              </a:rPr>
              <a:t>Адрес ячейки</a:t>
            </a:r>
            <a:r>
              <a:rPr lang="ru" sz="2800" b="1" i="1">
                <a:solidFill>
                  <a:srgbClr val="C00000"/>
                </a:solidFill>
                <a:latin typeface="Calibri"/>
              </a:rPr>
              <a:t> состоит из номера столбца и номера строки.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0248" y="2414016"/>
          <a:ext cx="8241792" cy="2002536"/>
        </p:xfrm>
        <a:graphic>
          <a:graphicData uri="http://schemas.openxmlformats.org/drawingml/2006/table">
            <a:tbl>
              <a:tblPr/>
              <a:tblGrid>
                <a:gridCol w="3328416"/>
                <a:gridCol w="2447544"/>
                <a:gridCol w="2465832"/>
              </a:tblGrid>
              <a:tr h="774192">
                <a:tc>
                  <a:txBody>
                    <a:bodyPr/>
                    <a:lstStyle/>
                    <a:p>
                      <a:pPr indent="0" algn="ctr"/>
                      <a:r>
                        <a:rPr lang="ru" sz="2400" b="1" i="1">
                          <a:latin typeface="Calibri"/>
                        </a:rPr>
                        <a:t>Адрес =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2400" b="1" i="1">
                          <a:latin typeface="Calibri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2400" i="1"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1228344">
                <a:tc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  <a:spcBef>
                          <a:spcPts val="280"/>
                        </a:spcBef>
                      </a:pPr>
                      <a:r>
                        <a:rPr lang="ru" sz="2400" b="1" i="1">
                          <a:latin typeface="Calibri"/>
                        </a:rPr>
                        <a:t>Номер столбца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97000"/>
                        </a:lnSpc>
                        <a:spcBef>
                          <a:spcPts val="280"/>
                        </a:spcBef>
                      </a:pPr>
                      <a:r>
                        <a:rPr lang="ru" sz="2400" b="1" i="1">
                          <a:latin typeface="Calibri"/>
                        </a:rPr>
                        <a:t>Номер строки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908304"/>
            <a:ext cx="5818632" cy="49408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4232" y="283464"/>
            <a:ext cx="7129272" cy="3596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18504" y="856488"/>
            <a:ext cx="2462784" cy="822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65100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</a:t>
            </a:r>
            <a:r>
              <a:rPr lang="ru" sz="2000" b="1">
                <a:latin typeface="Calibri"/>
              </a:rPr>
              <a:t>частей: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75248" y="1883664"/>
            <a:ext cx="774192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12408" y="2249424"/>
            <a:ext cx="2435352" cy="929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  <a:spcBef>
                <a:spcPts val="210"/>
              </a:spcBef>
            </a:pPr>
            <a:r>
              <a:rPr lang="ru" sz="2000">
                <a:latin typeface="Calibri"/>
              </a:rPr>
              <a:t>панель инструментов окно документа (лист) заголовки столбцов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12408" y="3346704"/>
            <a:ext cx="1752600" cy="5699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2000">
                <a:latin typeface="Calibri"/>
              </a:rPr>
              <a:t>заголовки строк строка формул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09360" y="4078224"/>
            <a:ext cx="1606296" cy="2042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Calibri"/>
              </a:rPr>
              <a:t>ярлыки листов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15456" y="4443984"/>
            <a:ext cx="1865376" cy="2042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Calibri"/>
              </a:rPr>
              <a:t>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6" y="1124712"/>
            <a:ext cx="5815584" cy="494385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4232" y="454152"/>
            <a:ext cx="7123176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96712" y="1399032"/>
            <a:ext cx="301752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00" b="1">
                <a:solidFill>
                  <a:srgbClr val="6E7275"/>
                </a:solidFill>
                <a:latin typeface="Arial"/>
              </a:rPr>
              <a:t>го X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6992" y="5763768"/>
            <a:ext cx="1917192" cy="262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800" u="sng">
                <a:solidFill>
                  <a:srgbClr val="BFC2CC"/>
                </a:solidFill>
                <a:latin typeface="Arial"/>
              </a:rPr>
              <a:t>н &lt; » н </a:t>
            </a:r>
            <a:r>
              <a:rPr lang="ru" sz="800" u="sng">
                <a:solidFill>
                  <a:srgbClr val="D2D8DA"/>
                </a:solidFill>
                <a:latin typeface="Arial"/>
              </a:rPr>
              <a:t>| </a:t>
            </a:r>
            <a:r>
              <a:rPr lang="ru" sz="800" u="sng">
                <a:solidFill>
                  <a:srgbClr val="BFC2CC"/>
                </a:solidFill>
                <a:latin typeface="Arial"/>
              </a:rPr>
              <a:t>Лист1 </a:t>
            </a:r>
            <a:r>
              <a:rPr lang="ru" sz="800" u="sng">
                <a:solidFill>
                  <a:srgbClr val="D2D8DA"/>
                </a:solidFill>
                <a:latin typeface="Arial"/>
              </a:rPr>
              <a:t>/ </a:t>
            </a:r>
            <a:r>
              <a:rPr lang="ru" sz="800" u="sng">
                <a:solidFill>
                  <a:srgbClr val="BFC2CC"/>
                </a:solidFill>
                <a:latin typeface="Arial"/>
              </a:rPr>
              <a:t>Лист2 </a:t>
            </a:r>
            <a:r>
              <a:rPr lang="ru" sz="800" u="sng">
                <a:solidFill>
                  <a:srgbClr val="D2D8DA"/>
                </a:solidFill>
                <a:latin typeface="Arial"/>
              </a:rPr>
              <a:t>/ </a:t>
            </a:r>
            <a:r>
              <a:rPr lang="ru" sz="800" u="sng">
                <a:solidFill>
                  <a:srgbClr val="BFC2CC"/>
                </a:solidFill>
                <a:latin typeface="Arial"/>
              </a:rPr>
              <a:t>ЛистЗ </a:t>
            </a:r>
            <a:r>
              <a:rPr lang="ru" sz="800" u="sng">
                <a:solidFill>
                  <a:srgbClr val="D2D8DA"/>
                </a:solidFill>
                <a:latin typeface="Arial"/>
              </a:rPr>
              <a:t>/</a:t>
            </a:r>
          </a:p>
          <a:p>
            <a:pPr indent="0"/>
            <a:r>
              <a:rPr lang="ru" sz="700">
                <a:solidFill>
                  <a:srgbClr val="BFC2CC"/>
                </a:solidFill>
                <a:latin typeface="Arial"/>
              </a:rPr>
              <a:t>Готово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98448" y="1188720"/>
            <a:ext cx="3919728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14300"/>
            <a:r>
              <a:rPr lang="en-US" sz="700" baseline="-25000">
                <a:solidFill>
                  <a:srgbClr val="BFC2CC"/>
                </a:solidFill>
                <a:latin typeface="Arial"/>
              </a:rPr>
              <a:t>t</a:t>
            </a:r>
            <a:r>
              <a:rPr lang="en-US" sz="700">
                <a:solidFill>
                  <a:srgbClr val="BFC2CC"/>
                </a:solidFill>
                <a:latin typeface="Arial"/>
              </a:rPr>
              <a:t>i </a:t>
            </a:r>
            <a:r>
              <a:rPr lang="ru" sz="700">
                <a:solidFill>
                  <a:srgbClr val="DEB29F"/>
                </a:solidFill>
                <a:latin typeface="Arial"/>
              </a:rPr>
              <a:t>'I </a:t>
            </a:r>
            <a:r>
              <a:rPr lang="ru" sz="700">
                <a:solidFill>
                  <a:srgbClr val="BFC2CC"/>
                </a:solidFill>
                <a:latin typeface="Arial"/>
              </a:rPr>
              <a:t>&lt;                    Книга1 -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Microsoft Excel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98448" y="1432560"/>
            <a:ext cx="3919728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3E4F9E"/>
                </a:solidFill>
                <a:latin typeface="Arial"/>
              </a:rPr>
              <a:t>Вставка Разметка страницы Формулы Данные Рецензирование Вид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49936" y="1539240"/>
          <a:ext cx="5815584" cy="1176528"/>
        </p:xfrm>
        <a:graphic>
          <a:graphicData uri="http://schemas.openxmlformats.org/drawingml/2006/table">
            <a:tbl>
              <a:tblPr/>
              <a:tblGrid>
                <a:gridCol w="944880"/>
                <a:gridCol w="896112"/>
                <a:gridCol w="216408"/>
                <a:gridCol w="954024"/>
                <a:gridCol w="786384"/>
                <a:gridCol w="341376"/>
                <a:gridCol w="749808"/>
                <a:gridCol w="926592"/>
              </a:tblGrid>
              <a:tr h="231648">
                <a:tc rowSpan="3">
                  <a:txBody>
                    <a:bodyPr/>
                    <a:lstStyle/>
                    <a:p>
                      <a:pPr indent="1778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</a:t>
                      </a:r>
                    </a:p>
                    <a:p>
                      <a:pPr indent="342900">
                        <a:lnSpc>
                          <a:spcPct val="75000"/>
                        </a:lnSpc>
                      </a:pP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„   у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00">
                          <a:solidFill>
                            <a:srgbClr val="B0ABA8"/>
                          </a:solidFill>
                          <a:latin typeface="Arial"/>
                        </a:rPr>
                        <a:t>Calibri       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’ </a:t>
                      </a:r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solidFill>
                            <a:srgbClr val="B0ABA8"/>
                          </a:solidFill>
                          <a:latin typeface="Arial"/>
                        </a:rPr>
                        <a:t>= = = </a:t>
                      </a:r>
                      <a:r>
                        <a:rPr lang="en-US" sz="950">
                          <a:solidFill>
                            <a:srgbClr val="B0ABA8"/>
                          </a:solidFill>
                          <a:latin typeface="Arial"/>
                        </a:rPr>
                        <a:t>gj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Общий   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’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j*=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 ’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Ж А" Ч </a:t>
                      </a:r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’| </a:t>
                      </a:r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А*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50" cap="small">
                          <a:solidFill>
                            <a:srgbClr val="BBBBB9"/>
                          </a:solidFill>
                          <a:latin typeface="Times New Roman"/>
                        </a:rPr>
                        <a:t>а'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300">
                          <a:solidFill>
                            <a:srgbClr val="B0ABA8"/>
                          </a:solidFill>
                          <a:latin typeface="Arial"/>
                        </a:rPr>
                        <a:t>» ■ =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% 0001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t*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Удалить 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50">
                          <a:solidFill>
                            <a:srgbClr val="BFC2CC"/>
                          </a:solidFill>
                          <a:latin typeface="Times New Roman"/>
                        </a:rPr>
                        <a:t>А-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300">
                          <a:solidFill>
                            <a:srgbClr val="B0ABA8"/>
                          </a:solidFill>
                          <a:latin typeface="Arial"/>
                        </a:rPr>
                        <a:t>* *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■*-,0 ,00</a:t>
                      </a:r>
                    </a:p>
                    <a:p>
                      <a:pPr indent="0">
                        <a:lnSpc>
                          <a:spcPct val="75000"/>
                        </a:lnSpc>
                      </a:pPr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,00 +,0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50">
                          <a:solidFill>
                            <a:srgbClr val="BFC2CC"/>
                          </a:solidFill>
                          <a:latin typeface="Times New Roman"/>
                        </a:rPr>
                        <a:t>Стили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й Формат’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76784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850">
                          <a:solidFill>
                            <a:srgbClr val="BFC2CC"/>
                          </a:solidFill>
                          <a:latin typeface="Times New Roman"/>
                        </a:rPr>
                        <a:t>Шрифт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50">
                          <a:solidFill>
                            <a:srgbClr val="BFC2CC"/>
                          </a:solidFill>
                          <a:latin typeface="Times New Roman"/>
                        </a:rPr>
                        <a:t>Ячейки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300">
                          <a:solidFill>
                            <a:srgbClr val="D2D8DA"/>
                          </a:solidFill>
                          <a:latin typeface="Arial"/>
                        </a:rPr>
                        <a:t>I__________</a:t>
                      </a:r>
                      <a:r>
                        <a:rPr lang="ru" sz="1300">
                          <a:solidFill>
                            <a:srgbClr val="B0ABA8"/>
                          </a:solidFill>
                          <a:latin typeface="Arial"/>
                        </a:rPr>
                        <a:t>А1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92100"/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solidFill>
                            <a:srgbClr val="BBBBB9"/>
                          </a:solidFill>
                          <a:latin typeface="Arial"/>
                        </a:rPr>
                        <a:t>А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marL="738700" indent="0"/>
                      <a:r>
                        <a:rPr lang="ru" sz="850">
                          <a:solidFill>
                            <a:srgbClr val="B0ABA8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F2E4C7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в        с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>
                          <a:solidFill>
                            <a:srgbClr val="BBBBB9"/>
                          </a:solidFill>
                          <a:latin typeface="Times New Roman"/>
                        </a:rPr>
                        <a:t>D        </a:t>
                      </a:r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Е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en-US" sz="850">
                          <a:solidFill>
                            <a:srgbClr val="BBBBB9"/>
                          </a:solidFill>
                          <a:latin typeface="Times New Roman"/>
                        </a:rPr>
                        <a:t>F         G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Н             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381000"/>
                      <a:r>
                        <a:rPr lang="en-US" sz="850">
                          <a:solidFill>
                            <a:srgbClr val="BBBBB9"/>
                          </a:solidFill>
                          <a:latin typeface="Times New Roman"/>
                        </a:rPr>
                        <a:t>J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3464" y="2706624"/>
          <a:ext cx="427736" cy="3057144"/>
        </p:xfrm>
        <a:graphic>
          <a:graphicData uri="http://schemas.openxmlformats.org/drawingml/2006/table">
            <a:tbl>
              <a:tblPr/>
              <a:tblGrid>
                <a:gridCol w="219456"/>
                <a:gridCol w="208280"/>
              </a:tblGrid>
              <a:tr h="161544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D7C8B4"/>
                          </a:solidFill>
                          <a:latin typeface="Times New Roman"/>
                        </a:rPr>
                        <a:t>1 |</a:t>
                      </a:r>
                    </a:p>
                  </a:txBody>
                  <a:tcPr marL="0" marR="0" marT="0" marB="0" anchor="b">
                    <a:solidFill>
                      <a:srgbClr val="F2E4C7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э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indent="0" algn="just"/>
                      <a:r>
                        <a:rPr lang="ru" sz="850" baseline="30000">
                          <a:solidFill>
                            <a:srgbClr val="BBBBB9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7 </a:t>
                      </a:r>
                      <a:r>
                        <a:rPr lang="ru" sz="850">
                          <a:solidFill>
                            <a:srgbClr val="D2D8DA"/>
                          </a:solidFill>
                          <a:latin typeface="Times New Roman"/>
                        </a:rPr>
                        <a:t>]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0" algn="just">
                        <a:spcAft>
                          <a:spcPts val="140"/>
                        </a:spcAft>
                      </a:pPr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8 |</a:t>
                      </a:r>
                    </a:p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0" algn="just">
                        <a:spcAft>
                          <a:spcPts val="210"/>
                        </a:spcAft>
                      </a:pPr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10</a:t>
                      </a:r>
                    </a:p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FC2CC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67640"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0" algn="just">
                        <a:spcAft>
                          <a:spcPts val="210"/>
                        </a:spcAft>
                      </a:pPr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15</a:t>
                      </a:r>
                    </a:p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332232">
                <a:tc>
                  <a:txBody>
                    <a:bodyPr/>
                    <a:lstStyle/>
                    <a:p>
                      <a:pPr indent="0" algn="just">
                        <a:spcAft>
                          <a:spcPts val="210"/>
                        </a:spcAft>
                      </a:pPr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17</a:t>
                      </a:r>
                    </a:p>
                    <a:p>
                      <a:pPr indent="0" algn="just"/>
                      <a:r>
                        <a:rPr lang="ru" sz="850">
                          <a:solidFill>
                            <a:srgbClr val="BBBBB9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67056"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4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245352" y="1216152"/>
            <a:ext cx="2490216" cy="822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03200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</a:t>
            </a:r>
            <a:r>
              <a:rPr lang="ru" sz="2000" b="1">
                <a:latin typeface="Calibri"/>
              </a:rPr>
              <a:t>частей: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41720" y="2170176"/>
            <a:ext cx="911352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i="1" u="sng">
                <a:latin typeface="Arial"/>
              </a:rPr>
              <a:t>•</a:t>
            </a:r>
            <a:r>
              <a:rPr lang="ru" sz="2000" u="sng">
                <a:latin typeface="Calibri"/>
              </a:rPr>
              <a:t> меню]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12408" y="2612136"/>
            <a:ext cx="2435352" cy="92964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114300">
              <a:lnSpc>
                <a:spcPct val="115000"/>
              </a:lnSpc>
              <a:spcBef>
                <a:spcPts val="210"/>
              </a:spcBef>
            </a:pPr>
            <a:r>
              <a:rPr lang="ru" sz="2000">
                <a:latin typeface="Calibri"/>
              </a:rPr>
              <a:t>панель инструментов окно документа (лист) заголовки столбцов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312408" y="3709416"/>
            <a:ext cx="1755648" cy="569976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114300">
              <a:lnSpc>
                <a:spcPct val="115000"/>
              </a:lnSpc>
            </a:pPr>
            <a:r>
              <a:rPr lang="ru" sz="2000">
                <a:latin typeface="Calibri"/>
              </a:rPr>
              <a:t>заголовки строк строка формул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9360" y="4440936"/>
            <a:ext cx="1606296" cy="204216"/>
          </a:xfrm>
          <a:prstGeom prst="rect">
            <a:avLst/>
          </a:prstGeom>
          <a:solidFill>
            <a:srgbClr val="F2F2E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Calibri"/>
              </a:rPr>
              <a:t>ярлыки листов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15456" y="4806696"/>
            <a:ext cx="1865376" cy="204216"/>
          </a:xfrm>
          <a:prstGeom prst="rect">
            <a:avLst/>
          </a:prstGeom>
          <a:solidFill>
            <a:srgbClr val="F2F2EA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Calibri"/>
              </a:rPr>
              <a:t>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438656"/>
            <a:ext cx="1295400" cy="853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1296" y="1438656"/>
            <a:ext cx="2542032" cy="853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48" y="1584960"/>
            <a:ext cx="5861304" cy="11186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480" y="1591056"/>
            <a:ext cx="2810256" cy="6583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94232" y="384048"/>
            <a:ext cx="7129272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9432" y="2362200"/>
            <a:ext cx="551688" cy="944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850">
                <a:solidFill>
                  <a:srgbClr val="B0ABA8"/>
                </a:solidFill>
                <a:latin typeface="Times New Roman"/>
              </a:rPr>
              <a:t>Al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9432" y="2587752"/>
            <a:ext cx="551688" cy="762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850">
                <a:solidFill>
                  <a:srgbClr val="B0ABA8"/>
                </a:solidFill>
                <a:latin typeface="Times New Roman"/>
              </a:rPr>
              <a:t>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9432" y="2706624"/>
            <a:ext cx="551688" cy="201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85000"/>
              </a:lnSpc>
            </a:pPr>
            <a:r>
              <a:rPr lang="en-US" sz="1400" b="1">
                <a:solidFill>
                  <a:srgbClr val="B0ABA8"/>
                </a:solidFill>
                <a:latin typeface="Arial"/>
              </a:rPr>
              <a:t>“I</a:t>
            </a:r>
          </a:p>
          <a:p>
            <a:pPr indent="228600">
              <a:lnSpc>
                <a:spcPct val="75000"/>
              </a:lnSpc>
            </a:pPr>
            <a:r>
              <a:rPr lang="ru" sz="650">
                <a:solidFill>
                  <a:srgbClr val="B0ABA8"/>
                </a:solidFill>
                <a:latin typeface="Times New Roman"/>
              </a:rPr>
              <a:t>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7472" y="3401568"/>
            <a:ext cx="79248" cy="1127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50">
                <a:solidFill>
                  <a:srgbClr val="BBBBB9"/>
                </a:solidFill>
                <a:latin typeface="Arial"/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088" y="4069080"/>
            <a:ext cx="137160" cy="441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9</a:t>
            </a:r>
          </a:p>
          <a:p>
            <a:pPr indent="0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10</a:t>
            </a:r>
          </a:p>
          <a:p>
            <a:pPr indent="0"/>
            <a:r>
              <a:rPr lang="ru" sz="850">
                <a:solidFill>
                  <a:srgbClr val="BBBBB9"/>
                </a:solidFill>
                <a:latin typeface="Times New Roman"/>
              </a:rPr>
              <a:t>11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33160" y="1216152"/>
            <a:ext cx="2508504" cy="822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</a:t>
            </a:r>
            <a:r>
              <a:rPr lang="ru" sz="2000" b="1">
                <a:latin typeface="Calibri"/>
              </a:rPr>
              <a:t>частей: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75248" y="2261616"/>
            <a:ext cx="257251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панель инструментов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75248" y="2798064"/>
            <a:ext cx="2572512" cy="220980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окно документа (лист)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столбцов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строк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формул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ярлыки листов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состояния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088" y="5233416"/>
            <a:ext cx="146304" cy="441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16</a:t>
            </a:r>
          </a:p>
          <a:p>
            <a:pPr indent="0">
              <a:spcAft>
                <a:spcPts val="210"/>
              </a:spcAft>
            </a:pPr>
            <a:r>
              <a:rPr lang="ru" sz="850">
                <a:solidFill>
                  <a:srgbClr val="BBBBB9"/>
                </a:solidFill>
                <a:latin typeface="Times New Roman"/>
              </a:rPr>
              <a:t>17</a:t>
            </a:r>
          </a:p>
          <a:p>
            <a:pPr indent="0"/>
            <a:r>
              <a:rPr lang="ru" sz="850">
                <a:solidFill>
                  <a:srgbClr val="BBBBB9"/>
                </a:solidFill>
                <a:latin typeface="Times New Roman"/>
              </a:rPr>
              <a:t>18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310896" y="5745480"/>
          <a:ext cx="5844032" cy="320040"/>
        </p:xfrm>
        <a:graphic>
          <a:graphicData uri="http://schemas.openxmlformats.org/drawingml/2006/table">
            <a:tbl>
              <a:tblPr/>
              <a:tblGrid>
                <a:gridCol w="1847088"/>
                <a:gridCol w="990600"/>
                <a:gridCol w="1310640"/>
                <a:gridCol w="518160"/>
                <a:gridCol w="542544"/>
                <a:gridCol w="426720"/>
                <a:gridCol w="208280"/>
              </a:tblGrid>
              <a:tr h="143256"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к &lt; ► н </a:t>
                      </a:r>
                      <a:r>
                        <a:rPr lang="ru" sz="800">
                          <a:solidFill>
                            <a:srgbClr val="D2D8DA"/>
                          </a:solidFill>
                          <a:latin typeface="Arial"/>
                        </a:rPr>
                        <a:t>| </a:t>
                      </a:r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Лист1 </a:t>
                      </a:r>
                      <a:r>
                        <a:rPr lang="ru" sz="800">
                          <a:solidFill>
                            <a:srgbClr val="D2D8DA"/>
                          </a:solidFill>
                          <a:latin typeface="Arial"/>
                        </a:rPr>
                        <a:t>/ </a:t>
                      </a:r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Лист2 </a:t>
                      </a:r>
                      <a:r>
                        <a:rPr lang="ru" sz="800">
                          <a:solidFill>
                            <a:srgbClr val="D2D8DA"/>
                          </a:solidFill>
                          <a:latin typeface="Arial"/>
                        </a:rPr>
                        <a:t>/ </a:t>
                      </a:r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ЛистЗ </a:t>
                      </a:r>
                      <a:r>
                        <a:rPr lang="ru" sz="800">
                          <a:solidFill>
                            <a:srgbClr val="D2D8DA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</a:tr>
              <a:tr h="88392">
                <a:tc rowSpan="2"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Готово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450">
                          <a:solidFill>
                            <a:srgbClr val="BBBBB9"/>
                          </a:solidFill>
                          <a:latin typeface="Arial"/>
                        </a:rPr>
                        <a:t>flflQL </a:t>
                      </a:r>
                      <a:r>
                        <a:rPr lang="ru" sz="450">
                          <a:solidFill>
                            <a:srgbClr val="BBBBB9"/>
                          </a:solidFill>
                          <a:latin typeface="Arial"/>
                        </a:rPr>
                        <a:t>1— 1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</a:tr>
              <a:tr h="88392">
                <a:tc vMerge="1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450">
                          <a:solidFill>
                            <a:srgbClr val="BBBBB9"/>
                          </a:solidFill>
                          <a:latin typeface="Arial"/>
                        </a:rPr>
                        <a:t>LUU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  <a:tc>
                  <a:txBody>
                    <a:bodyPr/>
                    <a:lstStyle/>
                    <a:p>
                      <a:endParaRPr sz="500"/>
                    </a:p>
                  </a:txBody>
                  <a:tcPr marL="0" marR="0" marT="0" marB="0">
                    <a:solidFill>
                      <a:srgbClr val="D0D9EA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6" y="1176528"/>
            <a:ext cx="304800" cy="3078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88" y="2328672"/>
            <a:ext cx="5827776" cy="37429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94232" y="356616"/>
            <a:ext cx="7129272" cy="3627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800" b="1" i="1" u="sng">
                <a:solidFill>
                  <a:srgbClr val="C00000"/>
                </a:solidFill>
                <a:latin typeface="Calibri"/>
              </a:rPr>
              <a:t>Интерфейс табличного процессора </a:t>
            </a:r>
            <a:r>
              <a:rPr lang="en-US" sz="2800" b="1" i="1" u="sng">
                <a:solidFill>
                  <a:srgbClr val="C00000"/>
                </a:solidFill>
                <a:latin typeface="Calibri"/>
              </a:rPr>
              <a:t>MS Excel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1040" y="1164336"/>
            <a:ext cx="3203448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700">
                <a:solidFill>
                  <a:srgbClr val="BFC2CC"/>
                </a:solidFill>
                <a:latin typeface="Arial"/>
              </a:rPr>
              <a:t>fcj            </a:t>
            </a:r>
            <a:r>
              <a:rPr lang="ru" sz="700">
                <a:solidFill>
                  <a:srgbClr val="DEB29F"/>
                </a:solidFill>
                <a:latin typeface="Arial"/>
              </a:rPr>
              <a:t>йЬ </a:t>
            </a:r>
            <a:r>
              <a:rPr lang="ru" sz="700">
                <a:solidFill>
                  <a:srgbClr val="BFC2CC"/>
                </a:solidFill>
                <a:latin typeface="Arial"/>
              </a:rPr>
              <a:t>*                  Книга1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- Microsoft Excel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1040" y="1426464"/>
            <a:ext cx="3203448" cy="1097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BFC2CC"/>
                </a:solidFill>
                <a:latin typeface="Arial"/>
              </a:rPr>
              <a:t>Главная </a:t>
            </a:r>
            <a:r>
              <a:rPr lang="en-US" sz="700">
                <a:solidFill>
                  <a:srgbClr val="BFC2CC"/>
                </a:solidFill>
                <a:latin typeface="Arial"/>
              </a:rPr>
              <a:t>\ </a:t>
            </a:r>
            <a:r>
              <a:rPr lang="ru" sz="700">
                <a:solidFill>
                  <a:srgbClr val="BFC2CC"/>
                </a:solidFill>
                <a:latin typeface="Arial"/>
              </a:rPr>
              <a:t>Вставка Разметка страницы Формулы Данные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75176" y="1414272"/>
            <a:ext cx="777240" cy="1219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BFC2CC"/>
                </a:solidFill>
                <a:latin typeface="Arial"/>
              </a:rPr>
              <a:t>Рецензирование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23104" y="1191768"/>
            <a:ext cx="975360" cy="822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700">
                <a:solidFill>
                  <a:srgbClr val="BFC2CC"/>
                </a:solidFill>
                <a:latin typeface="Arial"/>
              </a:rPr>
              <a:t>_ Н X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23104" y="1392936"/>
            <a:ext cx="975360" cy="1432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BFC2CC"/>
                </a:solidFill>
                <a:latin typeface="Arial"/>
              </a:rPr>
              <a:t>Вид ® _ </a:t>
            </a:r>
            <a:r>
              <a:rPr lang="ru" sz="800">
                <a:solidFill>
                  <a:srgbClr val="BFC2CC"/>
                </a:solidFill>
                <a:latin typeface="Arial"/>
              </a:rPr>
              <a:t>я X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088" y="1557528"/>
          <a:ext cx="5583936" cy="725424"/>
        </p:xfrm>
        <a:graphic>
          <a:graphicData uri="http://schemas.openxmlformats.org/drawingml/2006/table">
            <a:tbl>
              <a:tblPr/>
              <a:tblGrid>
                <a:gridCol w="844296"/>
                <a:gridCol w="1155192"/>
                <a:gridCol w="950976"/>
                <a:gridCol w="752856"/>
                <a:gridCol w="368808"/>
                <a:gridCol w="758952"/>
                <a:gridCol w="752856"/>
              </a:tblGrid>
              <a:tr h="213360">
                <a:tc rowSpan="3">
                  <a:txBody>
                    <a:bodyPr/>
                    <a:lstStyle/>
                    <a:p>
                      <a:pPr indent="5588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А</a:t>
                      </a:r>
                    </a:p>
                    <a:p>
                      <a:pPr indent="2667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—'</a:t>
                      </a:r>
                    </a:p>
                    <a:p>
                      <a:pPr indent="101600">
                        <a:lnSpc>
                          <a:spcPct val="89000"/>
                        </a:lnSpc>
                      </a:pP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</a:t>
                      </a:r>
                    </a:p>
                    <a:p>
                      <a:pPr indent="2667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’ У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00">
                          <a:solidFill>
                            <a:srgbClr val="B0ABA8"/>
                          </a:solidFill>
                          <a:latin typeface="Arial"/>
                        </a:rPr>
                        <a:t>Calibri        </a:t>
                      </a:r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- 11  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’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50">
                          <a:solidFill>
                            <a:srgbClr val="B0ABA8"/>
                          </a:solidFill>
                          <a:latin typeface="Arial"/>
                        </a:rPr>
                        <a:t>= = =|®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Общий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spcAft>
                          <a:spcPts val="630"/>
                        </a:spcAft>
                      </a:pP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А</a:t>
                      </a:r>
                    </a:p>
                    <a:p>
                      <a:pPr indent="0" algn="ctr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Стили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en-US" sz="700">
                          <a:solidFill>
                            <a:srgbClr val="BFC2CC"/>
                          </a:solidFill>
                          <a:latin typeface="Arial"/>
                        </a:rPr>
                        <a:t>_j*° </a:t>
                      </a:r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Вставить ’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Ж </a:t>
                      </a:r>
                      <a:r>
                        <a:rPr lang="ru" sz="900" i="1">
                          <a:solidFill>
                            <a:srgbClr val="B0ABA8"/>
                          </a:solidFill>
                          <a:latin typeface="Times New Roman"/>
                        </a:rPr>
                        <a:t>К</a:t>
                      </a:r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 Ч </a:t>
                      </a:r>
                      <a:r>
                        <a:rPr lang="ru" sz="800">
                          <a:solidFill>
                            <a:srgbClr val="BFC2CC"/>
                          </a:solidFill>
                          <a:latin typeface="Arial"/>
                        </a:rPr>
                        <a:t>’ </a:t>
                      </a:r>
                      <a:r>
                        <a:rPr lang="ru" sz="800">
                          <a:solidFill>
                            <a:srgbClr val="B0ABA8"/>
                          </a:solidFill>
                          <a:latin typeface="Arial"/>
                        </a:rPr>
                        <a:t>А* </a:t>
                      </a:r>
                      <a:r>
                        <a:rPr lang="ru" sz="850" cap="small">
                          <a:solidFill>
                            <a:srgbClr val="B0ABA8"/>
                          </a:solidFill>
                          <a:latin typeface="Times New Roman"/>
                        </a:rPr>
                        <a:t>а’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0ABA8"/>
                          </a:solidFill>
                          <a:latin typeface="Arial"/>
                        </a:rPr>
                        <a:t>» ■ =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35560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% ооо]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3* Удалить </a:t>
                      </a:r>
                      <a:r>
                        <a:rPr lang="ru" sz="700" baseline="30000">
                          <a:solidFill>
                            <a:srgbClr val="BFC2CC"/>
                          </a:solidFill>
                          <a:latin typeface="Arial"/>
                        </a:rPr>
                        <a:t>ж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en-US" sz="1400" b="1">
                          <a:solidFill>
                            <a:srgbClr val="BFC2CC"/>
                          </a:solidFill>
                          <a:latin typeface="Arial"/>
                        </a:rPr>
                        <a:t>S’ </a:t>
                      </a:r>
                      <a:r>
                        <a:rPr lang="ru" sz="1400" b="1">
                          <a:solidFill>
                            <a:srgbClr val="BFC2CC"/>
                          </a:solidFill>
                          <a:latin typeface="Arial"/>
                        </a:rPr>
                        <a:t>Я’</a:t>
                      </a:r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</a:tr>
              <a:tr h="198120">
                <a:tc v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latin typeface="Arial"/>
                        </a:rPr>
                        <a:t>_</a:t>
                      </a:r>
                    </a:p>
                  </a:txBody>
                  <a:tcPr marL="0" marR="0" marT="0" marB="0" anchor="b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700">
                          <a:solidFill>
                            <a:srgbClr val="BBBBB9"/>
                          </a:solidFill>
                          <a:latin typeface="Arial"/>
                        </a:rPr>
                        <a:t>|1F </a:t>
                      </a:r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*“|| ^” |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6670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,00</a:t>
                      </a:r>
                    </a:p>
                    <a:p>
                      <a:pPr indent="0">
                        <a:lnSpc>
                          <a:spcPct val="75000"/>
                        </a:lnSpc>
                      </a:pPr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,00 +,0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Формат ’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77800"/>
                      <a:r>
                        <a:rPr lang="ru" sz="700">
                          <a:solidFill>
                            <a:srgbClr val="BBBBB9"/>
                          </a:solidFill>
                          <a:latin typeface="Arial"/>
                        </a:rPr>
                        <a:t>&lt;2</a:t>
                      </a:r>
                      <a:r>
                        <a:rPr lang="ru" sz="700" baseline="30000">
                          <a:solidFill>
                            <a:srgbClr val="BBBBB9"/>
                          </a:solidFill>
                          <a:latin typeface="Arial"/>
                        </a:rPr>
                        <a:t>т</a:t>
                      </a:r>
                    </a:p>
                  </a:txBody>
                  <a:tcPr marL="0" marR="0" marT="0" marB="0" anchor="ctr">
                    <a:solidFill>
                      <a:srgbClr val="E8E9E8"/>
                    </a:solidFill>
                  </a:tcPr>
                </a:tc>
              </a:tr>
              <a:tr h="131064"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Буфер обмена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3302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Шрифт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Выравнивание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1651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Число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>
                    <a:solidFill>
                      <a:srgbClr val="E8E9E8"/>
                    </a:solidFill>
                  </a:tcPr>
                </a:tc>
                <a:tc>
                  <a:txBody>
                    <a:bodyPr/>
                    <a:lstStyle/>
                    <a:p>
                      <a:pPr indent="21590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Ячейки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700">
                          <a:solidFill>
                            <a:srgbClr val="BFC2CC"/>
                          </a:solidFill>
                          <a:latin typeface="Arial"/>
                        </a:rPr>
                        <a:t>Редактировани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233160" y="1216152"/>
            <a:ext cx="2508504" cy="868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ru" sz="2000" b="1" u="sng">
                <a:latin typeface="Calibri"/>
              </a:rPr>
              <a:t>Интерфейс </a:t>
            </a:r>
            <a:r>
              <a:rPr lang="en-US" sz="2000" b="1" u="sng">
                <a:latin typeface="Calibri"/>
              </a:rPr>
              <a:t>MS Excel </a:t>
            </a:r>
            <a:r>
              <a:rPr lang="ru" sz="2000" b="1" u="sng">
                <a:latin typeface="Calibri"/>
              </a:rPr>
              <a:t>состоит из следующих частей: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2232" y="5922264"/>
            <a:ext cx="329184" cy="103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BBBBB9"/>
                </a:solidFill>
                <a:latin typeface="Arial"/>
              </a:rPr>
              <a:t>Готово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75248" y="2243328"/>
            <a:ext cx="2572512" cy="569976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меню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панель инструментов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75248" y="2813304"/>
            <a:ext cx="2572512" cy="350520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окно документа (лист)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75248" y="3163824"/>
            <a:ext cx="2572512" cy="1844040"/>
          </a:xfrm>
          <a:prstGeom prst="rect">
            <a:avLst/>
          </a:prstGeom>
          <a:solidFill>
            <a:srgbClr val="F2F2EA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столбцов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заголовки строк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формул</a:t>
            </a:r>
          </a:p>
          <a:p>
            <a:pPr indent="0">
              <a:spcAft>
                <a:spcPts val="280"/>
              </a:spcAft>
            </a:pPr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ярлыки листов</a:t>
            </a:r>
          </a:p>
          <a:p>
            <a:pPr indent="0"/>
            <a:r>
              <a:rPr lang="ru" sz="2000">
                <a:latin typeface="Arial"/>
              </a:rPr>
              <a:t>• </a:t>
            </a:r>
            <a:r>
              <a:rPr lang="ru" sz="2000">
                <a:latin typeface="Calibri"/>
              </a:rPr>
              <a:t>строка состояния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1993</Words>
  <PresentationFormat>Экран (4:3)</PresentationFormat>
  <Paragraphs>702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и правила поведения в компьютерном классе</dc:title>
  <dc:creator>123</dc:creator>
  <cp:lastModifiedBy>Людмила Николаевна</cp:lastModifiedBy>
  <cp:revision>1</cp:revision>
  <dcterms:modified xsi:type="dcterms:W3CDTF">2020-04-10T16:33:13Z</dcterms:modified>
</cp:coreProperties>
</file>