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97" r:id="rId3"/>
    <p:sldId id="322" r:id="rId4"/>
    <p:sldId id="300" r:id="rId5"/>
    <p:sldId id="277" r:id="rId6"/>
    <p:sldId id="323" r:id="rId7"/>
    <p:sldId id="324" r:id="rId8"/>
    <p:sldId id="327" r:id="rId9"/>
    <p:sldId id="328" r:id="rId10"/>
    <p:sldId id="329" r:id="rId11"/>
    <p:sldId id="331" r:id="rId12"/>
    <p:sldId id="332" r:id="rId13"/>
    <p:sldId id="333" r:id="rId14"/>
    <p:sldId id="334" r:id="rId15"/>
    <p:sldId id="325" r:id="rId16"/>
    <p:sldId id="336" r:id="rId17"/>
    <p:sldId id="337" r:id="rId18"/>
    <p:sldId id="335" r:id="rId19"/>
    <p:sldId id="266" r:id="rId20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2D0"/>
    <a:srgbClr val="E1CCF0"/>
    <a:srgbClr val="79DCFF"/>
    <a:srgbClr val="A7E8FF"/>
    <a:srgbClr val="FBD1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14" y="-9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8389-EB15-40AB-8074-DD9B019CD11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B3DC-BA44-4CFD-90AC-8EF36F601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A162D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0"/>
            <a:ext cx="12190413" cy="6854123"/>
          </a:xfrm>
          <a:prstGeom prst="frame">
            <a:avLst>
              <a:gd name="adj1" fmla="val 2156"/>
            </a:avLst>
          </a:prstGeom>
          <a:solidFill>
            <a:srgbClr val="A162D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2.jpeg"/><Relationship Id="rId3" Type="http://schemas.openxmlformats.org/officeDocument/2006/relationships/slide" Target="slide15.xml"/><Relationship Id="rId7" Type="http://schemas.openxmlformats.org/officeDocument/2006/relationships/image" Target="../media/image9.jpeg"/><Relationship Id="rId12" Type="http://schemas.openxmlformats.org/officeDocument/2006/relationships/slide" Target="slide9.xml"/><Relationship Id="rId17" Type="http://schemas.openxmlformats.org/officeDocument/2006/relationships/image" Target="../media/image14.jpeg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image" Target="../media/image10.jpeg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590" y="189434"/>
            <a:ext cx="10937915" cy="14703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Презентация к уроку окружающего мира,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 1 класс УМК «Школа России»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734" y="4845140"/>
            <a:ext cx="8533289" cy="175300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Учитель начальных классов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Селегень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smtClean="0">
                <a:solidFill>
                  <a:schemeClr val="tx1"/>
                </a:solidFill>
                <a:latin typeface="Comic Sans MS" pitchFamily="66" charset="0"/>
              </a:rPr>
              <a:t>Оксана Алексеевна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63758" y="6022082"/>
            <a:ext cx="864096" cy="57606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" action="ppaction://noaction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66050" y="155758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 Зачем мы спим ночью?»</a:t>
            </a:r>
            <a:endParaRPr lang="ru-RU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375" y="2674075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366946" y="2332227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img0.liveinternet.ru/images/foto/b/3/apps/0/200/200726_354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980" y="2349674"/>
            <a:ext cx="4283225" cy="2600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.md/dbimg/234547_51da700a32cb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1" y="1413570"/>
            <a:ext cx="7769545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06" y="2073417"/>
            <a:ext cx="6480720" cy="38766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4566" y="333450"/>
            <a:ext cx="11449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Нельзя </a:t>
            </a:r>
            <a:r>
              <a:rPr lang="ru-RU" sz="2800" b="1" dirty="0">
                <a:latin typeface="Comic Sans MS" pitchFamily="66" charset="0"/>
              </a:rPr>
              <a:t>перед сном смотреть страшные фильмы, играть в шумные игры, драться, читать волнующие книги.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5666" y="1485578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latin typeface="Comic Sans MS" pitchFamily="66" charset="0"/>
              </a:rPr>
              <a:t>Правила здорового </a:t>
            </a:r>
            <a:r>
              <a:rPr lang="ru-RU" sz="2400" b="1" u="sng" dirty="0" smtClean="0">
                <a:solidFill>
                  <a:schemeClr val="bg1"/>
                </a:solidFill>
                <a:latin typeface="Comic Sans MS" pitchFamily="66" charset="0"/>
              </a:rPr>
              <a:t>сна</a:t>
            </a:r>
            <a:endParaRPr lang="ru-RU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4496" y="3544864"/>
            <a:ext cx="2373610" cy="315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1831">
            <a:off x="9856224" y="3772116"/>
            <a:ext cx="2224524" cy="30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255446" y="6022082"/>
            <a:ext cx="504056" cy="50405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1366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.md/dbimg/234547_51da700a32cb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1" y="1413570"/>
            <a:ext cx="7769545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22" y="2073417"/>
            <a:ext cx="6336704" cy="380464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4566" y="333450"/>
            <a:ext cx="11449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Нельзя </a:t>
            </a:r>
            <a:r>
              <a:rPr lang="ru-RU" sz="2800" b="1" dirty="0">
                <a:latin typeface="Comic Sans MS" pitchFamily="66" charset="0"/>
              </a:rPr>
              <a:t>перед сном смотреть страшные фильмы, играть в шумные игры, драться, читать волнующие книги.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5666" y="1485578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latin typeface="Comic Sans MS" pitchFamily="66" charset="0"/>
              </a:rPr>
              <a:t>Правила здорового </a:t>
            </a:r>
            <a:r>
              <a:rPr lang="ru-RU" sz="2400" b="1" u="sng" dirty="0" smtClean="0">
                <a:solidFill>
                  <a:schemeClr val="bg1"/>
                </a:solidFill>
                <a:latin typeface="Comic Sans MS" pitchFamily="66" charset="0"/>
              </a:rPr>
              <a:t>сна</a:t>
            </a:r>
            <a:endParaRPr lang="ru-RU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4496" y="3544864"/>
            <a:ext cx="2373610" cy="315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1831">
            <a:off x="9856224" y="3772116"/>
            <a:ext cx="2224524" cy="30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255446" y="6022082"/>
            <a:ext cx="504056" cy="50405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6558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.md/dbimg/234547_51da700a32cb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1" y="1413570"/>
            <a:ext cx="7769545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14" y="2073417"/>
            <a:ext cx="6408712" cy="380464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4566" y="333450"/>
            <a:ext cx="1144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Спать </a:t>
            </a:r>
            <a:r>
              <a:rPr lang="ru-RU" sz="2800" b="1" dirty="0">
                <a:latin typeface="Comic Sans MS" pitchFamily="66" charset="0"/>
              </a:rPr>
              <a:t>в полной темноте.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5666" y="1485578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latin typeface="Comic Sans MS" pitchFamily="66" charset="0"/>
              </a:rPr>
              <a:t>Правила здорового </a:t>
            </a:r>
            <a:r>
              <a:rPr lang="ru-RU" sz="2400" b="1" u="sng" dirty="0" smtClean="0">
                <a:solidFill>
                  <a:schemeClr val="bg1"/>
                </a:solidFill>
                <a:latin typeface="Comic Sans MS" pitchFamily="66" charset="0"/>
              </a:rPr>
              <a:t>сна</a:t>
            </a:r>
            <a:endParaRPr lang="ru-RU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4496" y="3544864"/>
            <a:ext cx="2373610" cy="315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1831">
            <a:off x="9856224" y="3772116"/>
            <a:ext cx="2224524" cy="30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255446" y="6022082"/>
            <a:ext cx="504056" cy="50405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7675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.md/dbimg/234547_51da700a32cb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1" y="1413570"/>
            <a:ext cx="7769545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14" y="2061642"/>
            <a:ext cx="6408712" cy="38884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4566" y="333450"/>
            <a:ext cx="11449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Спать </a:t>
            </a:r>
            <a:r>
              <a:rPr lang="ru-RU" sz="2800" b="1" dirty="0">
                <a:latin typeface="Comic Sans MS" pitchFamily="66" charset="0"/>
              </a:rPr>
              <a:t>в хорошо проветриваемом помещении, </a:t>
            </a:r>
            <a:endParaRPr lang="ru-RU" sz="2800" b="1" dirty="0" smtClean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при </a:t>
            </a:r>
            <a:r>
              <a:rPr lang="ru-RU" sz="2800" b="1" dirty="0">
                <a:latin typeface="Comic Sans MS" pitchFamily="66" charset="0"/>
              </a:rPr>
              <a:t>открытой форточке.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5666" y="1485578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latin typeface="Comic Sans MS" pitchFamily="66" charset="0"/>
              </a:rPr>
              <a:t>Правила здорового </a:t>
            </a:r>
            <a:r>
              <a:rPr lang="ru-RU" sz="2400" b="1" u="sng" dirty="0" smtClean="0">
                <a:solidFill>
                  <a:schemeClr val="bg1"/>
                </a:solidFill>
                <a:latin typeface="Comic Sans MS" pitchFamily="66" charset="0"/>
              </a:rPr>
              <a:t>сна</a:t>
            </a:r>
            <a:endParaRPr lang="ru-RU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4496" y="3544864"/>
            <a:ext cx="2373610" cy="315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1831">
            <a:off x="9856224" y="3772116"/>
            <a:ext cx="2224524" cy="30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255446" y="6022082"/>
            <a:ext cx="504056" cy="50405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4339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.md/dbimg/234547_51da700a32cb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1" y="1413570"/>
            <a:ext cx="7769545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14" y="2061642"/>
            <a:ext cx="6408712" cy="38884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4566" y="333450"/>
            <a:ext cx="1144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Спать </a:t>
            </a:r>
            <a:r>
              <a:rPr lang="ru-RU" sz="2800" b="1" dirty="0">
                <a:latin typeface="Comic Sans MS" pitchFamily="66" charset="0"/>
              </a:rPr>
              <a:t>на ровной постели.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5666" y="1485578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latin typeface="Comic Sans MS" pitchFamily="66" charset="0"/>
              </a:rPr>
              <a:t>Правила здорового </a:t>
            </a:r>
            <a:r>
              <a:rPr lang="ru-RU" sz="2400" b="1" u="sng" dirty="0" smtClean="0">
                <a:solidFill>
                  <a:schemeClr val="bg1"/>
                </a:solidFill>
                <a:latin typeface="Comic Sans MS" pitchFamily="66" charset="0"/>
              </a:rPr>
              <a:t>сна</a:t>
            </a:r>
            <a:endParaRPr lang="ru-RU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4496" y="3544864"/>
            <a:ext cx="2373610" cy="315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1831">
            <a:off x="9856224" y="3772116"/>
            <a:ext cx="2224524" cy="30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255446" y="6022082"/>
            <a:ext cx="504056" cy="50405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48835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 rot="5400000">
            <a:off x="11243778" y="5914070"/>
            <a:ext cx="864096" cy="50405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7356" y="3194485"/>
            <a:ext cx="3000396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Врач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9256" y="3213770"/>
            <a:ext cx="314327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Пожарный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222" y="3194485"/>
            <a:ext cx="2500330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Лётчик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604" y="3787068"/>
            <a:ext cx="3417504" cy="250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3179" y="3787068"/>
            <a:ext cx="3448124" cy="2496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007216" y="3787068"/>
            <a:ext cx="3200558" cy="2474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51604" y="45418"/>
            <a:ext cx="350046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Полицейский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2132" y="71431"/>
            <a:ext cx="2857520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Таксист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6908" y="98141"/>
            <a:ext cx="2928958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Пекарь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604" y="571613"/>
            <a:ext cx="3369867" cy="2549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5101" y="594772"/>
            <a:ext cx="3464281" cy="2526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4061" y="594773"/>
            <a:ext cx="3273713" cy="2526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-34271" y="6261875"/>
            <a:ext cx="1144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Люди, которые не спят ночью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106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 rot="5400000">
            <a:off x="11243778" y="5914070"/>
            <a:ext cx="864096" cy="50405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7356" y="3194485"/>
            <a:ext cx="3000396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Слон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9256" y="3213770"/>
            <a:ext cx="314327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Медведь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222" y="3194485"/>
            <a:ext cx="2500330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Жираф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604" y="3787067"/>
            <a:ext cx="3417504" cy="2474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3179" y="3787068"/>
            <a:ext cx="3448124" cy="2474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007216" y="3787067"/>
            <a:ext cx="3200558" cy="2474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51604" y="45418"/>
            <a:ext cx="350046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Поросята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2132" y="71431"/>
            <a:ext cx="2857520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Котята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6908" y="98141"/>
            <a:ext cx="2928958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Лисята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604" y="594773"/>
            <a:ext cx="3369867" cy="252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5101" y="594773"/>
            <a:ext cx="3464281" cy="2526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99205" y="594773"/>
            <a:ext cx="3143424" cy="2526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62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-34271" y="6261875"/>
            <a:ext cx="1144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Животным тоже нужен отдых, поэтому они спят.</a:t>
            </a:r>
          </a:p>
        </p:txBody>
      </p:sp>
    </p:spTree>
    <p:extLst>
      <p:ext uri="{BB962C8B-B14F-4D97-AF65-F5344CB8AC3E}">
        <p14:creationId xmlns="" xmlns:p14="http://schemas.microsoft.com/office/powerpoint/2010/main" val="3021199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342678" y="189435"/>
            <a:ext cx="8856984" cy="2736303"/>
            <a:chOff x="2456887" y="521345"/>
            <a:chExt cx="6138649" cy="2507562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2456887" y="521345"/>
              <a:ext cx="6138649" cy="2507562"/>
            </a:xfrm>
            <a:prstGeom prst="cloudCallout">
              <a:avLst>
                <a:gd name="adj1" fmla="val 45077"/>
                <a:gd name="adj2" fmla="val 107915"/>
              </a:avLst>
            </a:prstGeom>
            <a:solidFill>
              <a:schemeClr val="bg1"/>
            </a:solidFill>
            <a:ln>
              <a:solidFill>
                <a:srgbClr val="A162D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0723" y="770968"/>
              <a:ext cx="5535275" cy="1071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Ребята , </a:t>
              </a:r>
              <a:r>
                <a:rPr lang="ru-RU" sz="2800" b="1" dirty="0" smtClean="0">
                  <a:latin typeface="Comic Sans MS" pitchFamily="66" charset="0"/>
                </a:rPr>
                <a:t>а вот некоторые 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животные ночью не спят. Отгадайте 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про них загадки. Чтобы проверить себя, нажмите снова на загадку.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3531" y="3264148"/>
            <a:ext cx="2630092" cy="354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56025"/>
            <a:ext cx="2278782" cy="3033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249846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flipH="1">
            <a:off x="676173" y="237258"/>
            <a:ext cx="3258793" cy="3120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         </a:t>
            </a:r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Сова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606" y="261442"/>
            <a:ext cx="3240360" cy="3120528"/>
          </a:xfrm>
          <a:prstGeom prst="rect">
            <a:avLst/>
          </a:prstGeom>
          <a:solidFill>
            <a:schemeClr val="bg1"/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Всю 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ночь летает,	                    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Мышей 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добывает,                             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А станет светло –                               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Спать летит в дупло. </a:t>
            </a: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606" y="237274"/>
            <a:ext cx="3240360" cy="3120512"/>
          </a:xfrm>
          <a:prstGeom prst="rect">
            <a:avLst/>
          </a:prstGeom>
          <a:solidFill>
            <a:srgbClr val="FFFF66">
              <a:alpha val="0"/>
            </a:srgbClr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71471" y="261442"/>
            <a:ext cx="3258793" cy="3120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       </a:t>
            </a:r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Светлячок</a:t>
            </a:r>
          </a:p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89904" y="237258"/>
            <a:ext cx="3240360" cy="3120528"/>
          </a:xfrm>
          <a:prstGeom prst="rect">
            <a:avLst/>
          </a:prstGeom>
          <a:solidFill>
            <a:schemeClr val="bg1"/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То погаснет, то зажжётся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Ночью в роще огонёк.     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Угадай, как он зовётся? 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Ну, конечно…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 </a:t>
            </a:r>
            <a:endParaRPr lang="ru-RU" sz="2400" b="1" i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71470" y="260726"/>
            <a:ext cx="3240360" cy="3097060"/>
          </a:xfrm>
          <a:prstGeom prst="rect">
            <a:avLst/>
          </a:prstGeom>
          <a:solidFill>
            <a:srgbClr val="FFFF66">
              <a:alpha val="0"/>
            </a:srgbClr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6173" y="3526175"/>
            <a:ext cx="3258793" cy="3071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Сверчок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606" y="3478351"/>
            <a:ext cx="3240360" cy="3095439"/>
          </a:xfrm>
          <a:prstGeom prst="rect">
            <a:avLst/>
          </a:prstGeom>
          <a:solidFill>
            <a:schemeClr val="bg1"/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Целый день он спать не прочь,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Но едва настанет ночь,      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Запоёт его смычок.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Музыканта звать…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4606" y="3501802"/>
            <a:ext cx="3240360" cy="3071970"/>
          </a:xfrm>
          <a:prstGeom prst="rect">
            <a:avLst/>
          </a:prstGeom>
          <a:solidFill>
            <a:srgbClr val="FFFF66">
              <a:alpha val="0"/>
            </a:srgbClr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453038" y="3478351"/>
            <a:ext cx="3258793" cy="3120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Волк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71470" y="3501802"/>
            <a:ext cx="3240360" cy="3097060"/>
          </a:xfrm>
          <a:prstGeom prst="rect">
            <a:avLst/>
          </a:prstGeom>
          <a:solidFill>
            <a:schemeClr val="bg1"/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Он в лесу ночами рыщет,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Пропитанье себе ищет?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Страшно слышать пасти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щёлк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...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Кто в лесу зубастый..</a:t>
            </a:r>
            <a:endParaRPr lang="ru-RU" sz="2400" b="1" i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71470" y="3501802"/>
            <a:ext cx="3240360" cy="3097061"/>
          </a:xfrm>
          <a:prstGeom prst="rect">
            <a:avLst/>
          </a:prstGeom>
          <a:solidFill>
            <a:srgbClr val="FFFF66">
              <a:alpha val="0"/>
            </a:srgbClr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64606" y="237258"/>
            <a:ext cx="3258793" cy="3120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Летучая мышь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64606" y="237258"/>
            <a:ext cx="3240360" cy="3120528"/>
          </a:xfrm>
          <a:prstGeom prst="rect">
            <a:avLst/>
          </a:prstGeom>
          <a:solidFill>
            <a:schemeClr val="bg1"/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Днём спит,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Вниз головой висит,                                       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Ночью летает,                                                 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Пищу на лету добывает.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46173" y="261442"/>
            <a:ext cx="3258793" cy="3097060"/>
          </a:xfrm>
          <a:prstGeom prst="rect">
            <a:avLst/>
          </a:prstGeom>
          <a:solidFill>
            <a:srgbClr val="FFFF66">
              <a:alpha val="0"/>
            </a:srgbClr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64605" y="3501819"/>
            <a:ext cx="3258793" cy="30719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  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         </a:t>
            </a:r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Ёж</a:t>
            </a: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83038" y="3501802"/>
            <a:ext cx="3240360" cy="3071969"/>
          </a:xfrm>
          <a:prstGeom prst="rect">
            <a:avLst/>
          </a:prstGeom>
          <a:solidFill>
            <a:schemeClr val="bg1"/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Полежала между ёлками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Подушечка с иголками.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Тихонечко лежала,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А вечером  вдруг побежала.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83038" y="3501802"/>
            <a:ext cx="3240360" cy="3095439"/>
          </a:xfrm>
          <a:prstGeom prst="rect">
            <a:avLst/>
          </a:prstGeom>
          <a:solidFill>
            <a:srgbClr val="FFFF66">
              <a:alpha val="0"/>
            </a:srgbClr>
          </a:solidFill>
          <a:ln w="19050">
            <a:solidFill>
              <a:srgbClr val="A162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 rot="5400000">
            <a:off x="48708" y="6100418"/>
            <a:ext cx="711172" cy="28575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74035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9" grpId="0" animBg="1"/>
      <p:bldP spid="20" grpId="0" animBg="1"/>
      <p:bldP spid="20" grpId="1" animBg="1"/>
      <p:bldP spid="22" grpId="0" animBg="1"/>
      <p:bldP spid="23" grpId="0" animBg="1"/>
      <p:bldP spid="23" grpId="1" animBg="1"/>
      <p:bldP spid="28" grpId="0" animBg="1"/>
      <p:bldP spid="29" grpId="0" animBg="1"/>
      <p:bldP spid="29" grpId="1" animBg="1"/>
      <p:bldP spid="33" grpId="0" animBg="1"/>
      <p:bldP spid="34" grpId="0" animBg="1"/>
      <p:bldP spid="34" grpId="1" animBg="1"/>
      <p:bldP spid="31" grpId="0" animBg="1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795417" y="1104918"/>
            <a:ext cx="4752528" cy="3116964"/>
          </a:xfrm>
          <a:prstGeom prst="foldedCorner">
            <a:avLst/>
          </a:prstGeom>
          <a:solidFill>
            <a:schemeClr val="bg1"/>
          </a:solidFill>
          <a:ln>
            <a:solidFill>
              <a:srgbClr val="A162D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02" y="1917626"/>
            <a:ext cx="484619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дети,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урок!</a:t>
            </a:r>
            <a:endParaRPr lang="ru-RU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1279782" y="189434"/>
            <a:ext cx="720080" cy="698370"/>
          </a:xfrm>
          <a:prstGeom prst="mathMultiply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3337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342678" y="189435"/>
            <a:ext cx="8856984" cy="4248471"/>
            <a:chOff x="2456887" y="521345"/>
            <a:chExt cx="6138649" cy="2507562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2456887" y="521345"/>
              <a:ext cx="6138649" cy="2507562"/>
            </a:xfrm>
            <a:prstGeom prst="cloudCallout">
              <a:avLst>
                <a:gd name="adj1" fmla="val 43583"/>
                <a:gd name="adj2" fmla="val 51193"/>
              </a:avLst>
            </a:prstGeom>
            <a:solidFill>
              <a:schemeClr val="bg1"/>
            </a:solidFill>
            <a:ln>
              <a:solidFill>
                <a:srgbClr val="A162D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0723" y="770968"/>
              <a:ext cx="5535275" cy="208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Ребята , хорошо ли вы </a:t>
              </a:r>
            </a:p>
            <a:p>
              <a:pPr algn="ctr"/>
              <a:r>
                <a:rPr lang="ru-RU" sz="2800" b="1" dirty="0">
                  <a:latin typeface="Comic Sans MS" pitchFamily="66" charset="0"/>
                </a:rPr>
                <a:t>спали сегодня ночью?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А</a:t>
              </a:r>
              <a:r>
                <a:rPr lang="ru-RU" sz="2800" b="1" dirty="0">
                  <a:latin typeface="Comic Sans MS" pitchFamily="66" charset="0"/>
                </a:rPr>
                <a:t> вот </a:t>
              </a:r>
              <a:r>
                <a:rPr lang="ru-RU" sz="2800" b="1" dirty="0" err="1">
                  <a:latin typeface="Comic Sans MS" pitchFamily="66" charset="0"/>
                </a:rPr>
                <a:t>Муравьишка</a:t>
              </a:r>
              <a:r>
                <a:rPr lang="ru-RU" sz="2800" b="1" dirty="0">
                  <a:latin typeface="Comic Sans MS" pitchFamily="66" charset="0"/>
                </a:rPr>
                <a:t> спал плохо</a:t>
              </a:r>
              <a:r>
                <a:rPr lang="ru-RU" sz="2800" b="1" dirty="0" smtClean="0">
                  <a:latin typeface="Comic Sans MS" pitchFamily="66" charset="0"/>
                </a:rPr>
                <a:t>.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 </a:t>
              </a:r>
              <a:r>
                <a:rPr lang="ru-RU" sz="2800" b="1" dirty="0">
                  <a:latin typeface="Comic Sans MS" pitchFamily="66" charset="0"/>
                </a:rPr>
                <a:t>И знаете, почему? Всю ночь его мучил вопрос: „Зачем мы спим ночью?“ Давайте подумаем, как ответить </a:t>
              </a:r>
              <a:r>
                <a:rPr lang="ru-RU" sz="2800" b="1" dirty="0" err="1">
                  <a:latin typeface="Comic Sans MS" pitchFamily="66" charset="0"/>
                </a:rPr>
                <a:t>Муравьишке</a:t>
              </a:r>
              <a:r>
                <a:rPr lang="ru-RU" sz="2800" b="1" dirty="0">
                  <a:latin typeface="Comic Sans MS" pitchFamily="66" charset="0"/>
                </a:rPr>
                <a:t>, и 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всё </a:t>
              </a:r>
              <a:r>
                <a:rPr lang="ru-RU" sz="2800" b="1" dirty="0">
                  <a:latin typeface="Comic Sans MS" pitchFamily="66" charset="0"/>
                </a:rPr>
                <a:t>ему скажем, когда он 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проснётся</a:t>
              </a:r>
              <a:r>
                <a:rPr lang="ru-RU" sz="2800" b="1" dirty="0">
                  <a:latin typeface="Comic Sans MS" pitchFamily="66" charset="0"/>
                </a:rPr>
                <a:t>.</a:t>
              </a: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3531" y="3264148"/>
            <a:ext cx="2630092" cy="354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56025"/>
            <a:ext cx="2278782" cy="3033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934097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342678" y="189435"/>
            <a:ext cx="8856984" cy="4305160"/>
            <a:chOff x="2456887" y="521345"/>
            <a:chExt cx="6138649" cy="2920710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2456887" y="521345"/>
              <a:ext cx="6138649" cy="2882251"/>
            </a:xfrm>
            <a:prstGeom prst="cloudCallout">
              <a:avLst>
                <a:gd name="adj1" fmla="val 44119"/>
                <a:gd name="adj2" fmla="val 50615"/>
              </a:avLst>
            </a:prstGeom>
            <a:solidFill>
              <a:schemeClr val="bg1"/>
            </a:solidFill>
            <a:ln>
              <a:solidFill>
                <a:srgbClr val="A162D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0723" y="873790"/>
              <a:ext cx="5535275" cy="256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Comic Sans MS" pitchFamily="66" charset="0"/>
                </a:rPr>
                <a:t>Устаём </a:t>
              </a:r>
              <a:r>
                <a:rPr lang="ru-RU" sz="2400" b="1" dirty="0">
                  <a:latin typeface="Comic Sans MS" pitchFamily="66" charset="0"/>
                </a:rPr>
                <a:t>ли мы с вами за день? Как </a:t>
              </a:r>
              <a:r>
                <a:rPr lang="ru-RU" sz="2400" b="1" dirty="0" smtClean="0">
                  <a:latin typeface="Comic Sans MS" pitchFamily="66" charset="0"/>
                </a:rPr>
                <a:t>вы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 </a:t>
              </a:r>
              <a:r>
                <a:rPr lang="ru-RU" sz="2400" b="1" dirty="0">
                  <a:latin typeface="Comic Sans MS" pitchFamily="66" charset="0"/>
                </a:rPr>
                <a:t>себя чувствуете вечером? В какое время вы обычно ложитесь спать? Как вы </a:t>
              </a:r>
              <a:r>
                <a:rPr lang="ru-RU" sz="2400" b="1" dirty="0" smtClean="0">
                  <a:latin typeface="Comic Sans MS" pitchFamily="66" charset="0"/>
                </a:rPr>
                <a:t>встаёте</a:t>
              </a:r>
              <a:r>
                <a:rPr lang="ru-RU" sz="2400" b="1" dirty="0">
                  <a:latin typeface="Comic Sans MS" pitchFamily="66" charset="0"/>
                </a:rPr>
                <a:t>, если легли спать позже, чем обычно? Вспомните ситуации, когда к вам в дом гости пришли в воскресенье. Во сколько они уходят? Что вы делаете после их ухода? Когда ложитесь </a:t>
              </a:r>
              <a:endParaRPr lang="ru-RU" sz="2400" b="1" dirty="0" smtClean="0">
                <a:latin typeface="Comic Sans MS" pitchFamily="66" charset="0"/>
              </a:endParaRP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спать</a:t>
              </a:r>
              <a:r>
                <a:rPr lang="ru-RU" sz="2400" b="1" dirty="0">
                  <a:latin typeface="Comic Sans MS" pitchFamily="66" charset="0"/>
                </a:rPr>
                <a:t>? Как вы чувствуете себя на </a:t>
              </a:r>
              <a:endParaRPr lang="ru-RU" sz="2400" b="1" dirty="0" smtClean="0">
                <a:latin typeface="Comic Sans MS" pitchFamily="66" charset="0"/>
              </a:endParaRP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следующий </a:t>
              </a:r>
            </a:p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день</a:t>
              </a:r>
              <a:r>
                <a:rPr lang="ru-RU" sz="2400" b="1" dirty="0">
                  <a:latin typeface="Comic Sans MS" pitchFamily="66" charset="0"/>
                </a:rPr>
                <a:t>?</a:t>
              </a: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3531" y="3264148"/>
            <a:ext cx="2630092" cy="354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56025"/>
            <a:ext cx="2278782" cy="3033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588788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0256" y="3141762"/>
            <a:ext cx="4700616" cy="3691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288215" y="261442"/>
            <a:ext cx="7128791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A162D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Все ваши рассказы и наблюдения говорят о том, что вы замечаете свою усталость за день. Вечером у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вас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появляется желание отдохнуть, посидеть спокойно. А если вы легли позже, чем обычно, то на следующий день вы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тяжело встаёте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 хотите спать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g3.proshkolu.ru/content/media/pic/std/2000000/1954000/1953108-9ddf9880b202dc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8" y="4149874"/>
            <a:ext cx="3600398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4385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2467725"/>
            <a:ext cx="3096344" cy="4121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2854846" y="761069"/>
            <a:ext cx="6408712" cy="2596717"/>
            <a:chOff x="3166248" y="760894"/>
            <a:chExt cx="6061073" cy="3028064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760894"/>
              <a:ext cx="6061073" cy="3028064"/>
            </a:xfrm>
            <a:prstGeom prst="cloudCallout">
              <a:avLst>
                <a:gd name="adj1" fmla="val -64720"/>
                <a:gd name="adj2" fmla="val 56343"/>
              </a:avLst>
            </a:prstGeom>
            <a:solidFill>
              <a:schemeClr val="bg1"/>
            </a:solidFill>
            <a:ln>
              <a:solidFill>
                <a:srgbClr val="A162D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8902" y="1110761"/>
              <a:ext cx="5732215" cy="1815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Ребята , </a:t>
              </a:r>
              <a:r>
                <a:rPr lang="ru-RU" sz="2800" b="1" dirty="0" smtClean="0">
                  <a:latin typeface="Comic Sans MS" pitchFamily="66" charset="0"/>
                </a:rPr>
                <a:t>что </a:t>
              </a:r>
              <a:r>
                <a:rPr lang="ru-RU" sz="2800" b="1" dirty="0">
                  <a:latin typeface="Comic Sans MS" pitchFamily="66" charset="0"/>
                </a:rPr>
                <a:t>случилось с мальчиком? Почему </a:t>
              </a:r>
              <a:r>
                <a:rPr lang="ru-RU" sz="2800" b="1" dirty="0" smtClean="0">
                  <a:latin typeface="Comic Sans MS" pitchFamily="66" charset="0"/>
                </a:rPr>
                <a:t>он</a:t>
              </a:r>
            </a:p>
            <a:p>
              <a:pPr algn="ctr"/>
              <a:r>
                <a:rPr lang="ru-RU" sz="2800" b="1" dirty="0">
                  <a:latin typeface="Comic Sans MS" pitchFamily="66" charset="0"/>
                </a:rPr>
                <a:t> заснул на уроке?                             О </a:t>
              </a:r>
              <a:r>
                <a:rPr lang="ru-RU" sz="2800" b="1" dirty="0" smtClean="0">
                  <a:latin typeface="Comic Sans MS" pitchFamily="66" charset="0"/>
                </a:rPr>
                <a:t>чём </a:t>
              </a:r>
              <a:r>
                <a:rPr lang="ru-RU" sz="2800" b="1" dirty="0">
                  <a:latin typeface="Comic Sans MS" pitchFamily="66" charset="0"/>
                </a:rPr>
                <a:t>он мечтает во сне?</a:t>
              </a: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358377" y="3030497"/>
            <a:ext cx="2901863" cy="3913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Группа 12"/>
          <p:cNvGrpSpPr/>
          <p:nvPr/>
        </p:nvGrpSpPr>
        <p:grpSpPr>
          <a:xfrm flipH="1">
            <a:off x="1640342" y="189434"/>
            <a:ext cx="8199280" cy="3312368"/>
            <a:chOff x="3180470" y="2670310"/>
            <a:chExt cx="5434848" cy="2418909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0" y="2670310"/>
              <a:ext cx="5429288" cy="2418909"/>
            </a:xfrm>
            <a:prstGeom prst="cloudCallout">
              <a:avLst>
                <a:gd name="adj1" fmla="val -46780"/>
                <a:gd name="adj2" fmla="val 76905"/>
              </a:avLst>
            </a:prstGeom>
            <a:solidFill>
              <a:schemeClr val="bg1"/>
            </a:solidFill>
            <a:ln>
              <a:solidFill>
                <a:srgbClr val="A162D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80470" y="3038405"/>
              <a:ext cx="5434848" cy="134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Какой вывод мы можем сделать: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для </a:t>
              </a:r>
              <a:r>
                <a:rPr lang="ru-RU" sz="2800" b="1" dirty="0">
                  <a:latin typeface="Comic Sans MS" pitchFamily="66" charset="0"/>
                </a:rPr>
                <a:t>чего надо спать? Сколько часов </a:t>
              </a:r>
              <a:r>
                <a:rPr lang="ru-RU" sz="2800" b="1" dirty="0" smtClean="0">
                  <a:latin typeface="Comic Sans MS" pitchFamily="66" charset="0"/>
                </a:rPr>
                <a:t>в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 </a:t>
              </a:r>
              <a:r>
                <a:rPr lang="ru-RU" sz="2800" b="1" dirty="0">
                  <a:latin typeface="Comic Sans MS" pitchFamily="66" charset="0"/>
                </a:rPr>
                <a:t>день должны спать дети вашего возраста, чтобы организм смог полностью восстановить свои силы?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550" y="1348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жми на вопрос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mama-snob.ru/wp-content/uploads/2016/10/kid-sleeping-in-class-696x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550" y="3442669"/>
            <a:ext cx="4949239" cy="3299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13607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0256" y="3141762"/>
            <a:ext cx="4700616" cy="3691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288215" y="261442"/>
            <a:ext cx="7128791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A162D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За день человек устаёт. Чтобы отдохнуть и набраться сил, нужно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спать. Ложиться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спать надо вовремя. Если будешь засиживаться допоздна, то не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выспишься. Если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ты не выспался, не сможешь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хорошо работать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на уроке, будешь невнимательным, раздражительным,  плаксивым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docforum.ru/storage/blog_attachments/1493034338_phplD2z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782" y="4164276"/>
            <a:ext cx="2880320" cy="2505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36248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0256" y="3141762"/>
            <a:ext cx="4700616" cy="3691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288215" y="261442"/>
            <a:ext cx="7128791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A162D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u="sng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Comic Sans MS" pitchFamily="66" charset="0"/>
              </a:rPr>
              <a:t>Ребята! </a:t>
            </a: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Comic Sans MS" pitchFamily="66" charset="0"/>
              </a:rPr>
              <a:t>Запомните правила здорового сна.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Выбирайте любую маленькую картинку, читайте правило, рассматривайте картинки.</a:t>
            </a: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16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598" y="1990292"/>
            <a:ext cx="1872208" cy="147550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2851716" y="5169309"/>
            <a:ext cx="1872208" cy="1454307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5159101" y="3637862"/>
            <a:ext cx="1889525" cy="1448296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0" action="ppaction://hlinksldjump"/>
          </p:cNvPr>
          <p:cNvSpPr/>
          <p:nvPr/>
        </p:nvSpPr>
        <p:spPr>
          <a:xfrm>
            <a:off x="622598" y="3610652"/>
            <a:ext cx="1887559" cy="1475506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2" action="ppaction://hlinksldjump"/>
          </p:cNvPr>
          <p:cNvSpPr/>
          <p:nvPr/>
        </p:nvSpPr>
        <p:spPr>
          <a:xfrm>
            <a:off x="2873274" y="2027835"/>
            <a:ext cx="1889525" cy="1437963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4" action="ppaction://hlinksldjump"/>
          </p:cNvPr>
          <p:cNvSpPr/>
          <p:nvPr/>
        </p:nvSpPr>
        <p:spPr>
          <a:xfrm>
            <a:off x="5159102" y="1990292"/>
            <a:ext cx="1889525" cy="1367494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6" action="ppaction://hlinksldjump"/>
          </p:cNvPr>
          <p:cNvSpPr/>
          <p:nvPr/>
        </p:nvSpPr>
        <p:spPr>
          <a:xfrm>
            <a:off x="2860612" y="3637862"/>
            <a:ext cx="1902187" cy="1448296"/>
          </a:xfrm>
          <a:prstGeom prst="round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4352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.md/dbimg/234547_51da700a32cb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1" y="1413570"/>
            <a:ext cx="7769545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06" y="1989634"/>
            <a:ext cx="6480720" cy="38766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4566" y="333450"/>
            <a:ext cx="1144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Ложиться </a:t>
            </a:r>
            <a:r>
              <a:rPr lang="ru-RU" sz="2800" b="1" dirty="0">
                <a:latin typeface="Comic Sans MS" pitchFamily="66" charset="0"/>
              </a:rPr>
              <a:t>спать и вставать в одно и то же время.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5666" y="1485578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latin typeface="Comic Sans MS" pitchFamily="66" charset="0"/>
              </a:rPr>
              <a:t>Правила здорового </a:t>
            </a:r>
            <a:r>
              <a:rPr lang="ru-RU" sz="2400" b="1" u="sng" dirty="0" smtClean="0">
                <a:solidFill>
                  <a:schemeClr val="bg1"/>
                </a:solidFill>
                <a:latin typeface="Comic Sans MS" pitchFamily="66" charset="0"/>
              </a:rPr>
              <a:t>сна</a:t>
            </a:r>
            <a:endParaRPr lang="ru-RU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4496" y="3544864"/>
            <a:ext cx="2373610" cy="315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1831">
            <a:off x="9856224" y="3772116"/>
            <a:ext cx="2224524" cy="30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домой 2">
            <a:hlinkClick r:id="rId6" action="ppaction://hlinksldjump" highlightClick="1"/>
          </p:cNvPr>
          <p:cNvSpPr/>
          <p:nvPr/>
        </p:nvSpPr>
        <p:spPr>
          <a:xfrm>
            <a:off x="8255446" y="6022082"/>
            <a:ext cx="504056" cy="50405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6609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.md/dbimg/234547_51da700a32cb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1" y="1413570"/>
            <a:ext cx="7769545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14" y="1989634"/>
            <a:ext cx="6408712" cy="38766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34566" y="333450"/>
            <a:ext cx="1144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Перед сном надо совершить прогулку, принять тёплый душ.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5666" y="1485578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latin typeface="Comic Sans MS" pitchFamily="66" charset="0"/>
              </a:rPr>
              <a:t>Правила здорового </a:t>
            </a:r>
            <a:r>
              <a:rPr lang="ru-RU" sz="2400" b="1" u="sng" dirty="0" smtClean="0">
                <a:solidFill>
                  <a:schemeClr val="bg1"/>
                </a:solidFill>
                <a:latin typeface="Comic Sans MS" pitchFamily="66" charset="0"/>
              </a:rPr>
              <a:t>сна</a:t>
            </a:r>
            <a:endParaRPr lang="ru-RU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4496" y="3544864"/>
            <a:ext cx="2373610" cy="315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1831">
            <a:off x="9856224" y="3772116"/>
            <a:ext cx="2224524" cy="30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255446" y="6022082"/>
            <a:ext cx="504056" cy="50405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36548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525</Words>
  <Application>Microsoft Office PowerPoint</Application>
  <PresentationFormat>Произвольный</PresentationFormat>
  <Paragraphs>232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к уроку окружающего мира,  1 класс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Пользователь</cp:lastModifiedBy>
  <cp:revision>147</cp:revision>
  <dcterms:created xsi:type="dcterms:W3CDTF">2016-11-11T12:35:51Z</dcterms:created>
  <dcterms:modified xsi:type="dcterms:W3CDTF">2020-03-26T05:43:22Z</dcterms:modified>
</cp:coreProperties>
</file>