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98" r:id="rId3"/>
    <p:sldId id="296" r:id="rId4"/>
    <p:sldId id="258" r:id="rId5"/>
    <p:sldId id="304" r:id="rId6"/>
    <p:sldId id="302" r:id="rId7"/>
    <p:sldId id="303" r:id="rId8"/>
    <p:sldId id="260" r:id="rId9"/>
    <p:sldId id="301" r:id="rId10"/>
    <p:sldId id="293" r:id="rId11"/>
    <p:sldId id="290" r:id="rId12"/>
    <p:sldId id="288" r:id="rId13"/>
    <p:sldId id="305" r:id="rId14"/>
    <p:sldId id="306" r:id="rId15"/>
    <p:sldId id="30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4" autoAdjust="0"/>
    <p:restoredTop sz="94660"/>
  </p:normalViewPr>
  <p:slideViewPr>
    <p:cSldViewPr>
      <p:cViewPr varScale="1">
        <p:scale>
          <a:sx n="68" d="100"/>
          <a:sy n="68" d="100"/>
        </p:scale>
        <p:origin x="-18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3311-7D5D-468F-872B-C9847F1E7F6F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36D4-39D7-493D-8BC4-4E29E62D4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3311-7D5D-468F-872B-C9847F1E7F6F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36D4-39D7-493D-8BC4-4E29E62D4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3311-7D5D-468F-872B-C9847F1E7F6F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36D4-39D7-493D-8BC4-4E29E62D4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E4119-34A4-4C62-8061-E375B65136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5D2EB-A95D-4B59-A168-5EA5AF53531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29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E4119-34A4-4C62-8061-E375B65136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5D2EB-A95D-4B59-A168-5EA5AF53531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02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E4119-34A4-4C62-8061-E375B65136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5D2EB-A95D-4B59-A168-5EA5AF53531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531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E4119-34A4-4C62-8061-E375B65136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5D2EB-A95D-4B59-A168-5EA5AF53531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495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E4119-34A4-4C62-8061-E375B65136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5D2EB-A95D-4B59-A168-5EA5AF53531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506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E4119-34A4-4C62-8061-E375B65136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5D2EB-A95D-4B59-A168-5EA5AF53531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7257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E4119-34A4-4C62-8061-E375B65136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5D2EB-A95D-4B59-A168-5EA5AF53531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970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E4119-34A4-4C62-8061-E375B65136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5D2EB-A95D-4B59-A168-5EA5AF53531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202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3311-7D5D-468F-872B-C9847F1E7F6F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36D4-39D7-493D-8BC4-4E29E62D4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E4119-34A4-4C62-8061-E375B65136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5D2EB-A95D-4B59-A168-5EA5AF53531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081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E4119-34A4-4C62-8061-E375B65136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5D2EB-A95D-4B59-A168-5EA5AF53531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892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E4119-34A4-4C62-8061-E375B65136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5D2EB-A95D-4B59-A168-5EA5AF53531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20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3311-7D5D-468F-872B-C9847F1E7F6F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36D4-39D7-493D-8BC4-4E29E62D4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3311-7D5D-468F-872B-C9847F1E7F6F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36D4-39D7-493D-8BC4-4E29E62D4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3311-7D5D-468F-872B-C9847F1E7F6F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36D4-39D7-493D-8BC4-4E29E62D4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3311-7D5D-468F-872B-C9847F1E7F6F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36D4-39D7-493D-8BC4-4E29E62D4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3311-7D5D-468F-872B-C9847F1E7F6F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36D4-39D7-493D-8BC4-4E29E62D4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3311-7D5D-468F-872B-C9847F1E7F6F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36D4-39D7-493D-8BC4-4E29E62D4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3311-7D5D-468F-872B-C9847F1E7F6F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936D4-39D7-493D-8BC4-4E29E62D4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3311-7D5D-468F-872B-C9847F1E7F6F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936D4-39D7-493D-8BC4-4E29E62D4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E4119-34A4-4C62-8061-E375B651366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5D2EB-A95D-4B59-A168-5EA5AF53531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82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WAV"/><Relationship Id="rId6" Type="http://schemas.microsoft.com/office/2007/relationships/media" Target="../media/media1.WAV"/><Relationship Id="rId11" Type="http://schemas.openxmlformats.org/officeDocument/2006/relationships/image" Target="../media/image18.png"/><Relationship Id="rId5" Type="http://schemas.openxmlformats.org/officeDocument/2006/relationships/image" Target="../media/image13.jpeg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5195" y="244403"/>
            <a:ext cx="8493609" cy="6435542"/>
          </a:xfrm>
        </p:spPr>
      </p:pic>
    </p:spTree>
    <p:extLst>
      <p:ext uri="{BB962C8B-B14F-4D97-AF65-F5344CB8AC3E}">
        <p14:creationId xmlns:p14="http://schemas.microsoft.com/office/powerpoint/2010/main" xmlns="" val="12320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6288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/>
              <a:t>   Поглядите-ка, друзья,</a:t>
            </a:r>
            <a:br>
              <a:rPr lang="ru-RU" sz="4400" b="1" dirty="0" smtClean="0"/>
            </a:br>
            <a:r>
              <a:rPr lang="ru-RU" sz="4400" b="1" dirty="0" smtClean="0"/>
              <a:t>Смастерил скворечник я.</a:t>
            </a:r>
            <a:br>
              <a:rPr lang="ru-RU" sz="4400" b="1" dirty="0" smtClean="0"/>
            </a:br>
            <a:r>
              <a:rPr lang="ru-RU" sz="4400" b="1" dirty="0" smtClean="0"/>
              <a:t>А в скворечник залетела</a:t>
            </a:r>
            <a:br>
              <a:rPr lang="ru-RU" sz="4400" b="1" dirty="0" smtClean="0"/>
            </a:br>
            <a:r>
              <a:rPr lang="ru-RU" sz="4400" b="1" dirty="0" smtClean="0"/>
              <a:t>Вместо птички – буква... </a:t>
            </a:r>
            <a:r>
              <a:rPr lang="ru-RU" sz="4400" b="1" i="1" dirty="0" smtClean="0"/>
              <a:t>Я</a:t>
            </a:r>
            <a:endParaRPr lang="ru-RU" sz="4400" b="1" dirty="0"/>
          </a:p>
        </p:txBody>
      </p:sp>
      <p:pic>
        <p:nvPicPr>
          <p:cNvPr id="4" name="Picture 4" descr="C:\Users\samsung\Documents\для презентации\презентай\анимации\0_cd246_f2a69dba_L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40352" y="3717032"/>
            <a:ext cx="740157" cy="135828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91680" y="4437112"/>
            <a:ext cx="1584176" cy="22136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26658" y="5075312"/>
            <a:ext cx="8611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>
                <a:solidFill>
                  <a:srgbClr val="FF0000"/>
                </a:solidFill>
                <a:latin typeface="Georgia" pitchFamily="18" charset="0"/>
              </a:rPr>
              <a:t>я</a:t>
            </a:r>
            <a:r>
              <a:rPr lang="ru-RU" sz="44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  <a:t>-</a:t>
            </a:r>
            <a:endParaRPr lang="ru-RU" sz="44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74353" y="5075311"/>
            <a:ext cx="15001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Georgia" pitchFamily="18" charset="0"/>
              </a:rPr>
              <a:t>[й</a:t>
            </a:r>
            <a:r>
              <a:rPr lang="ru-RU" sz="4400" b="1" dirty="0">
                <a:solidFill>
                  <a:srgbClr val="FF0000"/>
                </a:solidFill>
                <a:latin typeface="Georgia" pitchFamily="18" charset="0"/>
              </a:rPr>
              <a:t>а</a:t>
            </a:r>
            <a:r>
              <a:rPr lang="ru-RU" sz="4400" b="1" dirty="0">
                <a:latin typeface="Georgia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xmlns="" val="1412515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4" name="AutoShape 38"/>
          <p:cNvSpPr>
            <a:spLocks noChangeArrowheads="1"/>
          </p:cNvSpPr>
          <p:nvPr/>
        </p:nvSpPr>
        <p:spPr bwMode="auto">
          <a:xfrm rot="510243">
            <a:off x="465138" y="1665288"/>
            <a:ext cx="2663825" cy="1504950"/>
          </a:xfrm>
          <a:prstGeom prst="cloudCallout">
            <a:avLst>
              <a:gd name="adj1" fmla="val -16060"/>
              <a:gd name="adj2" fmla="val 2074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14376" name="AutoShape 40"/>
          <p:cNvSpPr>
            <a:spLocks noChangeArrowheads="1"/>
          </p:cNvSpPr>
          <p:nvPr/>
        </p:nvSpPr>
        <p:spPr bwMode="auto">
          <a:xfrm rot="510243">
            <a:off x="2263775" y="4487863"/>
            <a:ext cx="3024188" cy="1612900"/>
          </a:xfrm>
          <a:prstGeom prst="cloudCallout">
            <a:avLst>
              <a:gd name="adj1" fmla="val -91597"/>
              <a:gd name="adj2" fmla="val 4464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9685338" y="260350"/>
            <a:ext cx="2951162" cy="1873250"/>
          </a:xfrm>
          <a:prstGeom prst="cloudCallout">
            <a:avLst>
              <a:gd name="adj1" fmla="val -51722"/>
              <a:gd name="adj2" fmla="val 2898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/>
          </a:p>
        </p:txBody>
      </p:sp>
      <p:pic>
        <p:nvPicPr>
          <p:cNvPr id="14358" name="Picture 22" descr="j04339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23" descr="j04339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19925" y="981075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24" descr="j04339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95963" y="206057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25" descr="j04339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27538" y="2997200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2" name="Picture 26" descr="j04339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76600" y="3860800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27" descr="j04339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35150" y="4797425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4" name="Picture 28" descr="j04339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288" y="584993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5" name="Picture 29" descr="j04339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4859607">
            <a:off x="8135938" y="584993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6" name="Picture 30" descr="j04339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049210">
            <a:off x="6732588" y="494188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7" name="Picture 31" descr="j04339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4205796">
            <a:off x="5364162" y="3860801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8" name="Picture 32" descr="j04339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4361115">
            <a:off x="4284662" y="2924176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9" name="Picture 33" descr="j04339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4181524">
            <a:off x="2916237" y="2060576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0" name="Picture 34" descr="j04339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4026024">
            <a:off x="1619251" y="1125537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1" name="Picture 35" descr="j04339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4625289">
            <a:off x="323851" y="188912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2" name="AutoShape 36"/>
          <p:cNvSpPr>
            <a:spLocks noChangeArrowheads="1"/>
          </p:cNvSpPr>
          <p:nvPr/>
        </p:nvSpPr>
        <p:spPr bwMode="auto">
          <a:xfrm>
            <a:off x="-2700338" y="4149725"/>
            <a:ext cx="2374900" cy="1800225"/>
          </a:xfrm>
          <a:prstGeom prst="cloudCallout">
            <a:avLst>
              <a:gd name="adj1" fmla="val -67648"/>
              <a:gd name="adj2" fmla="val 3183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14375" name="AutoShape 39"/>
          <p:cNvSpPr>
            <a:spLocks noChangeArrowheads="1"/>
          </p:cNvSpPr>
          <p:nvPr/>
        </p:nvSpPr>
        <p:spPr bwMode="auto">
          <a:xfrm rot="510243">
            <a:off x="3630613" y="230188"/>
            <a:ext cx="2736850" cy="1504950"/>
          </a:xfrm>
          <a:prstGeom prst="cloudCallout">
            <a:avLst>
              <a:gd name="adj1" fmla="val -103481"/>
              <a:gd name="adj2" fmla="val -170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14377" name="AutoShape 41"/>
          <p:cNvSpPr>
            <a:spLocks noChangeArrowheads="1"/>
          </p:cNvSpPr>
          <p:nvPr/>
        </p:nvSpPr>
        <p:spPr bwMode="auto">
          <a:xfrm rot="510243">
            <a:off x="5797550" y="2738438"/>
            <a:ext cx="2376488" cy="1144587"/>
          </a:xfrm>
          <a:prstGeom prst="cloudCallout">
            <a:avLst>
              <a:gd name="adj1" fmla="val -127273"/>
              <a:gd name="adj2" fmla="val 4209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6804025" y="476250"/>
            <a:ext cx="165735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3779838" y="2420938"/>
            <a:ext cx="1728787" cy="17272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14381" name="Picture 45" descr="ме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339388" y="260350"/>
            <a:ext cx="16192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2" name="Picture 46" descr="ёж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981200" y="4149725"/>
            <a:ext cx="1341437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84" name="AutoShape 48"/>
          <p:cNvSpPr>
            <a:spLocks noChangeArrowheads="1"/>
          </p:cNvSpPr>
          <p:nvPr/>
        </p:nvSpPr>
        <p:spPr bwMode="auto">
          <a:xfrm>
            <a:off x="2700338" y="2205038"/>
            <a:ext cx="4764087" cy="2876550"/>
          </a:xfrm>
          <a:prstGeom prst="cloudCallout">
            <a:avLst>
              <a:gd name="adj1" fmla="val -95833"/>
              <a:gd name="adj2" fmla="val 2325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/>
          </a:p>
        </p:txBody>
      </p:sp>
      <p:pic>
        <p:nvPicPr>
          <p:cNvPr id="14383" name="Picture 47" descr="ёж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-483351">
            <a:off x="3492500" y="2781300"/>
            <a:ext cx="1341438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5" name="Picture 49" descr="ме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2363" y="2349500"/>
            <a:ext cx="19558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6" name="Picture 50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381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93" name="Picture 57" descr="2493def5ff67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-1167255">
            <a:off x="1747838" y="2579688"/>
            <a:ext cx="216217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94" name="Picture 58" descr="2493def5ff67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-1167255">
            <a:off x="3135313" y="4232275"/>
            <a:ext cx="16446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95" name="Picture 59" descr="2493def5ff67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368888" flipH="1">
            <a:off x="4059238" y="4233863"/>
            <a:ext cx="17145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96" name="Picture 60" descr="2493def5ff67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491115">
            <a:off x="6048375" y="2660650"/>
            <a:ext cx="24765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97" name="Picture 61" descr="2493def5ff67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38294">
            <a:off x="5662613" y="4437063"/>
            <a:ext cx="126523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98" name="Picture 62" descr="2493def5ff67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-856815">
            <a:off x="4284663" y="1844675"/>
            <a:ext cx="1265237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2169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22" presetID="7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0.54537 L -0.63369 0.54537 L -0.63369 -3.7037E-6 L 5E-6 -3.7037E-6 Z " pathEditMode="relative" rAng="5400000" ptsTypes="FFFFF">
                                      <p:cBhvr>
                                        <p:cTn id="123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84" y="2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29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39 0.33587 L -0.17396 -0.06227 C -0.11093 -0.15186 -0.01701 -0.19954 0.08056 -0.19954 C 0.19236 -0.19954 0.28177 -0.15186 0.34479 -0.06227 L 0.64584 0.33587 " pathEditMode="relative" rAng="0" ptsTypes="FffFF">
                                      <p:cBhvr>
                                        <p:cTn id="137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-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57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2871 L 0.13264 -0.01667 C 0.15799 -0.01482 0.18681 0.00162 0.21215 0.02778 C 0.2408 0.05741 0.25886 0.08935 0.26615 0.12153 L 0.30417 0.26898 " pathEditMode="relative" rAng="2270933" ptsTypes="FffFF">
                                      <p:cBhvr>
                                        <p:cTn id="158" dur="2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31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6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1065 L -0.03125 0.15347 C -0.04149 0.18333 -0.06441 0.2169 -0.09184 0.24305 C -0.12326 0.27338 -0.15243 0.28842 -0.17812 0.2919 L -0.29635 0.31088 " pathEditMode="relative" rAng="8679121" ptsTypes="FffFF">
                                      <p:cBhvr>
                                        <p:cTn id="161" dur="2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63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43 L -0.09878 -0.025 C -0.11875 -0.03264 -0.14028 -0.05324 -0.15885 -0.08078 C -0.18003 -0.11203 -0.19184 -0.1412 -0.19566 -0.16898 L -0.21319 -0.29629 " pathEditMode="relative" rAng="2888534" ptsTypes="FffFF">
                                      <p:cBhvr>
                                        <p:cTn id="164" dur="2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66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4566 -0.1199 C 0.05521 -0.14652 0.07482 -0.17268 0.09896 -0.19236 C 0.12639 -0.21481 0.15191 -0.22546 0.17361 -0.22477 L 0.27448 -0.22662 " pathEditMode="relative" rAng="-1901190" ptsTypes="FffFF">
                                      <p:cBhvr>
                                        <p:cTn id="167" dur="2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6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8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20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2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2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86"/>
                </p:tgtEl>
              </p:cMediaNode>
            </p:audio>
          </p:childTnLst>
        </p:cTn>
      </p:par>
    </p:tnLst>
    <p:bldLst>
      <p:bldP spid="14374" grpId="0" animBg="1"/>
      <p:bldP spid="14374" grpId="1" animBg="1"/>
      <p:bldP spid="14376" grpId="0" animBg="1"/>
      <p:bldP spid="14376" grpId="1" animBg="1"/>
      <p:bldP spid="14349" grpId="0" animBg="1"/>
      <p:bldP spid="14372" grpId="0" animBg="1"/>
      <p:bldP spid="14375" grpId="0" animBg="1"/>
      <p:bldP spid="14375" grpId="1" animBg="1"/>
      <p:bldP spid="14377" grpId="0" animBg="1"/>
      <p:bldP spid="14377" grpId="1" animBg="1"/>
      <p:bldP spid="14350" grpId="0" animBg="1"/>
      <p:bldP spid="14350" grpId="1" animBg="1"/>
      <p:bldP spid="14350" grpId="2" animBg="1"/>
      <p:bldP spid="14351" grpId="0" animBg="1"/>
      <p:bldP spid="14351" grpId="1" animBg="1"/>
      <p:bldP spid="143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Определите слова, в которых звуков больше, чем звуков:  Метель, ель, месяц, таешь, снежинка, якут, летает, буря, станция, купатьс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20406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rodd.com/images10/school-clipart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374" y="3960425"/>
            <a:ext cx="2030660" cy="270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6704" y="0"/>
            <a:ext cx="76295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 словарное слово.</a:t>
            </a:r>
            <a:endParaRPr lang="ru-RU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2230" y="1485900"/>
            <a:ext cx="682682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20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учебнику </a:t>
            </a:r>
            <a:r>
              <a:rPr lang="ru-RU" sz="3600" b="1" dirty="0" smtClean="0">
                <a:solidFill>
                  <a:srgbClr val="20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стр.60, </a:t>
            </a:r>
            <a:r>
              <a:rPr lang="ru-RU" sz="3600" b="1" dirty="0" smtClean="0">
                <a:solidFill>
                  <a:srgbClr val="20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упр.8</a:t>
            </a:r>
          </a:p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слова. Какую работу выполняют выделенные слова?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слово, обозначающее название крестьянского поселения.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84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86" y="212244"/>
            <a:ext cx="9336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Разделите текст на предложения. Спишите.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3627" y="1243726"/>
            <a:ext cx="506037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20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большая деревня здесь растет яблоня а это ясень и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юрга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86" y="1565335"/>
            <a:ext cx="3982316" cy="436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65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2492896"/>
            <a:ext cx="65527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Воздух свободно идёт через рот,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Нет препятствий разных.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Голос участвует, голос зовёт,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Звук получается …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3933056"/>
            <a:ext cx="2654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гласный</a:t>
            </a:r>
            <a:endParaRPr kumimoji="0" lang="ru-RU" sz="5400" b="1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92280" y="4149080"/>
            <a:ext cx="576064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35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401080" cy="250033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Georgia" pitchFamily="18" charset="0"/>
              </a:rPr>
              <a:t>- Сколько </a:t>
            </a:r>
            <a:r>
              <a:rPr lang="ru-RU" dirty="0">
                <a:latin typeface="Georgia" pitchFamily="18" charset="0"/>
              </a:rPr>
              <a:t>гласных звуков в нашем языке? Назовите их.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- Сколько </a:t>
            </a:r>
            <a:r>
              <a:rPr lang="ru-RU" dirty="0">
                <a:latin typeface="Georgia" pitchFamily="18" charset="0"/>
              </a:rPr>
              <a:t>гласных букв в нашем алфавите? Назовите их.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8" y="2857496"/>
          <a:ext cx="8072493" cy="1280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288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4294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Гласные звуки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Georg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27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Georgia" pitchFamily="18" charset="0"/>
                        </a:rPr>
                        <a:t>Гласные буквы</a:t>
                      </a:r>
                      <a:endParaRPr lang="ru-RU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00298" y="2857496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А</a:t>
            </a: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2857497"/>
            <a:ext cx="495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О</a:t>
            </a: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6182" y="2857496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Georgia" pitchFamily="18" charset="0"/>
              </a:rPr>
              <a:t>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9124" y="2857496"/>
            <a:ext cx="48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Georgia" pitchFamily="18" charset="0"/>
              </a:rPr>
              <a:t>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2066" y="2857496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Georgia" pitchFamily="18" charset="0"/>
              </a:rPr>
              <a:t>Э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43570" y="2857496"/>
            <a:ext cx="638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Georgia" pitchFamily="18" charset="0"/>
              </a:rPr>
              <a:t>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0298" y="3500438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А</a:t>
            </a: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3240" y="3500438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Georgia" pitchFamily="18" charset="0"/>
              </a:rPr>
              <a:t>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86182" y="3500438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Georgia" pitchFamily="18" charset="0"/>
              </a:rPr>
              <a:t>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29124" y="3500438"/>
            <a:ext cx="48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Georgia" pitchFamily="18" charset="0"/>
              </a:rPr>
              <a:t>У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72066" y="3500438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Georgia" pitchFamily="18" charset="0"/>
              </a:rPr>
              <a:t>Э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43570" y="3500438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Georgia" pitchFamily="18" charset="0"/>
              </a:rPr>
              <a:t>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5074" y="3500438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Georgia" pitchFamily="18" charset="0"/>
              </a:rPr>
              <a:t>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16" y="3500438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Georgia" pitchFamily="18" charset="0"/>
              </a:rPr>
              <a:t>Ё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86644" y="3500438"/>
            <a:ext cx="64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Georgia" pitchFamily="18" charset="0"/>
              </a:rPr>
              <a:t>Ю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01024" y="3500438"/>
            <a:ext cx="510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Georgia" pitchFamily="18" charset="0"/>
              </a:rPr>
              <a:t>Я</a:t>
            </a:r>
          </a:p>
        </p:txBody>
      </p:sp>
      <p:pic>
        <p:nvPicPr>
          <p:cNvPr id="21" name="Рисунок 20" descr="0_6d5ac_97e070c2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4217651"/>
            <a:ext cx="5715040" cy="2640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929066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Georgia" pitchFamily="18" charset="0"/>
              </a:rPr>
              <a:t/>
            </a:r>
            <a:br>
              <a:rPr lang="ru-RU" sz="5400" b="1" dirty="0" smtClean="0">
                <a:latin typeface="Georgia" pitchFamily="18" charset="0"/>
              </a:rPr>
            </a:br>
            <a:r>
              <a:rPr lang="ru-RU" sz="5400" b="1" dirty="0" smtClean="0">
                <a:latin typeface="Georgia" pitchFamily="18" charset="0"/>
              </a:rPr>
              <a:t/>
            </a:r>
            <a:br>
              <a:rPr lang="ru-RU" sz="5400" b="1" dirty="0" smtClean="0">
                <a:latin typeface="Georgia" pitchFamily="18" charset="0"/>
              </a:rPr>
            </a:br>
            <a:r>
              <a:rPr lang="ru-RU" sz="5400" b="1" dirty="0" smtClean="0">
                <a:latin typeface="Georgia" pitchFamily="18" charset="0"/>
              </a:rPr>
              <a:t/>
            </a:r>
            <a:br>
              <a:rPr lang="ru-RU" sz="5400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Гласные буквы </a:t>
            </a:r>
            <a:r>
              <a:rPr lang="ru-RU" sz="5400" b="1" dirty="0" smtClean="0">
                <a:latin typeface="Georgia" pitchFamily="18" charset="0"/>
              </a:rPr>
              <a:t/>
            </a:r>
            <a:br>
              <a:rPr lang="ru-RU" sz="5400" b="1" dirty="0" smtClean="0">
                <a:latin typeface="Georgia" pitchFamily="18" charset="0"/>
              </a:rPr>
            </a:br>
            <a:r>
              <a:rPr lang="ru-RU" sz="5400" b="1" i="1" dirty="0" smtClean="0">
                <a:solidFill>
                  <a:srgbClr val="FF0000"/>
                </a:solidFill>
                <a:latin typeface="Georgia" pitchFamily="18" charset="0"/>
              </a:rPr>
              <a:t>е</a:t>
            </a:r>
            <a:r>
              <a:rPr lang="ru-RU" sz="5400" b="1" i="1" dirty="0">
                <a:latin typeface="Georgia" pitchFamily="18" charset="0"/>
              </a:rPr>
              <a:t>, </a:t>
            </a:r>
            <a:r>
              <a:rPr lang="ru-RU" sz="5400" b="1" i="1" dirty="0">
                <a:solidFill>
                  <a:srgbClr val="FF0000"/>
                </a:solidFill>
                <a:latin typeface="Georgia" pitchFamily="18" charset="0"/>
              </a:rPr>
              <a:t>ё</a:t>
            </a:r>
            <a:r>
              <a:rPr lang="ru-RU" sz="5400" b="1" i="1" dirty="0">
                <a:latin typeface="Georgia" pitchFamily="18" charset="0"/>
              </a:rPr>
              <a:t>, </a:t>
            </a:r>
            <a:r>
              <a:rPr lang="ru-RU" sz="5400" b="1" i="1" dirty="0">
                <a:solidFill>
                  <a:srgbClr val="FF0000"/>
                </a:solidFill>
                <a:latin typeface="Georgia" pitchFamily="18" charset="0"/>
              </a:rPr>
              <a:t>ю</a:t>
            </a:r>
            <a:r>
              <a:rPr lang="ru-RU" sz="5400" b="1" i="1" dirty="0">
                <a:latin typeface="Georgia" pitchFamily="18" charset="0"/>
              </a:rPr>
              <a:t>, </a:t>
            </a:r>
            <a:r>
              <a:rPr lang="ru-RU" sz="5400" b="1" i="1" dirty="0" smtClean="0">
                <a:solidFill>
                  <a:srgbClr val="FF0000"/>
                </a:solidFill>
                <a:latin typeface="Georgia" pitchFamily="18" charset="0"/>
              </a:rPr>
              <a:t>я</a:t>
            </a:r>
            <a:br>
              <a:rPr lang="ru-RU" sz="5400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5400" b="1" i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5400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5400" dirty="0">
                <a:latin typeface="Georgia" pitchFamily="18" charset="0"/>
              </a:rPr>
              <a:t/>
            </a:r>
            <a:br>
              <a:rPr lang="ru-RU" sz="5400" dirty="0">
                <a:latin typeface="Georgia" pitchFamily="18" charset="0"/>
              </a:rPr>
            </a:br>
            <a:endParaRPr lang="ru-RU" sz="5400" dirty="0">
              <a:latin typeface="Georgia" pitchFamily="18" charset="0"/>
            </a:endParaRPr>
          </a:p>
        </p:txBody>
      </p:sp>
      <p:pic>
        <p:nvPicPr>
          <p:cNvPr id="6" name="Рисунок 5" descr="0_6d60e_141e10d9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36" y="0"/>
            <a:ext cx="6249824" cy="3696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равило   1 звук 2 звука с н Е г [э] л Ё д [о] л Ю ди [у] б лест Я щий [а] 2 звука Е жегодный [й΄э] Ё лка [й΄о] Ю рта [й΄у] Я нварь [й΄а] 2 звука мл е Е т [й΄э] п о Ё т [й΄о] у Ю т [й΄у] в е Я ние [й΄а] вз ъ Е рошить [й΄э] под ъ Ё м [й΄о] в ь Ю га [й΄у] раз ъ Я рённый [й΄а] После согласных В начале слова После гласных После ь и ъ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Запомни: Буквы Е, Ё, Я, Ю обозначают один звук, когда стоят после согласных. Они смягчают стоящий перед ними согласны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861" y="404664"/>
            <a:ext cx="8113579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1785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>
                <a:latin typeface="Georgia" pitchFamily="18" charset="0"/>
              </a:rPr>
              <a:t>Буквы    </a:t>
            </a:r>
            <a:r>
              <a:rPr lang="ru-RU" sz="4400" b="1" dirty="0" smtClean="0">
                <a:solidFill>
                  <a:srgbClr val="FF0000"/>
                </a:solidFill>
                <a:latin typeface="Georgia" pitchFamily="18" charset="0"/>
              </a:rPr>
              <a:t>е, ё, ю, я    </a:t>
            </a:r>
            <a:r>
              <a:rPr lang="ru-RU" sz="4000" b="1" dirty="0">
                <a:latin typeface="Georgia" pitchFamily="18" charset="0"/>
              </a:rPr>
              <a:t>обозначают два звука: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2143116"/>
            <a:ext cx="13997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atin typeface="Georgia" pitchFamily="18" charset="0"/>
              </a:rPr>
              <a:t>[</a:t>
            </a:r>
            <a:r>
              <a:rPr lang="ru-RU" sz="4400" b="1" dirty="0" err="1">
                <a:latin typeface="Georgia" pitchFamily="18" charset="0"/>
              </a:rPr>
              <a:t>й</a:t>
            </a:r>
            <a:r>
              <a:rPr lang="ru-RU" sz="4400" b="1" dirty="0" err="1">
                <a:solidFill>
                  <a:srgbClr val="FF0000"/>
                </a:solidFill>
                <a:latin typeface="Georgia" pitchFamily="18" charset="0"/>
              </a:rPr>
              <a:t>э</a:t>
            </a:r>
            <a:r>
              <a:rPr lang="ru-RU" sz="4400" b="1" dirty="0">
                <a:latin typeface="Georgia" pitchFamily="18" charset="0"/>
              </a:rPr>
              <a:t>]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3071810"/>
            <a:ext cx="15937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atin typeface="Georgia" pitchFamily="18" charset="0"/>
              </a:rPr>
              <a:t>[й</a:t>
            </a:r>
            <a:r>
              <a:rPr lang="ru-RU" sz="4400" b="1" dirty="0">
                <a:solidFill>
                  <a:srgbClr val="FF0000"/>
                </a:solidFill>
                <a:latin typeface="Georgia" pitchFamily="18" charset="0"/>
              </a:rPr>
              <a:t>о</a:t>
            </a:r>
            <a:r>
              <a:rPr lang="ru-RU" sz="4400" b="1" dirty="0">
                <a:latin typeface="Georgia" pitchFamily="18" charset="0"/>
              </a:rPr>
              <a:t>]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4000504"/>
            <a:ext cx="1552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Georgia" pitchFamily="18" charset="0"/>
              </a:rPr>
              <a:t>[й</a:t>
            </a:r>
            <a:r>
              <a:rPr lang="ru-RU" sz="4400" b="1" dirty="0">
                <a:solidFill>
                  <a:srgbClr val="FF0000"/>
                </a:solidFill>
                <a:latin typeface="Georgia" pitchFamily="18" charset="0"/>
              </a:rPr>
              <a:t>у</a:t>
            </a:r>
            <a:r>
              <a:rPr lang="ru-RU" sz="4400" b="1" dirty="0">
                <a:latin typeface="Georgia" pitchFamily="18" charset="0"/>
              </a:rPr>
              <a:t>]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2143116"/>
            <a:ext cx="5068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Georgia" pitchFamily="18" charset="0"/>
              </a:rPr>
              <a:t>е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3071810"/>
            <a:ext cx="5068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Georgia" pitchFamily="18" charset="0"/>
              </a:rPr>
              <a:t>ё</a:t>
            </a: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4000504"/>
            <a:ext cx="7136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Georgia" pitchFamily="18" charset="0"/>
              </a:rPr>
              <a:t>ю</a:t>
            </a:r>
            <a:endParaRPr lang="ru-RU" sz="4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4929198"/>
            <a:ext cx="5453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Georgia" pitchFamily="18" charset="0"/>
              </a:rPr>
              <a:t>я</a:t>
            </a:r>
            <a:endParaRPr lang="ru-RU" sz="4400" dirty="0">
              <a:latin typeface="Georgia" pitchFamily="18" charset="0"/>
            </a:endParaRPr>
          </a:p>
        </p:txBody>
      </p:sp>
      <p:pic>
        <p:nvPicPr>
          <p:cNvPr id="14" name="Рисунок 13" descr="0_6d616_660d854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7383" y="2143116"/>
            <a:ext cx="4616617" cy="434885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071670" y="4929198"/>
            <a:ext cx="15001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Georgia" pitchFamily="18" charset="0"/>
              </a:rPr>
              <a:t>[й</a:t>
            </a:r>
            <a:r>
              <a:rPr lang="ru-RU" sz="4400" b="1" dirty="0">
                <a:solidFill>
                  <a:srgbClr val="FF0000"/>
                </a:solidFill>
                <a:latin typeface="Georgia" pitchFamily="18" charset="0"/>
              </a:rPr>
              <a:t>а</a:t>
            </a:r>
            <a:r>
              <a:rPr lang="ru-RU" sz="4400" b="1" dirty="0">
                <a:latin typeface="Georgia" pitchFamily="18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06088"/>
            <a:ext cx="8229600" cy="17859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000" b="1" dirty="0">
                <a:latin typeface="Georgia" pitchFamily="18" charset="0"/>
              </a:rPr>
              <a:t>Буквы    </a:t>
            </a:r>
            <a:r>
              <a:rPr lang="ru-RU" sz="4400" b="1" dirty="0" smtClean="0">
                <a:solidFill>
                  <a:srgbClr val="FF0000"/>
                </a:solidFill>
                <a:latin typeface="Georgia" pitchFamily="18" charset="0"/>
              </a:rPr>
              <a:t>е, ё, ю, я    </a:t>
            </a:r>
            <a:r>
              <a:rPr lang="ru-RU" sz="4000" b="1" dirty="0">
                <a:latin typeface="Georgia" pitchFamily="18" charset="0"/>
              </a:rPr>
              <a:t>обозначают </a:t>
            </a:r>
            <a:r>
              <a:rPr lang="ru-RU" sz="4000" b="1" dirty="0" smtClean="0">
                <a:latin typeface="Georgia" pitchFamily="18" charset="0"/>
              </a:rPr>
              <a:t>один звук и мягкость предыдущего согласного:</a:t>
            </a:r>
            <a:endParaRPr lang="ru-RU" sz="4000" b="1" dirty="0"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2143116"/>
            <a:ext cx="11480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Georgia" pitchFamily="18" charset="0"/>
              </a:rPr>
              <a:t>[</a:t>
            </a: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’</a:t>
            </a:r>
            <a:r>
              <a:rPr lang="ru-RU" sz="4400" b="1" dirty="0" smtClean="0">
                <a:solidFill>
                  <a:srgbClr val="FF0000"/>
                </a:solidFill>
                <a:latin typeface="Georgia" pitchFamily="18" charset="0"/>
              </a:rPr>
              <a:t>э</a:t>
            </a:r>
            <a:r>
              <a:rPr lang="ru-RU" sz="4400" b="1" dirty="0" smtClean="0">
                <a:latin typeface="Georgia" pitchFamily="18" charset="0"/>
              </a:rPr>
              <a:t>]</a:t>
            </a:r>
            <a:endParaRPr lang="ru-RU" sz="4400" b="1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3071810"/>
            <a:ext cx="13420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Georgia" pitchFamily="18" charset="0"/>
              </a:rPr>
              <a:t>[</a:t>
            </a:r>
            <a:r>
              <a:rPr lang="en-US" sz="4400" b="1" dirty="0" smtClean="0">
                <a:solidFill>
                  <a:srgbClr val="9BBB59">
                    <a:lumMod val="50000"/>
                  </a:srgbClr>
                </a:solidFill>
                <a:latin typeface="Georgia" pitchFamily="18" charset="0"/>
              </a:rPr>
              <a:t>’</a:t>
            </a:r>
            <a:r>
              <a:rPr lang="ru-RU" sz="4400" b="1" dirty="0" smtClean="0">
                <a:solidFill>
                  <a:srgbClr val="FF0000"/>
                </a:solidFill>
                <a:latin typeface="Georgia" pitchFamily="18" charset="0"/>
              </a:rPr>
              <a:t>о</a:t>
            </a:r>
            <a:r>
              <a:rPr lang="ru-RU" sz="4400" b="1" dirty="0" smtClean="0">
                <a:latin typeface="Georgia" pitchFamily="18" charset="0"/>
              </a:rPr>
              <a:t>] </a:t>
            </a:r>
            <a:endParaRPr lang="ru-RU" sz="4400" b="1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4000504"/>
            <a:ext cx="1552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Georgia" pitchFamily="18" charset="0"/>
              </a:rPr>
              <a:t>[</a:t>
            </a:r>
            <a:r>
              <a:rPr lang="en-US" sz="4400" b="1" dirty="0" smtClean="0">
                <a:solidFill>
                  <a:srgbClr val="9BBB59">
                    <a:lumMod val="50000"/>
                  </a:srgbClr>
                </a:solidFill>
                <a:latin typeface="Georgia" pitchFamily="18" charset="0"/>
              </a:rPr>
              <a:t>’</a:t>
            </a:r>
            <a:r>
              <a:rPr lang="ru-RU" sz="4400" b="1" dirty="0" smtClean="0">
                <a:solidFill>
                  <a:srgbClr val="FF0000"/>
                </a:solidFill>
                <a:latin typeface="Georgia" pitchFamily="18" charset="0"/>
              </a:rPr>
              <a:t>у</a:t>
            </a:r>
            <a:r>
              <a:rPr lang="ru-RU" sz="4400" b="1" dirty="0">
                <a:latin typeface="Georgia" pitchFamily="18" charset="0"/>
              </a:rPr>
              <a:t>]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2143116"/>
            <a:ext cx="5068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Georgia" pitchFamily="18" charset="0"/>
              </a:rPr>
              <a:t>е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3071810"/>
            <a:ext cx="5068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Georgia" pitchFamily="18" charset="0"/>
              </a:rPr>
              <a:t>ё</a:t>
            </a: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4000504"/>
            <a:ext cx="7136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Georgia" pitchFamily="18" charset="0"/>
              </a:rPr>
              <a:t>ю</a:t>
            </a:r>
            <a:endParaRPr lang="ru-RU" sz="4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4929198"/>
            <a:ext cx="5453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Georgia" pitchFamily="18" charset="0"/>
              </a:rPr>
              <a:t>я</a:t>
            </a:r>
            <a:endParaRPr lang="ru-RU" sz="4400" dirty="0">
              <a:latin typeface="Georgia" pitchFamily="18" charset="0"/>
            </a:endParaRPr>
          </a:p>
        </p:txBody>
      </p:sp>
      <p:pic>
        <p:nvPicPr>
          <p:cNvPr id="14" name="Рисунок 13" descr="0_6d616_660d8546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7383" y="2143116"/>
            <a:ext cx="4616617" cy="434885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071670" y="4929198"/>
            <a:ext cx="15001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Georgia" pitchFamily="18" charset="0"/>
              </a:rPr>
              <a:t>[</a:t>
            </a:r>
            <a:r>
              <a:rPr lang="en-US" sz="4400" b="1" dirty="0" smtClean="0">
                <a:solidFill>
                  <a:srgbClr val="9BBB59">
                    <a:lumMod val="50000"/>
                  </a:srgbClr>
                </a:solidFill>
                <a:latin typeface="Georgia" pitchFamily="18" charset="0"/>
              </a:rPr>
              <a:t>’</a:t>
            </a:r>
            <a:r>
              <a:rPr lang="ru-RU" sz="4400" b="1" dirty="0" smtClean="0">
                <a:solidFill>
                  <a:srgbClr val="FF0000"/>
                </a:solidFill>
                <a:latin typeface="Georgia" pitchFamily="18" charset="0"/>
              </a:rPr>
              <a:t>а</a:t>
            </a:r>
            <a:r>
              <a:rPr lang="ru-RU" sz="4400" b="1" dirty="0">
                <a:latin typeface="Georgia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xmlns="" val="288108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6288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/>
              <a:t>   Поглядите-ка, друзья,</a:t>
            </a:r>
            <a:br>
              <a:rPr lang="ru-RU" sz="4400" b="1" dirty="0" smtClean="0"/>
            </a:br>
            <a:r>
              <a:rPr lang="ru-RU" sz="4400" b="1" dirty="0" smtClean="0"/>
              <a:t>Смастерил скворечник я.</a:t>
            </a:r>
            <a:br>
              <a:rPr lang="ru-RU" sz="4400" b="1" dirty="0" smtClean="0"/>
            </a:br>
            <a:r>
              <a:rPr lang="ru-RU" sz="4400" b="1" dirty="0" smtClean="0"/>
              <a:t>А в скворечник залетела</a:t>
            </a:r>
            <a:br>
              <a:rPr lang="ru-RU" sz="4400" b="1" dirty="0" smtClean="0"/>
            </a:br>
            <a:r>
              <a:rPr lang="ru-RU" sz="4400" b="1" dirty="0" smtClean="0"/>
              <a:t>Вместо птички – буква... </a:t>
            </a:r>
            <a:r>
              <a:rPr lang="ru-RU" sz="4400" b="1" i="1" dirty="0" smtClean="0"/>
              <a:t>Я</a:t>
            </a:r>
            <a:endParaRPr lang="ru-RU" sz="4400" b="1" dirty="0"/>
          </a:p>
        </p:txBody>
      </p:sp>
      <p:pic>
        <p:nvPicPr>
          <p:cNvPr id="4" name="Picture 4" descr="C:\Users\samsung\Documents\для презентации\презентай\анимации\0_cd246_f2a69dba_L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40352" y="3717032"/>
            <a:ext cx="740157" cy="135828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91680" y="4437112"/>
            <a:ext cx="1584176" cy="221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9015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188</Words>
  <Application>Microsoft Office PowerPoint</Application>
  <PresentationFormat>Экран (4:3)</PresentationFormat>
  <Paragraphs>56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2_Тема Office</vt:lpstr>
      <vt:lpstr>Слайд 1</vt:lpstr>
      <vt:lpstr>Слайд 2</vt:lpstr>
      <vt:lpstr>Слайд 3</vt:lpstr>
      <vt:lpstr>   Гласные буквы  е, ё, ю, я 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61</cp:revision>
  <dcterms:created xsi:type="dcterms:W3CDTF">2012-12-18T14:43:08Z</dcterms:created>
  <dcterms:modified xsi:type="dcterms:W3CDTF">2020-04-07T09:02:12Z</dcterms:modified>
</cp:coreProperties>
</file>