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89" r:id="rId6"/>
    <p:sldId id="267" r:id="rId7"/>
    <p:sldId id="290" r:id="rId8"/>
    <p:sldId id="292" r:id="rId9"/>
    <p:sldId id="268" r:id="rId10"/>
    <p:sldId id="291" r:id="rId11"/>
    <p:sldId id="264" r:id="rId12"/>
    <p:sldId id="263" r:id="rId13"/>
    <p:sldId id="269" r:id="rId14"/>
    <p:sldId id="299" r:id="rId15"/>
    <p:sldId id="293" r:id="rId16"/>
    <p:sldId id="270" r:id="rId17"/>
    <p:sldId id="297" r:id="rId18"/>
    <p:sldId id="262" r:id="rId19"/>
    <p:sldId id="265" r:id="rId20"/>
    <p:sldId id="295" r:id="rId21"/>
    <p:sldId id="271" r:id="rId22"/>
    <p:sldId id="298" r:id="rId23"/>
    <p:sldId id="266" r:id="rId24"/>
    <p:sldId id="272" r:id="rId25"/>
    <p:sldId id="273" r:id="rId26"/>
    <p:sldId id="274" r:id="rId27"/>
    <p:sldId id="276" r:id="rId28"/>
    <p:sldId id="296" r:id="rId29"/>
    <p:sldId id="294" r:id="rId30"/>
    <p:sldId id="275" r:id="rId31"/>
    <p:sldId id="300" r:id="rId32"/>
    <p:sldId id="301" r:id="rId33"/>
    <p:sldId id="27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199CD-CF9B-4794-9B30-95539EF360D4}" type="datetimeFigureOut">
              <a:rPr lang="ru-RU" smtClean="0"/>
              <a:pPr/>
              <a:t>15.04.2020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BD697-17D9-47FF-B494-FAE282A3DB1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1CBB8-8F49-41AB-B22E-590125993E39}" type="slidenum">
              <a:rPr lang="ru-RU"/>
              <a:pPr/>
              <a:t>14</a:t>
            </a:fld>
            <a:endParaRPr lang="ru-RU"/>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DDC0F-87DF-4A60-8F0E-9681C161855A}" type="slidenum">
              <a:rPr lang="ru-RU"/>
              <a:pPr/>
              <a:t>17</a:t>
            </a:fld>
            <a:endParaRPr lang="ru-RU"/>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E3DDC-024F-4280-8678-6925C754C626}" type="slidenum">
              <a:rPr lang="ru-RU"/>
              <a:pPr/>
              <a:t>20</a:t>
            </a:fld>
            <a:endParaRPr lang="ru-RU"/>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9" name="Рисунок 8" descr="1.jpg"/>
          <p:cNvPicPr>
            <a:picLocks noChangeAspect="1"/>
          </p:cNvPicPr>
          <p:nvPr userDrawn="1"/>
        </p:nvPicPr>
        <p:blipFill>
          <a:blip r:embed="rId3" cstate="print"/>
          <a:stretch>
            <a:fillRect/>
          </a:stretch>
        </p:blipFill>
        <p:spPr>
          <a:xfrm>
            <a:off x="4609" y="0"/>
            <a:ext cx="9134782"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018379-C4C0-4CF4-AA09-06855FB98596}" type="slidenum">
              <a:rPr lang="ru-RU" smtClean="0"/>
              <a:pPr/>
              <a:t>‹#›</a:t>
            </a:fld>
            <a:endParaRPr lang="ru-RU"/>
          </a:p>
        </p:txBody>
      </p:sp>
      <p:pic>
        <p:nvPicPr>
          <p:cNvPr id="6" name="Рисунок 5" descr="5.jpg"/>
          <p:cNvPicPr>
            <a:picLocks noChangeAspect="1"/>
          </p:cNvPicPr>
          <p:nvPr userDrawn="1"/>
        </p:nvPicPr>
        <p:blipFill>
          <a:blip r:embed="rId2" cstate="print"/>
          <a:stretch>
            <a:fillRect/>
          </a:stretch>
        </p:blipFill>
        <p:spPr>
          <a:xfrm>
            <a:off x="4609" y="0"/>
            <a:ext cx="9134782"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rtlCol="0">
            <a:normAutofit/>
          </a:bodyPr>
          <a:lstStyle/>
          <a:p>
            <a:pPr lvl="0"/>
            <a:endParaRPr lang="ru-RU" noProof="0" smtClean="0"/>
          </a:p>
        </p:txBody>
      </p:sp>
      <p:sp>
        <p:nvSpPr>
          <p:cNvPr id="5" name="Дата 4"/>
          <p:cNvSpPr>
            <a:spLocks noGrp="1"/>
          </p:cNvSpPr>
          <p:nvPr>
            <p:ph type="dt" sz="half" idx="10"/>
          </p:nvPr>
        </p:nvSpPr>
        <p:spPr>
          <a:xfrm>
            <a:off x="457200" y="6243638"/>
            <a:ext cx="2133600" cy="457200"/>
          </a:xfrm>
        </p:spPr>
        <p:txBody>
          <a:bodyPr/>
          <a:lstStyle>
            <a:lvl1pPr>
              <a:defRPr smtClean="0"/>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smtClean="0"/>
            </a:lvl1pPr>
          </a:lstStyle>
          <a:p>
            <a:pPr>
              <a:defRPr/>
            </a:pPr>
            <a:fld id="{6FF9C232-9C3A-4F03-BC27-FD3844AF122C}" type="slidenum">
              <a:rPr lang="ru-RU"/>
              <a:pPr>
                <a:defRPr/>
              </a:pPr>
              <a:t>‹#›</a:t>
            </a:fld>
            <a:endParaRPr lang="ru-RU"/>
          </a:p>
        </p:txBody>
      </p:sp>
    </p:spTree>
  </p:cSld>
  <p:clrMapOvr>
    <a:masterClrMapping/>
  </p:clrMapOvr>
  <p:transition spd="med" advTm="13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9 Мая.jpg"/>
          <p:cNvPicPr>
            <a:picLocks noChangeAspect="1"/>
          </p:cNvPicPr>
          <p:nvPr userDrawn="1"/>
        </p:nvPicPr>
        <p:blipFill>
          <a:blip r:embed="rId3" cstate="print"/>
          <a:stretch>
            <a:fillRect/>
          </a:stretch>
        </p:blipFill>
        <p:spPr>
          <a:xfrm>
            <a:off x="4609" y="0"/>
            <a:ext cx="913478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3.jpg"/>
          <p:cNvPicPr>
            <a:picLocks noChangeAspect="1"/>
          </p:cNvPicPr>
          <p:nvPr userDrawn="1"/>
        </p:nvPicPr>
        <p:blipFill>
          <a:blip r:embed="rId2" cstate="print"/>
          <a:stretch>
            <a:fillRect/>
          </a:stretch>
        </p:blipFill>
        <p:spPr>
          <a:xfrm>
            <a:off x="0" y="10380"/>
            <a:ext cx="9144000" cy="6837239"/>
          </a:xfrm>
          <a:prstGeom prst="rect">
            <a:avLst/>
          </a:prstGeom>
        </p:spPr>
      </p:pic>
      <p:pic>
        <p:nvPicPr>
          <p:cNvPr id="8" name="Рисунок 7" descr="9 Мая.jpg"/>
          <p:cNvPicPr>
            <a:picLocks noChangeAspect="1"/>
          </p:cNvPicPr>
          <p:nvPr userDrawn="1"/>
        </p:nvPicPr>
        <p:blipFill>
          <a:blip r:embed="rId3" cstate="print"/>
          <a:stretch>
            <a:fillRect/>
          </a:stretch>
        </p:blipFill>
        <p:spPr>
          <a:xfrm>
            <a:off x="4609" y="0"/>
            <a:ext cx="9134782" cy="6858000"/>
          </a:xfrm>
          <a:prstGeom prst="rect">
            <a:avLst/>
          </a:prstGeom>
        </p:spPr>
      </p:pic>
      <p:pic>
        <p:nvPicPr>
          <p:cNvPr id="9" name="Рисунок 8" descr="4.jpg"/>
          <p:cNvPicPr>
            <a:picLocks noChangeAspect="1"/>
          </p:cNvPicPr>
          <p:nvPr userDrawn="1"/>
        </p:nvPicPr>
        <p:blipFill>
          <a:blip r:embed="rId4" cstate="print"/>
          <a:stretch>
            <a:fillRect/>
          </a:stretch>
        </p:blipFill>
        <p:spPr>
          <a:xfrm>
            <a:off x="4609" y="0"/>
            <a:ext cx="913478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pic>
        <p:nvPicPr>
          <p:cNvPr id="7" name="Рисунок 6" descr="6.jpg"/>
          <p:cNvPicPr>
            <a:picLocks noChangeAspect="1"/>
          </p:cNvPicPr>
          <p:nvPr userDrawn="1"/>
        </p:nvPicPr>
        <p:blipFill>
          <a:blip r:embed="rId2" cstate="print"/>
          <a:stretch>
            <a:fillRect/>
          </a:stretch>
        </p:blipFill>
        <p:spPr>
          <a:xfrm>
            <a:off x="4609" y="0"/>
            <a:ext cx="913478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73611F-1ED0-42D6-9D0F-9D3020398050}" type="datetimeFigureOut">
              <a:rPr lang="ru-RU" smtClean="0"/>
              <a:pPr/>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018379-C4C0-4CF4-AA09-06855FB985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3611F-1ED0-42D6-9D0F-9D3020398050}" type="datetimeFigureOut">
              <a:rPr lang="ru-RU" smtClean="0"/>
              <a:pPr/>
              <a:t>15.04.2020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8379-C4C0-4CF4-AA09-06855FB98596}" type="slidenum">
              <a:rPr lang="ru-RU" smtClean="0"/>
              <a:pPr/>
              <a:t>‹#›</a:t>
            </a:fld>
            <a:endParaRPr lang="ru-RU"/>
          </a:p>
        </p:txBody>
      </p:sp>
      <p:pic>
        <p:nvPicPr>
          <p:cNvPr id="7" name="Рисунок 6" descr="2.jpg"/>
          <p:cNvPicPr>
            <a:picLocks noChangeAspect="1"/>
          </p:cNvPicPr>
          <p:nvPr userDrawn="1"/>
        </p:nvPicPr>
        <p:blipFill>
          <a:blip r:embed="rId18" cstate="print"/>
          <a:stretch>
            <a:fillRect/>
          </a:stretch>
        </p:blipFill>
        <p:spPr>
          <a:xfrm>
            <a:off x="0" y="10380"/>
            <a:ext cx="9144000" cy="6837239"/>
          </a:xfrm>
          <a:prstGeom prst="rect">
            <a:avLst/>
          </a:prstGeom>
        </p:spPr>
      </p:pic>
      <p:pic>
        <p:nvPicPr>
          <p:cNvPr id="8" name="Рисунок 7" descr="7.jpg"/>
          <p:cNvPicPr>
            <a:picLocks noChangeAspect="1"/>
          </p:cNvPicPr>
          <p:nvPr userDrawn="1"/>
        </p:nvPicPr>
        <p:blipFill>
          <a:blip r:embed="rId19" cstate="print"/>
          <a:stretch>
            <a:fillRect/>
          </a:stretch>
        </p:blipFill>
        <p:spPr>
          <a:xfrm>
            <a:off x="4609" y="0"/>
            <a:ext cx="913478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2" r:id="rId5"/>
    <p:sldLayoutId id="2147483651" r:id="rId6"/>
    <p:sldLayoutId id="2147483652" r:id="rId7"/>
    <p:sldLayoutId id="2147483653" r:id="rId8"/>
    <p:sldLayoutId id="2147483654" r:id="rId9"/>
    <p:sldLayoutId id="2147483661" r:id="rId10"/>
    <p:sldLayoutId id="2147483655" r:id="rId11"/>
    <p:sldLayoutId id="2147483656" r:id="rId12"/>
    <p:sldLayoutId id="2147483657" r:id="rId13"/>
    <p:sldLayoutId id="2147483658" r:id="rId14"/>
    <p:sldLayoutId id="2147483659"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audio" Target="file:///D:\&#1052;&#1040;&#1056;&#1048;&#1053;&#1040;%20&#1044;&#1054;&#1050;&#1059;&#1052;&#1045;&#1053;&#1058;&#1067;\&#1054;&#1090;&#1082;&#1088;&#1099;&#1090;&#1099;&#1077;%20&#1084;&#1077;&#1088;&#1086;&#1087;&#1088;&#1080;&#1103;&#1090;&#1080;&#1103;,%20&#1082;&#1083;&#1072;&#1089;&#1089;&#1085;&#1099;&#1077;%20&#1095;&#1072;&#1089;&#1099;\&#1050;&#1083;&#1072;&#1089;&#1089;&#1085;&#1099;&#1077;%20&#1095;&#1072;&#1089;&#1099;\&#1052;&#1054;&#1048;\&#1082;&#1083;&#1072;&#1089;&#1089;&#1085;&#1099;&#1081;%20&#1095;&#1072;&#1089;%20%20&#1082;&#1086;%20&#1044;&#1085;&#1102;%20&#1055;&#1086;&#1073;&#1077;&#1076;&#1099;\&#1050;&#1086;%20&#1044;&#1085;&#1102;%20&#1055;&#1086;&#1073;&#1077;&#1076;&#1099;\&#1093;&#1086;&#1090;&#1103;&#1090;%20&#1083;&#1080;%20&#1088;&#1091;&#1089;&#1089;&#1082;&#1080;&#1077;%20&#1074;&#1086;&#1081;&#1085;&#1099;.MP3"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photos.ggevorkyan.com/albums/stalingrad/036.jpg" TargetMode="External"/><Relationship Id="rId13" Type="http://schemas.openxmlformats.org/officeDocument/2006/relationships/image" Target="../media/image34.jpeg"/><Relationship Id="rId3" Type="http://schemas.openxmlformats.org/officeDocument/2006/relationships/notesSlide" Target="../notesSlides/notesSlide3.xml"/><Relationship Id="rId7" Type="http://schemas.openxmlformats.org/officeDocument/2006/relationships/image" Target="../media/image31.jpeg"/><Relationship Id="rId12" Type="http://schemas.openxmlformats.org/officeDocument/2006/relationships/hyperlink" Target="http://crazy.werd.ru/uploads/posts/thumbs/2007-11-14/1195042619_292.jpg" TargetMode="External"/><Relationship Id="rId2" Type="http://schemas.openxmlformats.org/officeDocument/2006/relationships/slideLayout" Target="../slideLayouts/slideLayout4.xml"/><Relationship Id="rId16" Type="http://schemas.openxmlformats.org/officeDocument/2006/relationships/image" Target="../media/image28.png"/><Relationship Id="rId1" Type="http://schemas.openxmlformats.org/officeDocument/2006/relationships/audio" Target="file:///G:\&#1050;&#1083;.&#1095;&#1072;&#1089;%20&#1044;&#1077;&#1085;&#1100;%20&#1055;&#1086;&#1073;&#1077;&#1076;&#1099;\&#1051;&#1077;&#1074;&#1080;&#1090;&#1072;&#1085;%20&#1086;%20&#1087;&#1086;&#1073;&#1077;&#1076;&#1077;%20&#1087;&#1086;&#1076;%20&#1057;&#1090;&#1072;&#1083;&#1080;&#1085;&#1075;&#1088;&#1072;&#1076;&#1086;&#1084;.MP3" TargetMode="External"/><Relationship Id="rId6" Type="http://schemas.openxmlformats.org/officeDocument/2006/relationships/hyperlink" Target="http://uvr.pstu.ac.ru/pages/culture/ksis/raduga/image/mamay2_thumb.jpg" TargetMode="External"/><Relationship Id="rId11" Type="http://schemas.openxmlformats.org/officeDocument/2006/relationships/image" Target="../media/image33.jpeg"/><Relationship Id="rId5" Type="http://schemas.openxmlformats.org/officeDocument/2006/relationships/image" Target="../media/image30.jpeg"/><Relationship Id="rId15" Type="http://schemas.openxmlformats.org/officeDocument/2006/relationships/image" Target="../media/image35.jpeg"/><Relationship Id="rId10" Type="http://schemas.openxmlformats.org/officeDocument/2006/relationships/hyperlink" Target="http://dervent.ro/tool-IMG.php?S=cmVzdXJzZS9ydWdhY2l1bmkvdHJlYnVpbnRhL1NPTERBVElfUlVTSS5qcGc=&amp;W=80&amp;V=imgNew00011-RUGACIUNE_GASITA_IN%20BUZUNARUL_UNUI_SOLDAT_RUS_NECUNOSCUT_CAZUT_IN_TIMPUL_CELUI_DEAL_DOILEA_RAZBOI_MONDIAL&amp;Q=5" TargetMode="External"/><Relationship Id="rId4" Type="http://schemas.openxmlformats.org/officeDocument/2006/relationships/image" Target="../media/image29.jpeg"/><Relationship Id="rId9" Type="http://schemas.openxmlformats.org/officeDocument/2006/relationships/image" Target="../media/image32.jpeg"/><Relationship Id="rId14" Type="http://schemas.openxmlformats.org/officeDocument/2006/relationships/hyperlink" Target="http://copypast.ru/foto5/7865/stalinh9.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9"/>
          <p:cNvSpPr txBox="1">
            <a:spLocks/>
          </p:cNvSpPr>
          <p:nvPr/>
        </p:nvSpPr>
        <p:spPr>
          <a:xfrm>
            <a:off x="1475656" y="1484785"/>
            <a:ext cx="7272808" cy="187220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800" b="1" i="0" u="none" strike="noStrike" kern="1200" cap="none" spc="50" normalizeH="0" baseline="0" noProof="0" dirty="0" smtClean="0">
                <a:ln w="11430"/>
                <a:solidFill>
                  <a:schemeClr val="accent6">
                    <a:lumMod val="50000"/>
                  </a:schemeClr>
                </a:solidFill>
                <a:effectLst>
                  <a:outerShdw blurRad="76200" dist="50800" dir="5400000" algn="tl" rotWithShape="0">
                    <a:srgbClr val="000000">
                      <a:alpha val="65000"/>
                    </a:srgbClr>
                  </a:outerShdw>
                </a:effectLst>
                <a:uLnTx/>
                <a:uFillTx/>
                <a:latin typeface="Constantia" pitchFamily="18"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6600" b="1" i="0" u="none" strike="noStrike" kern="1200" cap="none" spc="50" normalizeH="0" baseline="0" noProof="0" dirty="0">
              <a:ln w="11430"/>
              <a:solidFill>
                <a:schemeClr val="accent6">
                  <a:lumMod val="50000"/>
                </a:schemeClr>
              </a:solidFill>
              <a:effectLst>
                <a:outerShdw blurRad="76200" dist="50800" dir="5400000" algn="tl" rotWithShape="0">
                  <a:srgbClr val="000000">
                    <a:alpha val="65000"/>
                  </a:srgbClr>
                </a:outerShdw>
              </a:effectLst>
              <a:uLnTx/>
              <a:uFillTx/>
              <a:latin typeface="Constantia" pitchFamily="18" charset="0"/>
              <a:ea typeface="+mj-ea"/>
              <a:cs typeface="+mj-cs"/>
            </a:endParaRPr>
          </a:p>
        </p:txBody>
      </p:sp>
      <p:pic>
        <p:nvPicPr>
          <p:cNvPr id="6" name="Рисунок 5" descr="https://encrypted-tbn1.gstatic.com/images?q=tbn:ANd9GcSqn2qqRRXx3P87vPChS7QrpkuS5g__xnB0X4Bxn7ECMEhIMR76Xg"/>
          <p:cNvPicPr/>
          <p:nvPr/>
        </p:nvPicPr>
        <p:blipFill>
          <a:blip r:embed="rId2" cstate="print"/>
          <a:srcRect/>
          <a:stretch>
            <a:fillRect/>
          </a:stretch>
        </p:blipFill>
        <p:spPr bwMode="auto">
          <a:xfrm>
            <a:off x="2000232" y="2071678"/>
            <a:ext cx="5328592" cy="2114059"/>
          </a:xfrm>
          <a:prstGeom prst="rect">
            <a:avLst/>
          </a:prstGeom>
          <a:noFill/>
          <a:ln w="9525">
            <a:noFill/>
            <a:miter lim="800000"/>
            <a:headEnd/>
            <a:tailEnd/>
          </a:ln>
        </p:spPr>
      </p:pic>
      <p:pic>
        <p:nvPicPr>
          <p:cNvPr id="36866" name="Picture 2" descr=" "/>
          <p:cNvPicPr>
            <a:picLocks noChangeAspect="1" noChangeArrowheads="1"/>
          </p:cNvPicPr>
          <p:nvPr/>
        </p:nvPicPr>
        <p:blipFill>
          <a:blip r:embed="rId3" cstate="print"/>
          <a:srcRect/>
          <a:stretch>
            <a:fillRect/>
          </a:stretch>
        </p:blipFill>
        <p:spPr bwMode="auto">
          <a:xfrm>
            <a:off x="6119664" y="908720"/>
            <a:ext cx="3024336" cy="2258801"/>
          </a:xfrm>
          <a:prstGeom prst="rect">
            <a:avLst/>
          </a:prstGeom>
          <a:noFill/>
        </p:spPr>
      </p:pic>
      <p:pic>
        <p:nvPicPr>
          <p:cNvPr id="36868" name="Picture 4" descr=" "/>
          <p:cNvPicPr>
            <a:picLocks noChangeAspect="1" noChangeArrowheads="1"/>
          </p:cNvPicPr>
          <p:nvPr/>
        </p:nvPicPr>
        <p:blipFill>
          <a:blip r:embed="rId4" cstate="print"/>
          <a:srcRect/>
          <a:stretch>
            <a:fillRect/>
          </a:stretch>
        </p:blipFill>
        <p:spPr bwMode="auto">
          <a:xfrm>
            <a:off x="323528" y="260648"/>
            <a:ext cx="4320480" cy="18002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27584" y="228600"/>
            <a:ext cx="7021016" cy="1192213"/>
          </a:xfrm>
        </p:spPr>
        <p:txBody>
          <a:bodyPr/>
          <a:lstStyle/>
          <a:p>
            <a:r>
              <a:rPr lang="ru-RU" sz="3200" b="1" dirty="0" smtClean="0"/>
              <a:t>Начались кровопролитные бои за освобождение нашей Родины</a:t>
            </a:r>
          </a:p>
        </p:txBody>
      </p:sp>
      <p:pic>
        <p:nvPicPr>
          <p:cNvPr id="8196" name="Picture 4" descr="p23"/>
          <p:cNvPicPr>
            <a:picLocks noChangeAspect="1" noChangeArrowheads="1"/>
          </p:cNvPicPr>
          <p:nvPr/>
        </p:nvPicPr>
        <p:blipFill>
          <a:blip r:embed="rId2" cstate="print"/>
          <a:srcRect/>
          <a:stretch>
            <a:fillRect/>
          </a:stretch>
        </p:blipFill>
        <p:spPr bwMode="auto">
          <a:xfrm>
            <a:off x="323528" y="1628800"/>
            <a:ext cx="4067175" cy="3054350"/>
          </a:xfrm>
          <a:prstGeom prst="rect">
            <a:avLst/>
          </a:prstGeom>
          <a:noFill/>
          <a:ln w="50800">
            <a:pattFill prst="solidDmnd">
              <a:fgClr>
                <a:srgbClr val="000000"/>
              </a:fgClr>
              <a:bgClr>
                <a:schemeClr val="hlink"/>
              </a:bgClr>
            </a:pattFill>
            <a:miter lim="800000"/>
            <a:headEnd/>
            <a:tailEnd/>
          </a:ln>
        </p:spPr>
      </p:pic>
      <p:pic>
        <p:nvPicPr>
          <p:cNvPr id="8197" name="Picture 5" descr="p31"/>
          <p:cNvPicPr>
            <a:picLocks noChangeAspect="1" noChangeArrowheads="1"/>
          </p:cNvPicPr>
          <p:nvPr/>
        </p:nvPicPr>
        <p:blipFill>
          <a:blip r:embed="rId3" cstate="print"/>
          <a:srcRect/>
          <a:stretch>
            <a:fillRect/>
          </a:stretch>
        </p:blipFill>
        <p:spPr bwMode="auto">
          <a:xfrm>
            <a:off x="4499992" y="3068960"/>
            <a:ext cx="4267200" cy="3205163"/>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ppt_w</p:attrName>
                                        </p:attrNameLst>
                                      </p:cBhvr>
                                      <p:tavLst>
                                        <p:tav tm="0">
                                          <p:val>
                                            <p:strVal val="#ppt_w*0.70"/>
                                          </p:val>
                                        </p:tav>
                                        <p:tav tm="100000">
                                          <p:val>
                                            <p:strVal val="#ppt_w"/>
                                          </p:val>
                                        </p:tav>
                                      </p:tavLst>
                                    </p:anim>
                                    <p:anim calcmode="lin" valueType="num">
                                      <p:cBhvr>
                                        <p:cTn id="13" dur="1000" fill="hold"/>
                                        <p:tgtEl>
                                          <p:spTgt spid="8196"/>
                                        </p:tgtEl>
                                        <p:attrNameLst>
                                          <p:attrName>ppt_h</p:attrName>
                                        </p:attrNameLst>
                                      </p:cBhvr>
                                      <p:tavLst>
                                        <p:tav tm="0">
                                          <p:val>
                                            <p:strVal val="#ppt_h"/>
                                          </p:val>
                                        </p:tav>
                                        <p:tav tm="100000">
                                          <p:val>
                                            <p:strVal val="#ppt_h"/>
                                          </p:val>
                                        </p:tav>
                                      </p:tavLst>
                                    </p:anim>
                                    <p:animEffect transition="in" filter="fade">
                                      <p:cBhvr>
                                        <p:cTn id="14" dur="1000"/>
                                        <p:tgtEl>
                                          <p:spTgt spid="8196"/>
                                        </p:tgtEl>
                                      </p:cBhvr>
                                    </p:animEffect>
                                  </p:childTnLst>
                                </p:cTn>
                              </p:par>
                              <p:par>
                                <p:cTn id="15" presetID="55" presetClass="entr" presetSubtype="0" fill="hold" nodeType="withEffect">
                                  <p:stCondLst>
                                    <p:cond delay="0"/>
                                  </p:stCondLst>
                                  <p:childTnLst>
                                    <p:set>
                                      <p:cBhvr>
                                        <p:cTn id="16" dur="1" fill="hold">
                                          <p:stCondLst>
                                            <p:cond delay="0"/>
                                          </p:stCondLst>
                                        </p:cTn>
                                        <p:tgtEl>
                                          <p:spTgt spid="8197"/>
                                        </p:tgtEl>
                                        <p:attrNameLst>
                                          <p:attrName>style.visibility</p:attrName>
                                        </p:attrNameLst>
                                      </p:cBhvr>
                                      <p:to>
                                        <p:strVal val="visible"/>
                                      </p:to>
                                    </p:set>
                                    <p:anim calcmode="lin" valueType="num">
                                      <p:cBhvr>
                                        <p:cTn id="17" dur="1000" fill="hold"/>
                                        <p:tgtEl>
                                          <p:spTgt spid="8197"/>
                                        </p:tgtEl>
                                        <p:attrNameLst>
                                          <p:attrName>ppt_w</p:attrName>
                                        </p:attrNameLst>
                                      </p:cBhvr>
                                      <p:tavLst>
                                        <p:tav tm="0">
                                          <p:val>
                                            <p:strVal val="#ppt_w*0.70"/>
                                          </p:val>
                                        </p:tav>
                                        <p:tav tm="100000">
                                          <p:val>
                                            <p:strVal val="#ppt_w"/>
                                          </p:val>
                                        </p:tav>
                                      </p:tavLst>
                                    </p:anim>
                                    <p:anim calcmode="lin" valueType="num">
                                      <p:cBhvr>
                                        <p:cTn id="18" dur="1000" fill="hold"/>
                                        <p:tgtEl>
                                          <p:spTgt spid="8197"/>
                                        </p:tgtEl>
                                        <p:attrNameLst>
                                          <p:attrName>ppt_h</p:attrName>
                                        </p:attrNameLst>
                                      </p:cBhvr>
                                      <p:tavLst>
                                        <p:tav tm="0">
                                          <p:val>
                                            <p:strVal val="#ppt_h"/>
                                          </p:val>
                                        </p:tav>
                                        <p:tav tm="100000">
                                          <p:val>
                                            <p:strVal val="#ppt_h"/>
                                          </p:val>
                                        </p:tav>
                                      </p:tavLst>
                                    </p:anim>
                                    <p:animEffect transition="in" filter="fade">
                                      <p:cBhvr>
                                        <p:cTn id="19"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4680520"/>
          </a:xfrm>
        </p:spPr>
        <p:txBody>
          <a:bodyPr>
            <a:noAutofit/>
          </a:bodyPr>
          <a:lstStyle/>
          <a:p>
            <a:r>
              <a:rPr lang="ru-RU" sz="3600" b="1" dirty="0" smtClean="0"/>
              <a:t/>
            </a:r>
            <a:br>
              <a:rPr lang="ru-RU" sz="3600" b="1" dirty="0" smtClean="0"/>
            </a:br>
            <a:r>
              <a:rPr lang="ru-RU" sz="3600" b="1" dirty="0" smtClean="0"/>
              <a:t/>
            </a:r>
            <a:br>
              <a:rPr lang="ru-RU" sz="3600" b="1" dirty="0" smtClean="0"/>
            </a:br>
            <a:r>
              <a:rPr lang="ru-RU" sz="3600" b="1" dirty="0" smtClean="0"/>
              <a:t>ПЕРВЫЕ МЕСЯЦЫ ВОЙНЫ</a:t>
            </a:r>
            <a:r>
              <a:rPr lang="ru-RU" sz="3600" dirty="0" smtClean="0"/>
              <a:t/>
            </a:r>
            <a:br>
              <a:rPr lang="ru-RU" sz="3600" dirty="0" smtClean="0"/>
            </a:br>
            <a:r>
              <a:rPr lang="ru-RU" sz="3200" dirty="0" smtClean="0"/>
              <a:t>В первые месяцы войны наша Армия отступала. К 10 июля немцы уже захватили Прибалтику, Белоруссию, Молдавию, большую часть Украины. За три недели наши войска потеряли 3500 самолетов, 6000 танков, более 20000 орудий и минометов. Много погибло наших солдат.</a:t>
            </a:r>
            <a:r>
              <a:rPr lang="ru-RU" sz="3600" dirty="0" smtClean="0"/>
              <a:t/>
            </a:r>
            <a:br>
              <a:rPr lang="ru-RU" sz="3600" dirty="0" smtClean="0"/>
            </a:br>
            <a:endParaRPr lang="ru-RU" sz="3600" dirty="0"/>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БРЕСТСКАЯ КРЕПОСТЬ</a:t>
            </a:r>
            <a:r>
              <a:rPr lang="ru-RU" dirty="0" smtClean="0"/>
              <a:t/>
            </a:r>
            <a:br>
              <a:rPr lang="ru-RU" dirty="0" smtClean="0"/>
            </a:br>
            <a:endParaRPr lang="ru-RU" dirty="0"/>
          </a:p>
        </p:txBody>
      </p:sp>
      <p:sp>
        <p:nvSpPr>
          <p:cNvPr id="4" name="TextBox 3"/>
          <p:cNvSpPr txBox="1"/>
          <p:nvPr/>
        </p:nvSpPr>
        <p:spPr>
          <a:xfrm>
            <a:off x="395536" y="1196753"/>
            <a:ext cx="5040560" cy="5632311"/>
          </a:xfrm>
          <a:prstGeom prst="rect">
            <a:avLst/>
          </a:prstGeom>
          <a:noFill/>
        </p:spPr>
        <p:txBody>
          <a:bodyPr wrap="square" rtlCol="0">
            <a:spAutoFit/>
          </a:bodyPr>
          <a:lstStyle/>
          <a:p>
            <a:r>
              <a:rPr lang="ru-RU" sz="3600" dirty="0" smtClean="0"/>
              <a:t>Напала фашистская нечисть –</a:t>
            </a:r>
            <a:br>
              <a:rPr lang="ru-RU" sz="3600" dirty="0" smtClean="0"/>
            </a:br>
            <a:r>
              <a:rPr lang="ru-RU" sz="3600" dirty="0" smtClean="0"/>
              <a:t>Нет вражеским танкам числа.</a:t>
            </a:r>
            <a:br>
              <a:rPr lang="ru-RU" sz="3600" dirty="0" smtClean="0"/>
            </a:br>
            <a:r>
              <a:rPr lang="ru-RU" sz="3600" dirty="0" smtClean="0"/>
              <a:t>Сражается Брестская крепость</a:t>
            </a:r>
            <a:br>
              <a:rPr lang="ru-RU" sz="3600" dirty="0" smtClean="0"/>
            </a:br>
            <a:r>
              <a:rPr lang="ru-RU" sz="3600" dirty="0" smtClean="0"/>
              <a:t>Под шквалом литого свинца!</a:t>
            </a:r>
            <a:br>
              <a:rPr lang="ru-RU" sz="3600" dirty="0" smtClean="0"/>
            </a:br>
            <a:endParaRPr lang="ru-RU" sz="3600" dirty="0" smtClean="0"/>
          </a:p>
          <a:p>
            <a:endParaRPr lang="ru-RU" sz="3600" dirty="0"/>
          </a:p>
        </p:txBody>
      </p:sp>
      <p:pic>
        <p:nvPicPr>
          <p:cNvPr id="5" name="Picture 3" descr="001"/>
          <p:cNvPicPr>
            <a:picLocks noChangeAspect="1" noChangeArrowheads="1"/>
          </p:cNvPicPr>
          <p:nvPr/>
        </p:nvPicPr>
        <p:blipFill>
          <a:blip r:embed="rId2" cstate="print"/>
          <a:srcRect/>
          <a:stretch>
            <a:fillRect/>
          </a:stretch>
        </p:blipFill>
        <p:spPr>
          <a:xfrm>
            <a:off x="5076056" y="1196752"/>
            <a:ext cx="3834668" cy="3539693"/>
          </a:xfrm>
          <a:prstGeom prst="rect">
            <a:avLst/>
          </a:prstGeom>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БИТВА ПОД МОСКВОЙ</a:t>
            </a:r>
            <a:endParaRPr lang="ru-RU" dirty="0"/>
          </a:p>
        </p:txBody>
      </p:sp>
      <p:sp>
        <p:nvSpPr>
          <p:cNvPr id="3" name="Содержимое 2"/>
          <p:cNvSpPr>
            <a:spLocks noGrp="1"/>
          </p:cNvSpPr>
          <p:nvPr>
            <p:ph idx="1"/>
          </p:nvPr>
        </p:nvSpPr>
        <p:spPr>
          <a:xfrm>
            <a:off x="457200" y="1124744"/>
            <a:ext cx="8229600" cy="5001419"/>
          </a:xfrm>
        </p:spPr>
        <p:txBody>
          <a:bodyPr>
            <a:noAutofit/>
          </a:bodyPr>
          <a:lstStyle/>
          <a:p>
            <a:pPr>
              <a:buNone/>
            </a:pPr>
            <a:r>
              <a:rPr lang="ru-RU" sz="3600" b="1" dirty="0" smtClean="0"/>
              <a:t>    </a:t>
            </a:r>
            <a:r>
              <a:rPr lang="ru-RU" sz="3600" dirty="0" smtClean="0"/>
              <a:t>Штыки от стужи побелели, </a:t>
            </a:r>
            <a:br>
              <a:rPr lang="ru-RU" sz="3600" dirty="0" smtClean="0"/>
            </a:br>
            <a:r>
              <a:rPr lang="ru-RU" sz="3600" dirty="0" smtClean="0"/>
              <a:t>Снега мерцали синевой. </a:t>
            </a:r>
            <a:br>
              <a:rPr lang="ru-RU" sz="3600" dirty="0" smtClean="0"/>
            </a:br>
            <a:r>
              <a:rPr lang="ru-RU" sz="3600" dirty="0" smtClean="0"/>
              <a:t>Мы, в первый раз надев шинели, </a:t>
            </a:r>
            <a:br>
              <a:rPr lang="ru-RU" sz="3600" dirty="0" smtClean="0"/>
            </a:br>
            <a:r>
              <a:rPr lang="ru-RU" sz="3600" dirty="0" smtClean="0"/>
              <a:t>Сурово бились под Москвой.</a:t>
            </a:r>
            <a:br>
              <a:rPr lang="ru-RU" sz="3600" dirty="0" smtClean="0"/>
            </a:br>
            <a:r>
              <a:rPr lang="ru-RU" sz="3600" dirty="0" smtClean="0"/>
              <a:t/>
            </a:r>
            <a:br>
              <a:rPr lang="ru-RU" sz="3600" dirty="0" smtClean="0"/>
            </a:br>
            <a:r>
              <a:rPr lang="ru-RU" sz="3600" dirty="0" smtClean="0"/>
              <a:t>Безусые, почти что дети,</a:t>
            </a:r>
            <a:br>
              <a:rPr lang="ru-RU" sz="3600" dirty="0" smtClean="0"/>
            </a:br>
            <a:r>
              <a:rPr lang="ru-RU" sz="3600" dirty="0" smtClean="0"/>
              <a:t>Мы знали в яростный тот год,</a:t>
            </a:r>
            <a:br>
              <a:rPr lang="ru-RU" sz="3600" dirty="0" smtClean="0"/>
            </a:br>
            <a:r>
              <a:rPr lang="ru-RU" sz="3600" dirty="0" smtClean="0"/>
              <a:t>Что вместо нас никто на свете</a:t>
            </a:r>
            <a:br>
              <a:rPr lang="ru-RU" sz="3600" dirty="0" smtClean="0"/>
            </a:br>
            <a:r>
              <a:rPr lang="ru-RU" sz="3600" dirty="0" smtClean="0"/>
              <a:t>За этот город не умрет.</a:t>
            </a:r>
            <a:br>
              <a:rPr lang="ru-RU" sz="3600" dirty="0" smtClean="0"/>
            </a:br>
            <a:endParaRPr lang="ru-RU" sz="3600" dirty="0" smtClean="0"/>
          </a:p>
          <a:p>
            <a:pPr>
              <a:buNone/>
            </a:pPr>
            <a:endParaRPr lang="ru-RU" sz="3600" b="1" dirty="0"/>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id=3029619&amp;tov=2"/>
          <p:cNvPicPr>
            <a:picLocks noChangeAspect="1" noChangeArrowheads="1"/>
          </p:cNvPicPr>
          <p:nvPr/>
        </p:nvPicPr>
        <p:blipFill>
          <a:blip r:embed="rId3" cstate="print"/>
          <a:srcRect/>
          <a:stretch>
            <a:fillRect/>
          </a:stretch>
        </p:blipFill>
        <p:spPr bwMode="auto">
          <a:xfrm>
            <a:off x="5686425" y="0"/>
            <a:ext cx="3457575" cy="2541588"/>
          </a:xfrm>
          <a:prstGeom prst="rect">
            <a:avLst/>
          </a:prstGeom>
          <a:noFill/>
        </p:spPr>
      </p:pic>
      <p:pic>
        <p:nvPicPr>
          <p:cNvPr id="39939" name="Picture 3" descr="i?id=59007138&amp;tov=5"/>
          <p:cNvPicPr>
            <a:picLocks noChangeAspect="1" noChangeArrowheads="1"/>
          </p:cNvPicPr>
          <p:nvPr/>
        </p:nvPicPr>
        <p:blipFill>
          <a:blip r:embed="rId4" cstate="print"/>
          <a:srcRect/>
          <a:stretch>
            <a:fillRect/>
          </a:stretch>
        </p:blipFill>
        <p:spPr bwMode="auto">
          <a:xfrm>
            <a:off x="2339975" y="2492375"/>
            <a:ext cx="3386138" cy="2509838"/>
          </a:xfrm>
          <a:prstGeom prst="rect">
            <a:avLst/>
          </a:prstGeom>
          <a:noFill/>
        </p:spPr>
      </p:pic>
      <p:pic>
        <p:nvPicPr>
          <p:cNvPr id="39940" name="Picture 4" descr="i?id=1328793&amp;tov=2"/>
          <p:cNvPicPr>
            <a:picLocks noChangeAspect="1" noChangeArrowheads="1"/>
          </p:cNvPicPr>
          <p:nvPr/>
        </p:nvPicPr>
        <p:blipFill>
          <a:blip r:embed="rId5" cstate="print"/>
          <a:srcRect/>
          <a:stretch>
            <a:fillRect/>
          </a:stretch>
        </p:blipFill>
        <p:spPr bwMode="auto">
          <a:xfrm>
            <a:off x="0" y="2492375"/>
            <a:ext cx="2339975" cy="4365625"/>
          </a:xfrm>
          <a:prstGeom prst="rect">
            <a:avLst/>
          </a:prstGeom>
          <a:noFill/>
        </p:spPr>
      </p:pic>
      <p:pic>
        <p:nvPicPr>
          <p:cNvPr id="39941" name="Picture 5" descr="i?id=12706487&amp;tov=7"/>
          <p:cNvPicPr>
            <a:picLocks noChangeAspect="1" noChangeArrowheads="1"/>
          </p:cNvPicPr>
          <p:nvPr/>
        </p:nvPicPr>
        <p:blipFill>
          <a:blip r:embed="rId6" cstate="print"/>
          <a:srcRect/>
          <a:stretch>
            <a:fillRect/>
          </a:stretch>
        </p:blipFill>
        <p:spPr bwMode="auto">
          <a:xfrm>
            <a:off x="2771775" y="0"/>
            <a:ext cx="2916238" cy="2438400"/>
          </a:xfrm>
          <a:prstGeom prst="rect">
            <a:avLst/>
          </a:prstGeom>
          <a:noFill/>
        </p:spPr>
      </p:pic>
      <p:pic>
        <p:nvPicPr>
          <p:cNvPr id="39942" name="Picture 6" descr="i?id=81898232&amp;tov=0"/>
          <p:cNvPicPr>
            <a:picLocks noChangeAspect="1" noChangeArrowheads="1"/>
          </p:cNvPicPr>
          <p:nvPr/>
        </p:nvPicPr>
        <p:blipFill>
          <a:blip r:embed="rId7" cstate="print"/>
          <a:srcRect/>
          <a:stretch>
            <a:fillRect/>
          </a:stretch>
        </p:blipFill>
        <p:spPr bwMode="auto">
          <a:xfrm>
            <a:off x="5724525" y="2420938"/>
            <a:ext cx="3419475" cy="2565400"/>
          </a:xfrm>
          <a:prstGeom prst="rect">
            <a:avLst/>
          </a:prstGeom>
          <a:noFill/>
        </p:spPr>
      </p:pic>
      <p:pic>
        <p:nvPicPr>
          <p:cNvPr id="39943" name="Picture 7" descr="В архиве &quot;Совинформбюро&quot; находится огромное количество уникальных фотографий"/>
          <p:cNvPicPr>
            <a:picLocks noChangeAspect="1" noChangeArrowheads="1"/>
          </p:cNvPicPr>
          <p:nvPr/>
        </p:nvPicPr>
        <p:blipFill>
          <a:blip r:embed="rId8" cstate="print"/>
          <a:srcRect/>
          <a:stretch>
            <a:fillRect/>
          </a:stretch>
        </p:blipFill>
        <p:spPr bwMode="auto">
          <a:xfrm>
            <a:off x="2339975" y="4978400"/>
            <a:ext cx="3384550" cy="1879600"/>
          </a:xfrm>
          <a:prstGeom prst="rect">
            <a:avLst/>
          </a:prstGeom>
          <a:noFill/>
          <a:ln w="9525">
            <a:noFill/>
            <a:miter lim="800000"/>
            <a:headEnd/>
            <a:tailEnd/>
          </a:ln>
        </p:spPr>
      </p:pic>
      <p:pic>
        <p:nvPicPr>
          <p:cNvPr id="39944" name="Picture 8" descr="Авторами снимков являются мастера военного фоторепортажа"/>
          <p:cNvPicPr>
            <a:picLocks noChangeAspect="1" noChangeArrowheads="1"/>
          </p:cNvPicPr>
          <p:nvPr/>
        </p:nvPicPr>
        <p:blipFill>
          <a:blip r:embed="rId9" cstate="print"/>
          <a:srcRect/>
          <a:stretch>
            <a:fillRect/>
          </a:stretch>
        </p:blipFill>
        <p:spPr bwMode="auto">
          <a:xfrm>
            <a:off x="5724525" y="4954588"/>
            <a:ext cx="3419475" cy="1903412"/>
          </a:xfrm>
          <a:prstGeom prst="rect">
            <a:avLst/>
          </a:prstGeom>
          <a:noFill/>
          <a:ln w="9525">
            <a:noFill/>
            <a:miter lim="800000"/>
            <a:headEnd/>
            <a:tailEnd/>
          </a:ln>
        </p:spPr>
      </p:pic>
      <p:sp>
        <p:nvSpPr>
          <p:cNvPr id="39945" name="WordArt 9"/>
          <p:cNvSpPr>
            <a:spLocks noChangeArrowheads="1" noChangeShapeType="1" noTextEdit="1"/>
          </p:cNvSpPr>
          <p:nvPr/>
        </p:nvSpPr>
        <p:spPr bwMode="auto">
          <a:xfrm rot="-1256299">
            <a:off x="250825" y="836613"/>
            <a:ext cx="3508375" cy="1846262"/>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ru-RU" sz="3600" kern="10" dirty="0">
                <a:ln w="9525">
                  <a:round/>
                  <a:headEnd/>
                  <a:tailEnd/>
                </a:ln>
                <a:gradFill rotWithShape="0">
                  <a:gsLst>
                    <a:gs pos="0">
                      <a:srgbClr val="FFFF00"/>
                    </a:gs>
                    <a:gs pos="50000">
                      <a:srgbClr val="FF6600"/>
                    </a:gs>
                    <a:gs pos="100000">
                      <a:srgbClr val="FFFF00"/>
                    </a:gs>
                  </a:gsLst>
                  <a:lin ang="3956299" scaled="1"/>
                </a:gradFill>
                <a:latin typeface="Times New Roman"/>
                <a:cs typeface="Times New Roman"/>
              </a:rPr>
              <a:t>Битва за Москву</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1000" fill="hold"/>
                                        <p:tgtEl>
                                          <p:spTgt spid="39945"/>
                                        </p:tgtEl>
                                        <p:attrNameLst>
                                          <p:attrName>ppt_w</p:attrName>
                                        </p:attrNameLst>
                                      </p:cBhvr>
                                      <p:tavLst>
                                        <p:tav tm="0">
                                          <p:val>
                                            <p:fltVal val="0"/>
                                          </p:val>
                                        </p:tav>
                                        <p:tav tm="100000">
                                          <p:val>
                                            <p:strVal val="#ppt_w"/>
                                          </p:val>
                                        </p:tav>
                                      </p:tavLst>
                                    </p:anim>
                                    <p:anim calcmode="lin" valueType="num">
                                      <p:cBhvr>
                                        <p:cTn id="8" dur="1000" fill="hold"/>
                                        <p:tgtEl>
                                          <p:spTgt spid="39945"/>
                                        </p:tgtEl>
                                        <p:attrNameLst>
                                          <p:attrName>ppt_h</p:attrName>
                                        </p:attrNameLst>
                                      </p:cBhvr>
                                      <p:tavLst>
                                        <p:tav tm="0">
                                          <p:val>
                                            <p:fltVal val="0"/>
                                          </p:val>
                                        </p:tav>
                                        <p:tav tm="100000">
                                          <p:val>
                                            <p:strVal val="#ppt_h"/>
                                          </p:val>
                                        </p:tav>
                                      </p:tavLst>
                                    </p:anim>
                                    <p:animEffect transition="in" filter="fade">
                                      <p:cBhvr>
                                        <p:cTn id="9" dur="1000"/>
                                        <p:tgtEl>
                                          <p:spTgt spid="39945"/>
                                        </p:tgtEl>
                                      </p:cBhvr>
                                    </p:animEffect>
                                  </p:childTnLst>
                                </p:cTn>
                              </p:par>
                            </p:childTnLst>
                          </p:cTn>
                        </p:par>
                        <p:par>
                          <p:cTn id="10" fill="hold">
                            <p:stCondLst>
                              <p:cond delay="1000"/>
                            </p:stCondLst>
                            <p:childTnLst>
                              <p:par>
                                <p:cTn id="11" presetID="55" presetClass="entr" presetSubtype="0" fill="hold" nodeType="afterEffect">
                                  <p:stCondLst>
                                    <p:cond delay="1000"/>
                                  </p:stCondLst>
                                  <p:childTnLst>
                                    <p:set>
                                      <p:cBhvr>
                                        <p:cTn id="12" dur="1" fill="hold">
                                          <p:stCondLst>
                                            <p:cond delay="0"/>
                                          </p:stCondLst>
                                        </p:cTn>
                                        <p:tgtEl>
                                          <p:spTgt spid="39941"/>
                                        </p:tgtEl>
                                        <p:attrNameLst>
                                          <p:attrName>style.visibility</p:attrName>
                                        </p:attrNameLst>
                                      </p:cBhvr>
                                      <p:to>
                                        <p:strVal val="visible"/>
                                      </p:to>
                                    </p:set>
                                    <p:anim calcmode="lin" valueType="num">
                                      <p:cBhvr>
                                        <p:cTn id="13" dur="1000" fill="hold"/>
                                        <p:tgtEl>
                                          <p:spTgt spid="39941"/>
                                        </p:tgtEl>
                                        <p:attrNameLst>
                                          <p:attrName>ppt_w</p:attrName>
                                        </p:attrNameLst>
                                      </p:cBhvr>
                                      <p:tavLst>
                                        <p:tav tm="0">
                                          <p:val>
                                            <p:strVal val="#ppt_w*0.70"/>
                                          </p:val>
                                        </p:tav>
                                        <p:tav tm="100000">
                                          <p:val>
                                            <p:strVal val="#ppt_w"/>
                                          </p:val>
                                        </p:tav>
                                      </p:tavLst>
                                    </p:anim>
                                    <p:anim calcmode="lin" valueType="num">
                                      <p:cBhvr>
                                        <p:cTn id="14" dur="1000" fill="hold"/>
                                        <p:tgtEl>
                                          <p:spTgt spid="39941"/>
                                        </p:tgtEl>
                                        <p:attrNameLst>
                                          <p:attrName>ppt_h</p:attrName>
                                        </p:attrNameLst>
                                      </p:cBhvr>
                                      <p:tavLst>
                                        <p:tav tm="0">
                                          <p:val>
                                            <p:strVal val="#ppt_h"/>
                                          </p:val>
                                        </p:tav>
                                        <p:tav tm="100000">
                                          <p:val>
                                            <p:strVal val="#ppt_h"/>
                                          </p:val>
                                        </p:tav>
                                      </p:tavLst>
                                    </p:anim>
                                    <p:animEffect transition="in" filter="fade">
                                      <p:cBhvr>
                                        <p:cTn id="15" dur="1000"/>
                                        <p:tgtEl>
                                          <p:spTgt spid="39941"/>
                                        </p:tgtEl>
                                      </p:cBhvr>
                                    </p:animEffect>
                                  </p:childTnLst>
                                </p:cTn>
                              </p:par>
                              <p:par>
                                <p:cTn id="16" presetID="9" presetClass="entr" presetSubtype="0" fill="hold" nodeType="withEffect">
                                  <p:stCondLst>
                                    <p:cond delay="1000"/>
                                  </p:stCondLst>
                                  <p:childTnLst>
                                    <p:set>
                                      <p:cBhvr>
                                        <p:cTn id="17" dur="1" fill="hold">
                                          <p:stCondLst>
                                            <p:cond delay="0"/>
                                          </p:stCondLst>
                                        </p:cTn>
                                        <p:tgtEl>
                                          <p:spTgt spid="39940"/>
                                        </p:tgtEl>
                                        <p:attrNameLst>
                                          <p:attrName>style.visibility</p:attrName>
                                        </p:attrNameLst>
                                      </p:cBhvr>
                                      <p:to>
                                        <p:strVal val="visible"/>
                                      </p:to>
                                    </p:set>
                                    <p:animEffect transition="in" filter="dissolve">
                                      <p:cBhvr>
                                        <p:cTn id="18" dur="1000"/>
                                        <p:tgtEl>
                                          <p:spTgt spid="39940"/>
                                        </p:tgtEl>
                                      </p:cBhvr>
                                    </p:animEffect>
                                  </p:childTnLst>
                                </p:cTn>
                              </p:par>
                            </p:childTnLst>
                          </p:cTn>
                        </p:par>
                        <p:par>
                          <p:cTn id="19" fill="hold">
                            <p:stCondLst>
                              <p:cond delay="3000"/>
                            </p:stCondLst>
                            <p:childTnLst>
                              <p:par>
                                <p:cTn id="20" presetID="55" presetClass="entr" presetSubtype="0" fill="hold" nodeType="afterEffect">
                                  <p:stCondLst>
                                    <p:cond delay="1000"/>
                                  </p:stCondLst>
                                  <p:childTnLst>
                                    <p:set>
                                      <p:cBhvr>
                                        <p:cTn id="21" dur="1" fill="hold">
                                          <p:stCondLst>
                                            <p:cond delay="0"/>
                                          </p:stCondLst>
                                        </p:cTn>
                                        <p:tgtEl>
                                          <p:spTgt spid="39938"/>
                                        </p:tgtEl>
                                        <p:attrNameLst>
                                          <p:attrName>style.visibility</p:attrName>
                                        </p:attrNameLst>
                                      </p:cBhvr>
                                      <p:to>
                                        <p:strVal val="visible"/>
                                      </p:to>
                                    </p:set>
                                    <p:anim calcmode="lin" valueType="num">
                                      <p:cBhvr>
                                        <p:cTn id="22" dur="1000" fill="hold"/>
                                        <p:tgtEl>
                                          <p:spTgt spid="39938"/>
                                        </p:tgtEl>
                                        <p:attrNameLst>
                                          <p:attrName>ppt_w</p:attrName>
                                        </p:attrNameLst>
                                      </p:cBhvr>
                                      <p:tavLst>
                                        <p:tav tm="0">
                                          <p:val>
                                            <p:strVal val="#ppt_w*0.70"/>
                                          </p:val>
                                        </p:tav>
                                        <p:tav tm="100000">
                                          <p:val>
                                            <p:strVal val="#ppt_w"/>
                                          </p:val>
                                        </p:tav>
                                      </p:tavLst>
                                    </p:anim>
                                    <p:anim calcmode="lin" valueType="num">
                                      <p:cBhvr>
                                        <p:cTn id="23" dur="1000" fill="hold"/>
                                        <p:tgtEl>
                                          <p:spTgt spid="39938"/>
                                        </p:tgtEl>
                                        <p:attrNameLst>
                                          <p:attrName>ppt_h</p:attrName>
                                        </p:attrNameLst>
                                      </p:cBhvr>
                                      <p:tavLst>
                                        <p:tav tm="0">
                                          <p:val>
                                            <p:strVal val="#ppt_h"/>
                                          </p:val>
                                        </p:tav>
                                        <p:tav tm="100000">
                                          <p:val>
                                            <p:strVal val="#ppt_h"/>
                                          </p:val>
                                        </p:tav>
                                      </p:tavLst>
                                    </p:anim>
                                    <p:animEffect transition="in" filter="fade">
                                      <p:cBhvr>
                                        <p:cTn id="24" dur="1000"/>
                                        <p:tgtEl>
                                          <p:spTgt spid="39938"/>
                                        </p:tgtEl>
                                      </p:cBhvr>
                                    </p:animEffect>
                                  </p:childTnLst>
                                </p:cTn>
                              </p:par>
                            </p:childTnLst>
                          </p:cTn>
                        </p:par>
                        <p:par>
                          <p:cTn id="25" fill="hold">
                            <p:stCondLst>
                              <p:cond delay="5000"/>
                            </p:stCondLst>
                            <p:childTnLst>
                              <p:par>
                                <p:cTn id="26" presetID="55" presetClass="entr" presetSubtype="0" fill="hold" nodeType="afterEffect">
                                  <p:stCondLst>
                                    <p:cond delay="1000"/>
                                  </p:stCondLst>
                                  <p:childTnLst>
                                    <p:set>
                                      <p:cBhvr>
                                        <p:cTn id="27" dur="1" fill="hold">
                                          <p:stCondLst>
                                            <p:cond delay="0"/>
                                          </p:stCondLst>
                                        </p:cTn>
                                        <p:tgtEl>
                                          <p:spTgt spid="39939"/>
                                        </p:tgtEl>
                                        <p:attrNameLst>
                                          <p:attrName>style.visibility</p:attrName>
                                        </p:attrNameLst>
                                      </p:cBhvr>
                                      <p:to>
                                        <p:strVal val="visible"/>
                                      </p:to>
                                    </p:set>
                                    <p:anim calcmode="lin" valueType="num">
                                      <p:cBhvr>
                                        <p:cTn id="28" dur="1000" fill="hold"/>
                                        <p:tgtEl>
                                          <p:spTgt spid="39939"/>
                                        </p:tgtEl>
                                        <p:attrNameLst>
                                          <p:attrName>ppt_w</p:attrName>
                                        </p:attrNameLst>
                                      </p:cBhvr>
                                      <p:tavLst>
                                        <p:tav tm="0">
                                          <p:val>
                                            <p:strVal val="#ppt_w*0.70"/>
                                          </p:val>
                                        </p:tav>
                                        <p:tav tm="100000">
                                          <p:val>
                                            <p:strVal val="#ppt_w"/>
                                          </p:val>
                                        </p:tav>
                                      </p:tavLst>
                                    </p:anim>
                                    <p:anim calcmode="lin" valueType="num">
                                      <p:cBhvr>
                                        <p:cTn id="29" dur="1000" fill="hold"/>
                                        <p:tgtEl>
                                          <p:spTgt spid="39939"/>
                                        </p:tgtEl>
                                        <p:attrNameLst>
                                          <p:attrName>ppt_h</p:attrName>
                                        </p:attrNameLst>
                                      </p:cBhvr>
                                      <p:tavLst>
                                        <p:tav tm="0">
                                          <p:val>
                                            <p:strVal val="#ppt_h"/>
                                          </p:val>
                                        </p:tav>
                                        <p:tav tm="100000">
                                          <p:val>
                                            <p:strVal val="#ppt_h"/>
                                          </p:val>
                                        </p:tav>
                                      </p:tavLst>
                                    </p:anim>
                                    <p:animEffect transition="in" filter="fade">
                                      <p:cBhvr>
                                        <p:cTn id="30" dur="1000"/>
                                        <p:tgtEl>
                                          <p:spTgt spid="39939"/>
                                        </p:tgtEl>
                                      </p:cBhvr>
                                    </p:animEffect>
                                  </p:childTnLst>
                                </p:cTn>
                              </p:par>
                            </p:childTnLst>
                          </p:cTn>
                        </p:par>
                        <p:par>
                          <p:cTn id="31" fill="hold">
                            <p:stCondLst>
                              <p:cond delay="7000"/>
                            </p:stCondLst>
                            <p:childTnLst>
                              <p:par>
                                <p:cTn id="32" presetID="55" presetClass="entr" presetSubtype="0" fill="hold" nodeType="afterEffect">
                                  <p:stCondLst>
                                    <p:cond delay="1000"/>
                                  </p:stCondLst>
                                  <p:childTnLst>
                                    <p:set>
                                      <p:cBhvr>
                                        <p:cTn id="33" dur="1" fill="hold">
                                          <p:stCondLst>
                                            <p:cond delay="0"/>
                                          </p:stCondLst>
                                        </p:cTn>
                                        <p:tgtEl>
                                          <p:spTgt spid="39942"/>
                                        </p:tgtEl>
                                        <p:attrNameLst>
                                          <p:attrName>style.visibility</p:attrName>
                                        </p:attrNameLst>
                                      </p:cBhvr>
                                      <p:to>
                                        <p:strVal val="visible"/>
                                      </p:to>
                                    </p:set>
                                    <p:anim calcmode="lin" valueType="num">
                                      <p:cBhvr>
                                        <p:cTn id="34" dur="1000" fill="hold"/>
                                        <p:tgtEl>
                                          <p:spTgt spid="39942"/>
                                        </p:tgtEl>
                                        <p:attrNameLst>
                                          <p:attrName>ppt_w</p:attrName>
                                        </p:attrNameLst>
                                      </p:cBhvr>
                                      <p:tavLst>
                                        <p:tav tm="0">
                                          <p:val>
                                            <p:strVal val="#ppt_w*0.70"/>
                                          </p:val>
                                        </p:tav>
                                        <p:tav tm="100000">
                                          <p:val>
                                            <p:strVal val="#ppt_w"/>
                                          </p:val>
                                        </p:tav>
                                      </p:tavLst>
                                    </p:anim>
                                    <p:anim calcmode="lin" valueType="num">
                                      <p:cBhvr>
                                        <p:cTn id="35" dur="1000" fill="hold"/>
                                        <p:tgtEl>
                                          <p:spTgt spid="39942"/>
                                        </p:tgtEl>
                                        <p:attrNameLst>
                                          <p:attrName>ppt_h</p:attrName>
                                        </p:attrNameLst>
                                      </p:cBhvr>
                                      <p:tavLst>
                                        <p:tav tm="0">
                                          <p:val>
                                            <p:strVal val="#ppt_h"/>
                                          </p:val>
                                        </p:tav>
                                        <p:tav tm="100000">
                                          <p:val>
                                            <p:strVal val="#ppt_h"/>
                                          </p:val>
                                        </p:tav>
                                      </p:tavLst>
                                    </p:anim>
                                    <p:animEffect transition="in" filter="fade">
                                      <p:cBhvr>
                                        <p:cTn id="36" dur="1000"/>
                                        <p:tgtEl>
                                          <p:spTgt spid="39942"/>
                                        </p:tgtEl>
                                      </p:cBhvr>
                                    </p:animEffect>
                                  </p:childTnLst>
                                </p:cTn>
                              </p:par>
                            </p:childTnLst>
                          </p:cTn>
                        </p:par>
                        <p:par>
                          <p:cTn id="37" fill="hold">
                            <p:stCondLst>
                              <p:cond delay="9000"/>
                            </p:stCondLst>
                            <p:childTnLst>
                              <p:par>
                                <p:cTn id="38" presetID="55" presetClass="entr" presetSubtype="0" fill="hold" nodeType="afterEffect">
                                  <p:stCondLst>
                                    <p:cond delay="1000"/>
                                  </p:stCondLst>
                                  <p:childTnLst>
                                    <p:set>
                                      <p:cBhvr>
                                        <p:cTn id="39" dur="1" fill="hold">
                                          <p:stCondLst>
                                            <p:cond delay="0"/>
                                          </p:stCondLst>
                                        </p:cTn>
                                        <p:tgtEl>
                                          <p:spTgt spid="39943"/>
                                        </p:tgtEl>
                                        <p:attrNameLst>
                                          <p:attrName>style.visibility</p:attrName>
                                        </p:attrNameLst>
                                      </p:cBhvr>
                                      <p:to>
                                        <p:strVal val="visible"/>
                                      </p:to>
                                    </p:set>
                                    <p:anim calcmode="lin" valueType="num">
                                      <p:cBhvr>
                                        <p:cTn id="40" dur="1000" fill="hold"/>
                                        <p:tgtEl>
                                          <p:spTgt spid="39943"/>
                                        </p:tgtEl>
                                        <p:attrNameLst>
                                          <p:attrName>ppt_w</p:attrName>
                                        </p:attrNameLst>
                                      </p:cBhvr>
                                      <p:tavLst>
                                        <p:tav tm="0">
                                          <p:val>
                                            <p:strVal val="#ppt_w*0.70"/>
                                          </p:val>
                                        </p:tav>
                                        <p:tav tm="100000">
                                          <p:val>
                                            <p:strVal val="#ppt_w"/>
                                          </p:val>
                                        </p:tav>
                                      </p:tavLst>
                                    </p:anim>
                                    <p:anim calcmode="lin" valueType="num">
                                      <p:cBhvr>
                                        <p:cTn id="41" dur="1000" fill="hold"/>
                                        <p:tgtEl>
                                          <p:spTgt spid="39943"/>
                                        </p:tgtEl>
                                        <p:attrNameLst>
                                          <p:attrName>ppt_h</p:attrName>
                                        </p:attrNameLst>
                                      </p:cBhvr>
                                      <p:tavLst>
                                        <p:tav tm="0">
                                          <p:val>
                                            <p:strVal val="#ppt_h"/>
                                          </p:val>
                                        </p:tav>
                                        <p:tav tm="100000">
                                          <p:val>
                                            <p:strVal val="#ppt_h"/>
                                          </p:val>
                                        </p:tav>
                                      </p:tavLst>
                                    </p:anim>
                                    <p:animEffect transition="in" filter="fade">
                                      <p:cBhvr>
                                        <p:cTn id="42" dur="1000"/>
                                        <p:tgtEl>
                                          <p:spTgt spid="39943"/>
                                        </p:tgtEl>
                                      </p:cBhvr>
                                    </p:animEffect>
                                  </p:childTnLst>
                                </p:cTn>
                              </p:par>
                            </p:childTnLst>
                          </p:cTn>
                        </p:par>
                        <p:par>
                          <p:cTn id="43" fill="hold">
                            <p:stCondLst>
                              <p:cond delay="11000"/>
                            </p:stCondLst>
                            <p:childTnLst>
                              <p:par>
                                <p:cTn id="44" presetID="55" presetClass="entr" presetSubtype="0" fill="hold" nodeType="afterEffect">
                                  <p:stCondLst>
                                    <p:cond delay="1000"/>
                                  </p:stCondLst>
                                  <p:childTnLst>
                                    <p:set>
                                      <p:cBhvr>
                                        <p:cTn id="45" dur="1" fill="hold">
                                          <p:stCondLst>
                                            <p:cond delay="0"/>
                                          </p:stCondLst>
                                        </p:cTn>
                                        <p:tgtEl>
                                          <p:spTgt spid="39944"/>
                                        </p:tgtEl>
                                        <p:attrNameLst>
                                          <p:attrName>style.visibility</p:attrName>
                                        </p:attrNameLst>
                                      </p:cBhvr>
                                      <p:to>
                                        <p:strVal val="visible"/>
                                      </p:to>
                                    </p:set>
                                    <p:anim calcmode="lin" valueType="num">
                                      <p:cBhvr>
                                        <p:cTn id="46" dur="1000" fill="hold"/>
                                        <p:tgtEl>
                                          <p:spTgt spid="39944"/>
                                        </p:tgtEl>
                                        <p:attrNameLst>
                                          <p:attrName>ppt_w</p:attrName>
                                        </p:attrNameLst>
                                      </p:cBhvr>
                                      <p:tavLst>
                                        <p:tav tm="0">
                                          <p:val>
                                            <p:strVal val="#ppt_w*0.70"/>
                                          </p:val>
                                        </p:tav>
                                        <p:tav tm="100000">
                                          <p:val>
                                            <p:strVal val="#ppt_w"/>
                                          </p:val>
                                        </p:tav>
                                      </p:tavLst>
                                    </p:anim>
                                    <p:anim calcmode="lin" valueType="num">
                                      <p:cBhvr>
                                        <p:cTn id="47" dur="1000" fill="hold"/>
                                        <p:tgtEl>
                                          <p:spTgt spid="39944"/>
                                        </p:tgtEl>
                                        <p:attrNameLst>
                                          <p:attrName>ppt_h</p:attrName>
                                        </p:attrNameLst>
                                      </p:cBhvr>
                                      <p:tavLst>
                                        <p:tav tm="0">
                                          <p:val>
                                            <p:strVal val="#ppt_h"/>
                                          </p:val>
                                        </p:tav>
                                        <p:tav tm="100000">
                                          <p:val>
                                            <p:strVal val="#ppt_h"/>
                                          </p:val>
                                        </p:tav>
                                      </p:tavLst>
                                    </p:anim>
                                    <p:animEffect transition="in" filter="fade">
                                      <p:cBhvr>
                                        <p:cTn id="48" dur="10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i?id=59007138&amp;tov=5"/>
          <p:cNvPicPr>
            <a:picLocks noGrp="1" noChangeAspect="1" noChangeArrowheads="1"/>
          </p:cNvPicPr>
          <p:nvPr>
            <p:ph idx="1"/>
          </p:nvPr>
        </p:nvPicPr>
        <p:blipFill>
          <a:blip r:embed="rId2" cstate="print"/>
          <a:srcRect/>
          <a:stretch>
            <a:fillRect/>
          </a:stretch>
        </p:blipFill>
        <p:spPr bwMode="auto">
          <a:xfrm>
            <a:off x="827584" y="188640"/>
            <a:ext cx="3744416" cy="2952328"/>
          </a:xfrm>
          <a:prstGeom prst="rect">
            <a:avLst/>
          </a:prstGeom>
          <a:noFill/>
        </p:spPr>
      </p:pic>
      <p:pic>
        <p:nvPicPr>
          <p:cNvPr id="5" name="Picture 6" descr="i?id=81898232&amp;tov=0"/>
          <p:cNvPicPr>
            <a:picLocks noChangeAspect="1" noChangeArrowheads="1"/>
          </p:cNvPicPr>
          <p:nvPr/>
        </p:nvPicPr>
        <p:blipFill>
          <a:blip r:embed="rId3" cstate="print"/>
          <a:srcRect/>
          <a:stretch>
            <a:fillRect/>
          </a:stretch>
        </p:blipFill>
        <p:spPr bwMode="auto">
          <a:xfrm>
            <a:off x="4572000" y="188640"/>
            <a:ext cx="3888432" cy="2952328"/>
          </a:xfrm>
          <a:prstGeom prst="rect">
            <a:avLst/>
          </a:prstGeom>
          <a:noFill/>
        </p:spPr>
      </p:pic>
      <p:pic>
        <p:nvPicPr>
          <p:cNvPr id="6" name="Picture 7" descr="В архиве &quot;Совинформбюро&quot; находится огромное количество уникальных фотографий"/>
          <p:cNvPicPr>
            <a:picLocks noChangeAspect="1" noChangeArrowheads="1"/>
          </p:cNvPicPr>
          <p:nvPr/>
        </p:nvPicPr>
        <p:blipFill>
          <a:blip r:embed="rId4" cstate="print"/>
          <a:srcRect/>
          <a:stretch>
            <a:fillRect/>
          </a:stretch>
        </p:blipFill>
        <p:spPr bwMode="auto">
          <a:xfrm>
            <a:off x="827584" y="2924944"/>
            <a:ext cx="4032448" cy="2736304"/>
          </a:xfrm>
          <a:prstGeom prst="rect">
            <a:avLst/>
          </a:prstGeom>
          <a:noFill/>
          <a:ln w="9525">
            <a:noFill/>
            <a:miter lim="800000"/>
            <a:headEnd/>
            <a:tailEnd/>
          </a:ln>
        </p:spPr>
      </p:pic>
      <p:pic>
        <p:nvPicPr>
          <p:cNvPr id="7" name="Picture 8" descr="Авторами снимков являются мастера военного фоторепортажа"/>
          <p:cNvPicPr>
            <a:picLocks noChangeAspect="1" noChangeArrowheads="1"/>
          </p:cNvPicPr>
          <p:nvPr/>
        </p:nvPicPr>
        <p:blipFill>
          <a:blip r:embed="rId5" cstate="print"/>
          <a:srcRect/>
          <a:stretch>
            <a:fillRect/>
          </a:stretch>
        </p:blipFill>
        <p:spPr bwMode="auto">
          <a:xfrm>
            <a:off x="4860032" y="2996952"/>
            <a:ext cx="3622141" cy="2664296"/>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2000"/>
                            </p:stCondLst>
                            <p:childTnLst>
                              <p:par>
                                <p:cTn id="11" presetID="55"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4000"/>
                            </p:stCondLst>
                            <p:childTnLst>
                              <p:par>
                                <p:cTn id="17" presetID="55"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6000"/>
                            </p:stCondLst>
                            <p:childTnLst>
                              <p:par>
                                <p:cTn id="23" presetID="55"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БЛОКАДА ЛЕНИНГРАДА</a:t>
            </a:r>
            <a:endParaRPr lang="ru-RU" dirty="0"/>
          </a:p>
        </p:txBody>
      </p:sp>
      <p:sp>
        <p:nvSpPr>
          <p:cNvPr id="3" name="Содержимое 2"/>
          <p:cNvSpPr>
            <a:spLocks noGrp="1"/>
          </p:cNvSpPr>
          <p:nvPr>
            <p:ph idx="1"/>
          </p:nvPr>
        </p:nvSpPr>
        <p:spPr/>
        <p:txBody>
          <a:bodyPr>
            <a:noAutofit/>
          </a:bodyPr>
          <a:lstStyle/>
          <a:p>
            <a:pPr>
              <a:buNone/>
            </a:pPr>
            <a:r>
              <a:rPr lang="ru-RU" sz="3600" b="1" dirty="0" smtClean="0"/>
              <a:t>    </a:t>
            </a:r>
            <a:r>
              <a:rPr lang="ru-RU" sz="2800" dirty="0" smtClean="0"/>
              <a:t>8 сентября 1941 года гитлеровцам удалось замкнуть блокадное кольцо вокруг Ленинграда. Началась блокада города, самая длительная и чудовищная в мировой истории. 900 дней и ночей длилась она.</a:t>
            </a:r>
          </a:p>
          <a:p>
            <a:pPr>
              <a:buNone/>
            </a:pPr>
            <a:r>
              <a:rPr lang="ru-RU" sz="3600" dirty="0" smtClean="0"/>
              <a:t>    </a:t>
            </a:r>
            <a:r>
              <a:rPr lang="ru-RU" dirty="0" smtClean="0"/>
              <a:t>БЛОКАДА. Нам, живущим, не понять,</a:t>
            </a:r>
            <a:br>
              <a:rPr lang="ru-RU" dirty="0" smtClean="0"/>
            </a:br>
            <a:r>
              <a:rPr lang="ru-RU" dirty="0" smtClean="0"/>
              <a:t> Что чувствовал ребёнок, угасая,</a:t>
            </a:r>
            <a:br>
              <a:rPr lang="ru-RU" dirty="0" smtClean="0"/>
            </a:br>
            <a:r>
              <a:rPr lang="ru-RU" dirty="0" smtClean="0"/>
              <a:t> Везя на санках умершую мать</a:t>
            </a:r>
            <a:br>
              <a:rPr lang="ru-RU" dirty="0" smtClean="0"/>
            </a:br>
            <a:r>
              <a:rPr lang="ru-RU" dirty="0" smtClean="0"/>
              <a:t> И губы от бессилия кусая…</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Содержимое 6" descr="Рисунок17.jpg"/>
          <p:cNvPicPr>
            <a:picLocks noGrp="1" noChangeAspect="1"/>
          </p:cNvPicPr>
          <p:nvPr>
            <p:ph idx="4294967295"/>
          </p:nvPr>
        </p:nvPicPr>
        <p:blipFill>
          <a:blip r:embed="rId4" cstate="print"/>
          <a:srcRect/>
          <a:stretch>
            <a:fillRect/>
          </a:stretch>
        </p:blipFill>
        <p:spPr>
          <a:xfrm>
            <a:off x="0" y="53975"/>
            <a:ext cx="9144000" cy="6804025"/>
          </a:xfrm>
        </p:spPr>
      </p:pic>
      <p:pic>
        <p:nvPicPr>
          <p:cNvPr id="20484" name="Рисунок 7" descr="Рисунок18.jpg"/>
          <p:cNvPicPr>
            <a:picLocks noChangeAspect="1"/>
          </p:cNvPicPr>
          <p:nvPr/>
        </p:nvPicPr>
        <p:blipFill>
          <a:blip r:embed="rId5" cstate="print"/>
          <a:srcRect/>
          <a:stretch>
            <a:fillRect/>
          </a:stretch>
        </p:blipFill>
        <p:spPr bwMode="auto">
          <a:xfrm>
            <a:off x="0" y="3302000"/>
            <a:ext cx="4787900" cy="3556000"/>
          </a:xfrm>
          <a:prstGeom prst="rect">
            <a:avLst/>
          </a:prstGeom>
          <a:noFill/>
          <a:ln w="9525">
            <a:noFill/>
            <a:miter lim="800000"/>
            <a:headEnd/>
            <a:tailEnd/>
          </a:ln>
        </p:spPr>
      </p:pic>
      <p:sp>
        <p:nvSpPr>
          <p:cNvPr id="35844" name="WordArt 4"/>
          <p:cNvSpPr>
            <a:spLocks noChangeArrowheads="1" noChangeShapeType="1" noTextEdit="1"/>
          </p:cNvSpPr>
          <p:nvPr/>
        </p:nvSpPr>
        <p:spPr bwMode="auto">
          <a:xfrm>
            <a:off x="5768975" y="188913"/>
            <a:ext cx="3375025" cy="1270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gradFill rotWithShape="0">
                  <a:gsLst>
                    <a:gs pos="0">
                      <a:srgbClr val="800000"/>
                    </a:gs>
                    <a:gs pos="100000">
                      <a:srgbClr val="FFFF00"/>
                    </a:gs>
                  </a:gsLst>
                  <a:path path="rect">
                    <a:fillToRect r="100000" b="100000"/>
                  </a:path>
                </a:gradFill>
                <a:latin typeface="Times New Roman"/>
                <a:cs typeface="Times New Roman"/>
              </a:rPr>
              <a:t>900 дней</a:t>
            </a:r>
          </a:p>
          <a:p>
            <a:pPr algn="ctr"/>
            <a:r>
              <a:rPr lang="ru-RU" sz="3600" kern="10">
                <a:ln w="9525">
                  <a:round/>
                  <a:headEnd/>
                  <a:tailEnd/>
                </a:ln>
                <a:gradFill rotWithShape="0">
                  <a:gsLst>
                    <a:gs pos="0">
                      <a:srgbClr val="800000"/>
                    </a:gs>
                    <a:gs pos="100000">
                      <a:srgbClr val="FFFF00"/>
                    </a:gs>
                  </a:gsLst>
                  <a:path path="rect">
                    <a:fillToRect r="100000" b="100000"/>
                  </a:path>
                </a:gradFill>
                <a:latin typeface="Times New Roman"/>
                <a:cs typeface="Times New Roman"/>
              </a:rPr>
              <a:t> блокады </a:t>
            </a:r>
          </a:p>
          <a:p>
            <a:pPr algn="ctr"/>
            <a:r>
              <a:rPr lang="ru-RU" sz="3600" kern="10">
                <a:ln w="9525">
                  <a:round/>
                  <a:headEnd/>
                  <a:tailEnd/>
                </a:ln>
                <a:gradFill rotWithShape="0">
                  <a:gsLst>
                    <a:gs pos="0">
                      <a:srgbClr val="800000"/>
                    </a:gs>
                    <a:gs pos="100000">
                      <a:srgbClr val="FFFF00"/>
                    </a:gs>
                  </a:gsLst>
                  <a:path path="rect">
                    <a:fillToRect r="100000" b="100000"/>
                  </a:path>
                </a:gradFill>
                <a:latin typeface="Times New Roman"/>
                <a:cs typeface="Times New Roman"/>
              </a:rPr>
              <a:t>Ленинграда</a:t>
            </a:r>
          </a:p>
        </p:txBody>
      </p:sp>
      <p:pic>
        <p:nvPicPr>
          <p:cNvPr id="35845" name="хотят ли русские войны.MP3">
            <a:hlinkClick r:id="" action="ppaction://media"/>
          </p:cNvPr>
          <p:cNvPicPr>
            <a:picLocks noRot="1" noChangeAspect="1" noChangeArrowheads="1"/>
          </p:cNvPicPr>
          <p:nvPr>
            <a:audioFile r:link="rId1"/>
          </p:nvPr>
        </p:nvPicPr>
        <p:blipFill>
          <a:blip r:embed="rId6" cstate="print"/>
          <a:srcRect/>
          <a:stretch>
            <a:fillRect/>
          </a:stretch>
        </p:blipFill>
        <p:spPr bwMode="auto">
          <a:xfrm>
            <a:off x="8459788" y="6308725"/>
            <a:ext cx="304800" cy="304800"/>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845"/>
                                        </p:tgtEl>
                                      </p:cBhvr>
                                    </p:cmd>
                                  </p:childTnLst>
                                </p:cTn>
                              </p:par>
                              <p:par>
                                <p:cTn id="7" presetID="53" presetClass="entr" presetSubtype="0" fill="hold" grpId="0" nodeType="withEffect">
                                  <p:stCondLst>
                                    <p:cond delay="0"/>
                                  </p:stCondLst>
                                  <p:childTnLst>
                                    <p:set>
                                      <p:cBhvr>
                                        <p:cTn id="8" dur="1" fill="hold">
                                          <p:stCondLst>
                                            <p:cond delay="0"/>
                                          </p:stCondLst>
                                        </p:cTn>
                                        <p:tgtEl>
                                          <p:spTgt spid="35844"/>
                                        </p:tgtEl>
                                        <p:attrNameLst>
                                          <p:attrName>style.visibility</p:attrName>
                                        </p:attrNameLst>
                                      </p:cBhvr>
                                      <p:to>
                                        <p:strVal val="visible"/>
                                      </p:to>
                                    </p:set>
                                    <p:anim calcmode="lin" valueType="num">
                                      <p:cBhvr>
                                        <p:cTn id="9" dur="2000" fill="hold"/>
                                        <p:tgtEl>
                                          <p:spTgt spid="35844"/>
                                        </p:tgtEl>
                                        <p:attrNameLst>
                                          <p:attrName>ppt_w</p:attrName>
                                        </p:attrNameLst>
                                      </p:cBhvr>
                                      <p:tavLst>
                                        <p:tav tm="0">
                                          <p:val>
                                            <p:fltVal val="0"/>
                                          </p:val>
                                        </p:tav>
                                        <p:tav tm="100000">
                                          <p:val>
                                            <p:strVal val="#ppt_w"/>
                                          </p:val>
                                        </p:tav>
                                      </p:tavLst>
                                    </p:anim>
                                    <p:anim calcmode="lin" valueType="num">
                                      <p:cBhvr>
                                        <p:cTn id="10" dur="2000" fill="hold"/>
                                        <p:tgtEl>
                                          <p:spTgt spid="35844"/>
                                        </p:tgtEl>
                                        <p:attrNameLst>
                                          <p:attrName>ppt_h</p:attrName>
                                        </p:attrNameLst>
                                      </p:cBhvr>
                                      <p:tavLst>
                                        <p:tav tm="0">
                                          <p:val>
                                            <p:fltVal val="0"/>
                                          </p:val>
                                        </p:tav>
                                        <p:tav tm="100000">
                                          <p:val>
                                            <p:strVal val="#ppt_h"/>
                                          </p:val>
                                        </p:tav>
                                      </p:tavLst>
                                    </p:anim>
                                    <p:animEffect transition="in" filter="fade">
                                      <p:cBhvr>
                                        <p:cTn id="11" dur="2000"/>
                                        <p:tgtEl>
                                          <p:spTgt spid="35844"/>
                                        </p:tgtEl>
                                      </p:cBhvr>
                                    </p:animEffect>
                                  </p:childTnLst>
                                </p:cTn>
                              </p:par>
                              <p:par>
                                <p:cTn id="12" presetID="22" presetClass="entr" presetSubtype="8" fill="hold" nodeType="withEffect">
                                  <p:stCondLst>
                                    <p:cond delay="1000"/>
                                  </p:stCondLst>
                                  <p:childTnLst>
                                    <p:set>
                                      <p:cBhvr>
                                        <p:cTn id="13" dur="1" fill="hold">
                                          <p:stCondLst>
                                            <p:cond delay="0"/>
                                          </p:stCondLst>
                                        </p:cTn>
                                        <p:tgtEl>
                                          <p:spTgt spid="35842"/>
                                        </p:tgtEl>
                                        <p:attrNameLst>
                                          <p:attrName>style.visibility</p:attrName>
                                        </p:attrNameLst>
                                      </p:cBhvr>
                                      <p:to>
                                        <p:strVal val="visible"/>
                                      </p:to>
                                    </p:set>
                                    <p:animEffect transition="in" filter="wipe(left)">
                                      <p:cBhvr>
                                        <p:cTn id="14" dur="2000"/>
                                        <p:tgtEl>
                                          <p:spTgt spid="35842"/>
                                        </p:tgtEl>
                                      </p:cBhvr>
                                    </p:animEffect>
                                  </p:childTnLst>
                                </p:cTn>
                              </p:par>
                            </p:childTnLst>
                          </p:cTn>
                        </p:par>
                        <p:par>
                          <p:cTn id="15" fill="hold">
                            <p:stCondLst>
                              <p:cond delay="3000"/>
                            </p:stCondLst>
                            <p:childTnLst>
                              <p:par>
                                <p:cTn id="16" presetID="55" presetClass="entr" presetSubtype="0" fill="hold" nodeType="afterEffect">
                                  <p:stCondLst>
                                    <p:cond delay="1000"/>
                                  </p:stCondLst>
                                  <p:childTnLst>
                                    <p:set>
                                      <p:cBhvr>
                                        <p:cTn id="17" dur="1" fill="hold">
                                          <p:stCondLst>
                                            <p:cond delay="0"/>
                                          </p:stCondLst>
                                        </p:cTn>
                                        <p:tgtEl>
                                          <p:spTgt spid="20484"/>
                                        </p:tgtEl>
                                        <p:attrNameLst>
                                          <p:attrName>style.visibility</p:attrName>
                                        </p:attrNameLst>
                                      </p:cBhvr>
                                      <p:to>
                                        <p:strVal val="visible"/>
                                      </p:to>
                                    </p:set>
                                    <p:anim calcmode="lin" valueType="num">
                                      <p:cBhvr>
                                        <p:cTn id="18" dur="1000" fill="hold"/>
                                        <p:tgtEl>
                                          <p:spTgt spid="20484"/>
                                        </p:tgtEl>
                                        <p:attrNameLst>
                                          <p:attrName>ppt_w</p:attrName>
                                        </p:attrNameLst>
                                      </p:cBhvr>
                                      <p:tavLst>
                                        <p:tav tm="0">
                                          <p:val>
                                            <p:strVal val="#ppt_w*0.70"/>
                                          </p:val>
                                        </p:tav>
                                        <p:tav tm="100000">
                                          <p:val>
                                            <p:strVal val="#ppt_w"/>
                                          </p:val>
                                        </p:tav>
                                      </p:tavLst>
                                    </p:anim>
                                    <p:anim calcmode="lin" valueType="num">
                                      <p:cBhvr>
                                        <p:cTn id="19" dur="1000" fill="hold"/>
                                        <p:tgtEl>
                                          <p:spTgt spid="20484"/>
                                        </p:tgtEl>
                                        <p:attrNameLst>
                                          <p:attrName>ppt_h</p:attrName>
                                        </p:attrNameLst>
                                      </p:cBhvr>
                                      <p:tavLst>
                                        <p:tav tm="0">
                                          <p:val>
                                            <p:strVal val="#ppt_h"/>
                                          </p:val>
                                        </p:tav>
                                        <p:tav tm="100000">
                                          <p:val>
                                            <p:strVal val="#ppt_h"/>
                                          </p:val>
                                        </p:tav>
                                      </p:tavLst>
                                    </p:anim>
                                    <p:animEffect transition="in" filter="fade">
                                      <p:cBhvr>
                                        <p:cTn id="20"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2000" numSld="28">
                <p:cTn id="21" fill="hold" display="0">
                  <p:stCondLst>
                    <p:cond delay="indefinite"/>
                  </p:stCondLst>
                  <p:endCondLst>
                    <p:cond evt="onPrev" delay="0">
                      <p:tgtEl>
                        <p:sldTgt/>
                      </p:tgtEl>
                    </p:cond>
                    <p:cond evt="onStopAudio" delay="0">
                      <p:tgtEl>
                        <p:sldTgt/>
                      </p:tgtEl>
                    </p:cond>
                  </p:endCondLst>
                </p:cTn>
                <p:tgtEl>
                  <p:spTgt spid="35845"/>
                </p:tgtEl>
              </p:cMediaNode>
            </p:audio>
          </p:childTnLst>
        </p:cTn>
      </p:par>
    </p:tnLst>
    <p:bldLst>
      <p:bldP spid="358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776864" cy="4401205"/>
          </a:xfrm>
          <a:prstGeom prst="rect">
            <a:avLst/>
          </a:prstGeom>
          <a:noFill/>
        </p:spPr>
        <p:txBody>
          <a:bodyPr wrap="square" rtlCol="0">
            <a:spAutoFit/>
          </a:bodyPr>
          <a:lstStyle/>
          <a:p>
            <a:r>
              <a:rPr lang="ru-RU" sz="2800" b="1" dirty="0" smtClean="0"/>
              <a:t>                 СМОЛЕНСКОЕ СРАЖЕНИЕ</a:t>
            </a:r>
            <a:endParaRPr lang="ru-RU" sz="2800" dirty="0" smtClean="0"/>
          </a:p>
          <a:p>
            <a:r>
              <a:rPr lang="ru-RU" sz="2800" dirty="0" smtClean="0"/>
              <a:t>Героически сражались с врагом наши воины у Смоленска. Самые славные участники Смоленского сражения – 4 дивизии – первыми получили звание Гвардейских.</a:t>
            </a:r>
          </a:p>
          <a:p>
            <a:r>
              <a:rPr lang="ru-RU" sz="2800" dirty="0" smtClean="0"/>
              <a:t> </a:t>
            </a:r>
          </a:p>
          <a:p>
            <a:r>
              <a:rPr lang="ru-RU" sz="2800" dirty="0" smtClean="0"/>
              <a:t>От каждого камня здесь мужеством веет, </a:t>
            </a:r>
            <a:br>
              <a:rPr lang="ru-RU" sz="2800" dirty="0" smtClean="0"/>
            </a:br>
            <a:r>
              <a:rPr lang="ru-RU" sz="2800" dirty="0" smtClean="0"/>
              <a:t>Дней наших и дней старины. </a:t>
            </a:r>
            <a:br>
              <a:rPr lang="ru-RU" sz="2800" dirty="0" smtClean="0"/>
            </a:br>
            <a:r>
              <a:rPr lang="ru-RU" sz="2800" dirty="0" smtClean="0"/>
              <a:t>И если ты хочешь быть духом сильнее, </a:t>
            </a:r>
            <a:br>
              <a:rPr lang="ru-RU" sz="2800" dirty="0" smtClean="0"/>
            </a:br>
            <a:r>
              <a:rPr lang="ru-RU" sz="2800" dirty="0" smtClean="0"/>
              <a:t>Побудь у Смоленской стены.</a:t>
            </a:r>
            <a:endParaRPr lang="ru-RU" sz="2800" dirty="0"/>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9600" cy="4680520"/>
          </a:xfrm>
        </p:spPr>
        <p:txBody>
          <a:bodyPr>
            <a:noAutofit/>
          </a:bodyPr>
          <a:lstStyle/>
          <a:p>
            <a:pPr algn="l"/>
            <a:r>
              <a:rPr lang="ru-RU" sz="3600" b="1" dirty="0" smtClean="0"/>
              <a:t>           СТАЛИНГРАДСКАЯ БИТВА</a:t>
            </a:r>
            <a:r>
              <a:rPr lang="ru-RU" sz="2400" dirty="0" smtClean="0"/>
              <a:t/>
            </a:r>
            <a:br>
              <a:rPr lang="ru-RU" sz="2400" dirty="0" smtClean="0"/>
            </a:br>
            <a:r>
              <a:rPr lang="ru-RU" sz="2400" dirty="0" smtClean="0"/>
              <a:t>Сталинградская битва была самой ожесточённой из всех битв ВОВ. Защитники Сталинграда были сильнее смерти. В зареве пожарищ, в несмолкаемом грохоте разрывов они сражались за каждый дом, за каждый этаж целых 200 дней, и они победили.</a:t>
            </a:r>
            <a:br>
              <a:rPr lang="ru-RU" sz="2400" dirty="0" smtClean="0"/>
            </a:br>
            <a:r>
              <a:rPr lang="ru-RU" sz="2400" dirty="0" smtClean="0"/>
              <a:t> </a:t>
            </a:r>
            <a:br>
              <a:rPr lang="ru-RU" sz="2400" dirty="0" smtClean="0"/>
            </a:br>
            <a:r>
              <a:rPr lang="ru-RU" sz="2800" dirty="0" smtClean="0"/>
              <a:t>Открытые степному ветру,</a:t>
            </a:r>
            <a:br>
              <a:rPr lang="ru-RU" sz="2800" dirty="0" smtClean="0"/>
            </a:br>
            <a:r>
              <a:rPr lang="ru-RU" sz="2800" dirty="0" smtClean="0"/>
              <a:t>Дома разбитые стоят.</a:t>
            </a:r>
            <a:br>
              <a:rPr lang="ru-RU" sz="2800" dirty="0" smtClean="0"/>
            </a:br>
            <a:r>
              <a:rPr lang="ru-RU" sz="2800" dirty="0" smtClean="0"/>
              <a:t>На шестьдесят два километра</a:t>
            </a:r>
            <a:br>
              <a:rPr lang="ru-RU" sz="2800" dirty="0" smtClean="0"/>
            </a:br>
            <a:r>
              <a:rPr lang="ru-RU" sz="2800" dirty="0" smtClean="0"/>
              <a:t>В длину раскинут Сталинград.</a:t>
            </a:r>
            <a:br>
              <a:rPr lang="ru-RU" sz="2800" dirty="0" smtClean="0"/>
            </a:br>
            <a:r>
              <a:rPr lang="ru-RU" sz="2800" dirty="0" smtClean="0"/>
              <a:t/>
            </a:r>
            <a:br>
              <a:rPr lang="ru-RU" sz="2800" dirty="0" smtClean="0"/>
            </a:br>
            <a:r>
              <a:rPr lang="ru-RU" sz="2800" dirty="0" smtClean="0"/>
              <a:t> </a:t>
            </a:r>
            <a:endParaRPr lang="ru-RU" sz="2800"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14488"/>
            <a:ext cx="7772400" cy="1714512"/>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Презентация</a:t>
            </a:r>
            <a:br>
              <a:rPr lang="ru-RU" b="1" dirty="0" smtClean="0"/>
            </a:br>
            <a:r>
              <a:rPr lang="ru-RU" b="1" dirty="0" smtClean="0"/>
              <a:t>посвящённому </a:t>
            </a:r>
            <a:r>
              <a:rPr lang="ru-RU" b="1" dirty="0" smtClean="0"/>
              <a:t/>
            </a:r>
            <a:br>
              <a:rPr lang="ru-RU" b="1" dirty="0" smtClean="0"/>
            </a:br>
            <a:r>
              <a:rPr lang="ru-RU" b="1" dirty="0" smtClean="0">
                <a:solidFill>
                  <a:srgbClr val="FF0000"/>
                </a:solidFill>
              </a:rPr>
              <a:t>75-летию </a:t>
            </a:r>
            <a:r>
              <a:rPr lang="ru-RU" b="1" dirty="0" smtClean="0">
                <a:solidFill>
                  <a:srgbClr val="FF0000"/>
                </a:solidFill>
              </a:rPr>
              <a:t>Победы                                         </a:t>
            </a:r>
            <a:r>
              <a:rPr lang="ru-RU" dirty="0" smtClean="0">
                <a:solidFill>
                  <a:srgbClr val="FF0000"/>
                </a:solidFill>
              </a:rPr>
              <a:t>  </a:t>
            </a:r>
            <a:r>
              <a:rPr lang="ru-RU" dirty="0" smtClean="0"/>
              <a:t/>
            </a:r>
            <a:br>
              <a:rPr lang="ru-RU" dirty="0" smtClean="0"/>
            </a:br>
            <a:r>
              <a:rPr lang="ru-RU" b="1" dirty="0" smtClean="0"/>
              <a:t>« Мы помним, мы гордимся!»</a:t>
            </a:r>
            <a:r>
              <a:rPr lang="ru-RU" dirty="0" smtClean="0"/>
              <a:t/>
            </a:r>
            <a:br>
              <a:rPr lang="ru-RU" dirty="0" smtClean="0"/>
            </a:br>
            <a:endParaRPr lang="ru-RU" dirty="0"/>
          </a:p>
        </p:txBody>
      </p:sp>
      <p:sp>
        <p:nvSpPr>
          <p:cNvPr id="3" name="Подзаголовок 2"/>
          <p:cNvSpPr>
            <a:spLocks noGrp="1"/>
          </p:cNvSpPr>
          <p:nvPr>
            <p:ph type="subTitle" idx="1"/>
          </p:nvPr>
        </p:nvSpPr>
        <p:spPr>
          <a:xfrm>
            <a:off x="1115616" y="3284984"/>
            <a:ext cx="6912768" cy="1787090"/>
          </a:xfrm>
        </p:spPr>
        <p:txBody>
          <a:bodyPr/>
          <a:lstStyle/>
          <a:p>
            <a:endParaRPr lang="ru-RU" dirty="0" smtClean="0"/>
          </a:p>
          <a:p>
            <a:endParaRPr lang="ru-RU"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id=233741&amp;tov=8"/>
          <p:cNvPicPr>
            <a:picLocks noChangeAspect="1" noChangeArrowheads="1"/>
          </p:cNvPicPr>
          <p:nvPr/>
        </p:nvPicPr>
        <p:blipFill>
          <a:blip r:embed="rId4" cstate="print"/>
          <a:srcRect/>
          <a:stretch>
            <a:fillRect/>
          </a:stretch>
        </p:blipFill>
        <p:spPr bwMode="auto">
          <a:xfrm>
            <a:off x="6372225" y="0"/>
            <a:ext cx="2771775" cy="2197100"/>
          </a:xfrm>
          <a:prstGeom prst="rect">
            <a:avLst/>
          </a:prstGeom>
          <a:noFill/>
        </p:spPr>
      </p:pic>
      <p:pic>
        <p:nvPicPr>
          <p:cNvPr id="41987" name="Picture 3" descr="i?id=54434166&amp;tov=7"/>
          <p:cNvPicPr>
            <a:picLocks noChangeAspect="1" noChangeArrowheads="1"/>
          </p:cNvPicPr>
          <p:nvPr/>
        </p:nvPicPr>
        <p:blipFill>
          <a:blip r:embed="rId5" cstate="print"/>
          <a:srcRect/>
          <a:stretch>
            <a:fillRect/>
          </a:stretch>
        </p:blipFill>
        <p:spPr bwMode="auto">
          <a:xfrm>
            <a:off x="3419475" y="0"/>
            <a:ext cx="3024188" cy="2219325"/>
          </a:xfrm>
          <a:prstGeom prst="rect">
            <a:avLst/>
          </a:prstGeom>
          <a:noFill/>
        </p:spPr>
      </p:pic>
      <p:sp>
        <p:nvSpPr>
          <p:cNvPr id="41988" name="WordArt 4"/>
          <p:cNvSpPr>
            <a:spLocks noChangeArrowheads="1" noChangeShapeType="1" noTextEdit="1"/>
          </p:cNvSpPr>
          <p:nvPr/>
        </p:nvSpPr>
        <p:spPr bwMode="auto">
          <a:xfrm rot="-1197079">
            <a:off x="285750" y="368300"/>
            <a:ext cx="3673475" cy="2087563"/>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ru-RU" sz="3600" kern="10" dirty="0">
                <a:ln w="9525">
                  <a:round/>
                  <a:headEnd/>
                  <a:tailEnd/>
                </a:ln>
                <a:gradFill rotWithShape="0">
                  <a:gsLst>
                    <a:gs pos="0">
                      <a:srgbClr val="FFFF00"/>
                    </a:gs>
                    <a:gs pos="50000">
                      <a:srgbClr val="FF6600"/>
                    </a:gs>
                    <a:gs pos="100000">
                      <a:srgbClr val="FFFF00"/>
                    </a:gs>
                  </a:gsLst>
                  <a:lin ang="3897079" scaled="1"/>
                </a:gradFill>
                <a:latin typeface="Times New Roman"/>
                <a:cs typeface="Times New Roman"/>
              </a:rPr>
              <a:t>Битва за </a:t>
            </a:r>
          </a:p>
          <a:p>
            <a:pPr algn="ctr"/>
            <a:r>
              <a:rPr lang="ru-RU" sz="3600" kern="10" dirty="0">
                <a:ln w="9525">
                  <a:round/>
                  <a:headEnd/>
                  <a:tailEnd/>
                </a:ln>
                <a:gradFill rotWithShape="0">
                  <a:gsLst>
                    <a:gs pos="0">
                      <a:srgbClr val="FFFF00"/>
                    </a:gs>
                    <a:gs pos="50000">
                      <a:srgbClr val="FF6600"/>
                    </a:gs>
                    <a:gs pos="100000">
                      <a:srgbClr val="FFFF00"/>
                    </a:gs>
                  </a:gsLst>
                  <a:lin ang="3897079" scaled="1"/>
                </a:gradFill>
                <a:latin typeface="Times New Roman"/>
                <a:cs typeface="Times New Roman"/>
              </a:rPr>
              <a:t>Сталинград</a:t>
            </a:r>
          </a:p>
        </p:txBody>
      </p:sp>
      <p:pic>
        <p:nvPicPr>
          <p:cNvPr id="41989" name="Picture 5" descr="Картинка 18 из 3042">
            <a:hlinkClick r:id="rId6"/>
          </p:cNvPr>
          <p:cNvPicPr>
            <a:picLocks noChangeAspect="1" noChangeArrowheads="1"/>
          </p:cNvPicPr>
          <p:nvPr/>
        </p:nvPicPr>
        <p:blipFill>
          <a:blip r:embed="rId7" cstate="print"/>
          <a:srcRect/>
          <a:stretch>
            <a:fillRect/>
          </a:stretch>
        </p:blipFill>
        <p:spPr bwMode="auto">
          <a:xfrm>
            <a:off x="0" y="2238375"/>
            <a:ext cx="4643438" cy="4619625"/>
          </a:xfrm>
          <a:prstGeom prst="rect">
            <a:avLst/>
          </a:prstGeom>
          <a:noFill/>
        </p:spPr>
      </p:pic>
      <p:pic>
        <p:nvPicPr>
          <p:cNvPr id="41990" name="Picture 6" descr="Картинка 4 из 3042">
            <a:hlinkClick r:id="rId8"/>
          </p:cNvPr>
          <p:cNvPicPr>
            <a:picLocks noChangeAspect="1" noChangeArrowheads="1"/>
          </p:cNvPicPr>
          <p:nvPr/>
        </p:nvPicPr>
        <p:blipFill>
          <a:blip r:embed="rId9" cstate="print"/>
          <a:srcRect/>
          <a:stretch>
            <a:fillRect/>
          </a:stretch>
        </p:blipFill>
        <p:spPr bwMode="auto">
          <a:xfrm>
            <a:off x="3203575" y="4125913"/>
            <a:ext cx="3565525" cy="2732087"/>
          </a:xfrm>
          <a:prstGeom prst="rect">
            <a:avLst/>
          </a:prstGeom>
          <a:noFill/>
        </p:spPr>
      </p:pic>
      <p:pic>
        <p:nvPicPr>
          <p:cNvPr id="41991" name="Picture 7" descr="Картинка 40 из 3042">
            <a:hlinkClick r:id="rId10"/>
          </p:cNvPr>
          <p:cNvPicPr>
            <a:picLocks noChangeAspect="1" noChangeArrowheads="1"/>
          </p:cNvPicPr>
          <p:nvPr/>
        </p:nvPicPr>
        <p:blipFill>
          <a:blip r:embed="rId11" cstate="print"/>
          <a:srcRect/>
          <a:stretch>
            <a:fillRect/>
          </a:stretch>
        </p:blipFill>
        <p:spPr bwMode="auto">
          <a:xfrm>
            <a:off x="3419475" y="1557338"/>
            <a:ext cx="3546475" cy="2620962"/>
          </a:xfrm>
          <a:prstGeom prst="rect">
            <a:avLst/>
          </a:prstGeom>
          <a:noFill/>
        </p:spPr>
      </p:pic>
      <p:pic>
        <p:nvPicPr>
          <p:cNvPr id="41992" name="Picture 8" descr="Картинка 47 из 3042">
            <a:hlinkClick r:id="rId12"/>
          </p:cNvPr>
          <p:cNvPicPr>
            <a:picLocks noChangeAspect="1" noChangeArrowheads="1"/>
          </p:cNvPicPr>
          <p:nvPr/>
        </p:nvPicPr>
        <p:blipFill>
          <a:blip r:embed="rId13" cstate="print"/>
          <a:srcRect/>
          <a:stretch>
            <a:fillRect/>
          </a:stretch>
        </p:blipFill>
        <p:spPr bwMode="auto">
          <a:xfrm>
            <a:off x="6300788" y="1341438"/>
            <a:ext cx="2843212" cy="3810000"/>
          </a:xfrm>
          <a:prstGeom prst="rect">
            <a:avLst/>
          </a:prstGeom>
          <a:noFill/>
        </p:spPr>
      </p:pic>
      <p:pic>
        <p:nvPicPr>
          <p:cNvPr id="41993" name="Picture 9" descr="Картинка 7 из 3042">
            <a:hlinkClick r:id="rId14"/>
          </p:cNvPr>
          <p:cNvPicPr>
            <a:picLocks noChangeAspect="1" noChangeArrowheads="1"/>
          </p:cNvPicPr>
          <p:nvPr/>
        </p:nvPicPr>
        <p:blipFill>
          <a:blip r:embed="rId15" cstate="print"/>
          <a:srcRect/>
          <a:stretch>
            <a:fillRect/>
          </a:stretch>
        </p:blipFill>
        <p:spPr bwMode="auto">
          <a:xfrm>
            <a:off x="5526088" y="4149725"/>
            <a:ext cx="3617912" cy="2708275"/>
          </a:xfrm>
          <a:prstGeom prst="rect">
            <a:avLst/>
          </a:prstGeom>
          <a:noFill/>
        </p:spPr>
      </p:pic>
      <p:pic>
        <p:nvPicPr>
          <p:cNvPr id="41994" name="Левитан о победе под Сталинградом.MP3">
            <a:hlinkClick r:id="" action="ppaction://media"/>
          </p:cNvPr>
          <p:cNvPicPr>
            <a:picLocks noRot="1" noChangeAspect="1" noChangeArrowheads="1"/>
          </p:cNvPicPr>
          <p:nvPr>
            <a:audioFile r:link="rId1"/>
          </p:nvPr>
        </p:nvPicPr>
        <p:blipFill>
          <a:blip r:embed="rId16" cstate="print"/>
          <a:srcRect/>
          <a:stretch>
            <a:fillRect/>
          </a:stretch>
        </p:blipFill>
        <p:spPr bwMode="auto">
          <a:xfrm>
            <a:off x="8839200" y="6308725"/>
            <a:ext cx="304800" cy="304800"/>
          </a:xfrm>
          <a:prstGeom prst="rect">
            <a:avLst/>
          </a:prstGeom>
          <a:noFill/>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1000" fill="hold"/>
                                        <p:tgtEl>
                                          <p:spTgt spid="41988"/>
                                        </p:tgtEl>
                                        <p:attrNameLst>
                                          <p:attrName>ppt_w</p:attrName>
                                        </p:attrNameLst>
                                      </p:cBhvr>
                                      <p:tavLst>
                                        <p:tav tm="0">
                                          <p:val>
                                            <p:fltVal val="0"/>
                                          </p:val>
                                        </p:tav>
                                        <p:tav tm="100000">
                                          <p:val>
                                            <p:strVal val="#ppt_w"/>
                                          </p:val>
                                        </p:tav>
                                      </p:tavLst>
                                    </p:anim>
                                    <p:anim calcmode="lin" valueType="num">
                                      <p:cBhvr>
                                        <p:cTn id="8" dur="1000" fill="hold"/>
                                        <p:tgtEl>
                                          <p:spTgt spid="41988"/>
                                        </p:tgtEl>
                                        <p:attrNameLst>
                                          <p:attrName>ppt_h</p:attrName>
                                        </p:attrNameLst>
                                      </p:cBhvr>
                                      <p:tavLst>
                                        <p:tav tm="0">
                                          <p:val>
                                            <p:fltVal val="0"/>
                                          </p:val>
                                        </p:tav>
                                        <p:tav tm="100000">
                                          <p:val>
                                            <p:strVal val="#ppt_h"/>
                                          </p:val>
                                        </p:tav>
                                      </p:tavLst>
                                    </p:anim>
                                    <p:animEffect transition="in" filter="fade">
                                      <p:cBhvr>
                                        <p:cTn id="9" dur="1000"/>
                                        <p:tgtEl>
                                          <p:spTgt spid="41988"/>
                                        </p:tgtEl>
                                      </p:cBhvr>
                                    </p:animEffect>
                                  </p:childTnLst>
                                </p:cTn>
                              </p:par>
                            </p:childTnLst>
                          </p:cTn>
                        </p:par>
                        <p:par>
                          <p:cTn id="10" fill="hold">
                            <p:stCondLst>
                              <p:cond delay="1000"/>
                            </p:stCondLst>
                            <p:childTnLst>
                              <p:par>
                                <p:cTn id="11" presetID="55" presetClass="entr" presetSubtype="0" fill="hold" nodeType="afterEffect">
                                  <p:stCondLst>
                                    <p:cond delay="1000"/>
                                  </p:stCondLst>
                                  <p:childTnLst>
                                    <p:set>
                                      <p:cBhvr>
                                        <p:cTn id="12" dur="1" fill="hold">
                                          <p:stCondLst>
                                            <p:cond delay="0"/>
                                          </p:stCondLst>
                                        </p:cTn>
                                        <p:tgtEl>
                                          <p:spTgt spid="41987"/>
                                        </p:tgtEl>
                                        <p:attrNameLst>
                                          <p:attrName>style.visibility</p:attrName>
                                        </p:attrNameLst>
                                      </p:cBhvr>
                                      <p:to>
                                        <p:strVal val="visible"/>
                                      </p:to>
                                    </p:set>
                                    <p:anim calcmode="lin" valueType="num">
                                      <p:cBhvr>
                                        <p:cTn id="13" dur="1000" fill="hold"/>
                                        <p:tgtEl>
                                          <p:spTgt spid="41987"/>
                                        </p:tgtEl>
                                        <p:attrNameLst>
                                          <p:attrName>ppt_w</p:attrName>
                                        </p:attrNameLst>
                                      </p:cBhvr>
                                      <p:tavLst>
                                        <p:tav tm="0">
                                          <p:val>
                                            <p:strVal val="#ppt_w*0.70"/>
                                          </p:val>
                                        </p:tav>
                                        <p:tav tm="100000">
                                          <p:val>
                                            <p:strVal val="#ppt_w"/>
                                          </p:val>
                                        </p:tav>
                                      </p:tavLst>
                                    </p:anim>
                                    <p:anim calcmode="lin" valueType="num">
                                      <p:cBhvr>
                                        <p:cTn id="14" dur="1000" fill="hold"/>
                                        <p:tgtEl>
                                          <p:spTgt spid="41987"/>
                                        </p:tgtEl>
                                        <p:attrNameLst>
                                          <p:attrName>ppt_h</p:attrName>
                                        </p:attrNameLst>
                                      </p:cBhvr>
                                      <p:tavLst>
                                        <p:tav tm="0">
                                          <p:val>
                                            <p:strVal val="#ppt_h"/>
                                          </p:val>
                                        </p:tav>
                                        <p:tav tm="100000">
                                          <p:val>
                                            <p:strVal val="#ppt_h"/>
                                          </p:val>
                                        </p:tav>
                                      </p:tavLst>
                                    </p:anim>
                                    <p:animEffect transition="in" filter="fade">
                                      <p:cBhvr>
                                        <p:cTn id="15" dur="1000"/>
                                        <p:tgtEl>
                                          <p:spTgt spid="41987"/>
                                        </p:tgtEl>
                                      </p:cBhvr>
                                    </p:animEffect>
                                  </p:childTnLst>
                                </p:cTn>
                              </p:par>
                            </p:childTnLst>
                          </p:cTn>
                        </p:par>
                        <p:par>
                          <p:cTn id="16" fill="hold">
                            <p:stCondLst>
                              <p:cond delay="3000"/>
                            </p:stCondLst>
                            <p:childTnLst>
                              <p:par>
                                <p:cTn id="17" presetID="55" presetClass="entr" presetSubtype="0" fill="hold" nodeType="afterEffect">
                                  <p:stCondLst>
                                    <p:cond delay="1000"/>
                                  </p:stCondLst>
                                  <p:childTnLst>
                                    <p:set>
                                      <p:cBhvr>
                                        <p:cTn id="18" dur="1" fill="hold">
                                          <p:stCondLst>
                                            <p:cond delay="0"/>
                                          </p:stCondLst>
                                        </p:cTn>
                                        <p:tgtEl>
                                          <p:spTgt spid="41986"/>
                                        </p:tgtEl>
                                        <p:attrNameLst>
                                          <p:attrName>style.visibility</p:attrName>
                                        </p:attrNameLst>
                                      </p:cBhvr>
                                      <p:to>
                                        <p:strVal val="visible"/>
                                      </p:to>
                                    </p:set>
                                    <p:anim calcmode="lin" valueType="num">
                                      <p:cBhvr>
                                        <p:cTn id="19" dur="1000" fill="hold"/>
                                        <p:tgtEl>
                                          <p:spTgt spid="41986"/>
                                        </p:tgtEl>
                                        <p:attrNameLst>
                                          <p:attrName>ppt_w</p:attrName>
                                        </p:attrNameLst>
                                      </p:cBhvr>
                                      <p:tavLst>
                                        <p:tav tm="0">
                                          <p:val>
                                            <p:strVal val="#ppt_w*0.70"/>
                                          </p:val>
                                        </p:tav>
                                        <p:tav tm="100000">
                                          <p:val>
                                            <p:strVal val="#ppt_w"/>
                                          </p:val>
                                        </p:tav>
                                      </p:tavLst>
                                    </p:anim>
                                    <p:anim calcmode="lin" valueType="num">
                                      <p:cBhvr>
                                        <p:cTn id="20" dur="1000" fill="hold"/>
                                        <p:tgtEl>
                                          <p:spTgt spid="41986"/>
                                        </p:tgtEl>
                                        <p:attrNameLst>
                                          <p:attrName>ppt_h</p:attrName>
                                        </p:attrNameLst>
                                      </p:cBhvr>
                                      <p:tavLst>
                                        <p:tav tm="0">
                                          <p:val>
                                            <p:strVal val="#ppt_h"/>
                                          </p:val>
                                        </p:tav>
                                        <p:tav tm="100000">
                                          <p:val>
                                            <p:strVal val="#ppt_h"/>
                                          </p:val>
                                        </p:tav>
                                      </p:tavLst>
                                    </p:anim>
                                    <p:animEffect transition="in" filter="fade">
                                      <p:cBhvr>
                                        <p:cTn id="21" dur="1000"/>
                                        <p:tgtEl>
                                          <p:spTgt spid="41986"/>
                                        </p:tgtEl>
                                      </p:cBhvr>
                                    </p:animEffect>
                                  </p:childTnLst>
                                </p:cTn>
                              </p:par>
                            </p:childTnLst>
                          </p:cTn>
                        </p:par>
                        <p:par>
                          <p:cTn id="22" fill="hold">
                            <p:stCondLst>
                              <p:cond delay="5000"/>
                            </p:stCondLst>
                            <p:childTnLst>
                              <p:par>
                                <p:cTn id="23" presetID="55" presetClass="entr" presetSubtype="0" fill="hold" nodeType="afterEffect">
                                  <p:stCondLst>
                                    <p:cond delay="1000"/>
                                  </p:stCondLst>
                                  <p:childTnLst>
                                    <p:set>
                                      <p:cBhvr>
                                        <p:cTn id="24" dur="1" fill="hold">
                                          <p:stCondLst>
                                            <p:cond delay="0"/>
                                          </p:stCondLst>
                                        </p:cTn>
                                        <p:tgtEl>
                                          <p:spTgt spid="41991"/>
                                        </p:tgtEl>
                                        <p:attrNameLst>
                                          <p:attrName>style.visibility</p:attrName>
                                        </p:attrNameLst>
                                      </p:cBhvr>
                                      <p:to>
                                        <p:strVal val="visible"/>
                                      </p:to>
                                    </p:set>
                                    <p:anim calcmode="lin" valueType="num">
                                      <p:cBhvr>
                                        <p:cTn id="25" dur="1000" fill="hold"/>
                                        <p:tgtEl>
                                          <p:spTgt spid="41991"/>
                                        </p:tgtEl>
                                        <p:attrNameLst>
                                          <p:attrName>ppt_w</p:attrName>
                                        </p:attrNameLst>
                                      </p:cBhvr>
                                      <p:tavLst>
                                        <p:tav tm="0">
                                          <p:val>
                                            <p:strVal val="#ppt_w*0.70"/>
                                          </p:val>
                                        </p:tav>
                                        <p:tav tm="100000">
                                          <p:val>
                                            <p:strVal val="#ppt_w"/>
                                          </p:val>
                                        </p:tav>
                                      </p:tavLst>
                                    </p:anim>
                                    <p:anim calcmode="lin" valueType="num">
                                      <p:cBhvr>
                                        <p:cTn id="26" dur="1000" fill="hold"/>
                                        <p:tgtEl>
                                          <p:spTgt spid="41991"/>
                                        </p:tgtEl>
                                        <p:attrNameLst>
                                          <p:attrName>ppt_h</p:attrName>
                                        </p:attrNameLst>
                                      </p:cBhvr>
                                      <p:tavLst>
                                        <p:tav tm="0">
                                          <p:val>
                                            <p:strVal val="#ppt_h"/>
                                          </p:val>
                                        </p:tav>
                                        <p:tav tm="100000">
                                          <p:val>
                                            <p:strVal val="#ppt_h"/>
                                          </p:val>
                                        </p:tav>
                                      </p:tavLst>
                                    </p:anim>
                                    <p:animEffect transition="in" filter="fade">
                                      <p:cBhvr>
                                        <p:cTn id="27" dur="1000"/>
                                        <p:tgtEl>
                                          <p:spTgt spid="41991"/>
                                        </p:tgtEl>
                                      </p:cBhvr>
                                    </p:animEffect>
                                  </p:childTnLst>
                                </p:cTn>
                              </p:par>
                              <p:par>
                                <p:cTn id="28" presetID="1" presetClass="mediacall" presetSubtype="0" fill="hold" nodeType="withEffect">
                                  <p:stCondLst>
                                    <p:cond delay="0"/>
                                  </p:stCondLst>
                                  <p:childTnLst>
                                    <p:cmd type="call" cmd="playFrom(0.0)">
                                      <p:cBhvr>
                                        <p:cTn id="29" dur="1" fill="hold"/>
                                        <p:tgtEl>
                                          <p:spTgt spid="41994"/>
                                        </p:tgtEl>
                                      </p:cBhvr>
                                    </p:cmd>
                                  </p:childTnLst>
                                </p:cTn>
                              </p:par>
                            </p:childTnLst>
                          </p:cTn>
                        </p:par>
                        <p:par>
                          <p:cTn id="30" fill="hold">
                            <p:stCondLst>
                              <p:cond delay="7000"/>
                            </p:stCondLst>
                            <p:childTnLst>
                              <p:par>
                                <p:cTn id="31" presetID="55" presetClass="entr" presetSubtype="0" fill="hold" nodeType="afterEffect">
                                  <p:stCondLst>
                                    <p:cond delay="1000"/>
                                  </p:stCondLst>
                                  <p:childTnLst>
                                    <p:set>
                                      <p:cBhvr>
                                        <p:cTn id="32" dur="1" fill="hold">
                                          <p:stCondLst>
                                            <p:cond delay="0"/>
                                          </p:stCondLst>
                                        </p:cTn>
                                        <p:tgtEl>
                                          <p:spTgt spid="41992"/>
                                        </p:tgtEl>
                                        <p:attrNameLst>
                                          <p:attrName>style.visibility</p:attrName>
                                        </p:attrNameLst>
                                      </p:cBhvr>
                                      <p:to>
                                        <p:strVal val="visible"/>
                                      </p:to>
                                    </p:set>
                                    <p:anim calcmode="lin" valueType="num">
                                      <p:cBhvr>
                                        <p:cTn id="33" dur="1000" fill="hold"/>
                                        <p:tgtEl>
                                          <p:spTgt spid="41992"/>
                                        </p:tgtEl>
                                        <p:attrNameLst>
                                          <p:attrName>ppt_w</p:attrName>
                                        </p:attrNameLst>
                                      </p:cBhvr>
                                      <p:tavLst>
                                        <p:tav tm="0">
                                          <p:val>
                                            <p:strVal val="#ppt_w*0.70"/>
                                          </p:val>
                                        </p:tav>
                                        <p:tav tm="100000">
                                          <p:val>
                                            <p:strVal val="#ppt_w"/>
                                          </p:val>
                                        </p:tav>
                                      </p:tavLst>
                                    </p:anim>
                                    <p:anim calcmode="lin" valueType="num">
                                      <p:cBhvr>
                                        <p:cTn id="34" dur="1000" fill="hold"/>
                                        <p:tgtEl>
                                          <p:spTgt spid="41992"/>
                                        </p:tgtEl>
                                        <p:attrNameLst>
                                          <p:attrName>ppt_h</p:attrName>
                                        </p:attrNameLst>
                                      </p:cBhvr>
                                      <p:tavLst>
                                        <p:tav tm="0">
                                          <p:val>
                                            <p:strVal val="#ppt_h"/>
                                          </p:val>
                                        </p:tav>
                                        <p:tav tm="100000">
                                          <p:val>
                                            <p:strVal val="#ppt_h"/>
                                          </p:val>
                                        </p:tav>
                                      </p:tavLst>
                                    </p:anim>
                                    <p:animEffect transition="in" filter="fade">
                                      <p:cBhvr>
                                        <p:cTn id="35" dur="1000"/>
                                        <p:tgtEl>
                                          <p:spTgt spid="41992"/>
                                        </p:tgtEl>
                                      </p:cBhvr>
                                    </p:animEffect>
                                  </p:childTnLst>
                                </p:cTn>
                              </p:par>
                              <p:par>
                                <p:cTn id="36" presetID="55" presetClass="entr" presetSubtype="0" fill="hold" nodeType="withEffect">
                                  <p:stCondLst>
                                    <p:cond delay="1000"/>
                                  </p:stCondLst>
                                  <p:childTnLst>
                                    <p:set>
                                      <p:cBhvr>
                                        <p:cTn id="37" dur="1" fill="hold">
                                          <p:stCondLst>
                                            <p:cond delay="0"/>
                                          </p:stCondLst>
                                        </p:cTn>
                                        <p:tgtEl>
                                          <p:spTgt spid="41990"/>
                                        </p:tgtEl>
                                        <p:attrNameLst>
                                          <p:attrName>style.visibility</p:attrName>
                                        </p:attrNameLst>
                                      </p:cBhvr>
                                      <p:to>
                                        <p:strVal val="visible"/>
                                      </p:to>
                                    </p:set>
                                    <p:anim calcmode="lin" valueType="num">
                                      <p:cBhvr>
                                        <p:cTn id="38" dur="1000" fill="hold"/>
                                        <p:tgtEl>
                                          <p:spTgt spid="41990"/>
                                        </p:tgtEl>
                                        <p:attrNameLst>
                                          <p:attrName>ppt_w</p:attrName>
                                        </p:attrNameLst>
                                      </p:cBhvr>
                                      <p:tavLst>
                                        <p:tav tm="0">
                                          <p:val>
                                            <p:strVal val="#ppt_w*0.70"/>
                                          </p:val>
                                        </p:tav>
                                        <p:tav tm="100000">
                                          <p:val>
                                            <p:strVal val="#ppt_w"/>
                                          </p:val>
                                        </p:tav>
                                      </p:tavLst>
                                    </p:anim>
                                    <p:anim calcmode="lin" valueType="num">
                                      <p:cBhvr>
                                        <p:cTn id="39" dur="1000" fill="hold"/>
                                        <p:tgtEl>
                                          <p:spTgt spid="41990"/>
                                        </p:tgtEl>
                                        <p:attrNameLst>
                                          <p:attrName>ppt_h</p:attrName>
                                        </p:attrNameLst>
                                      </p:cBhvr>
                                      <p:tavLst>
                                        <p:tav tm="0">
                                          <p:val>
                                            <p:strVal val="#ppt_h"/>
                                          </p:val>
                                        </p:tav>
                                        <p:tav tm="100000">
                                          <p:val>
                                            <p:strVal val="#ppt_h"/>
                                          </p:val>
                                        </p:tav>
                                      </p:tavLst>
                                    </p:anim>
                                    <p:animEffect transition="in" filter="fade">
                                      <p:cBhvr>
                                        <p:cTn id="40" dur="1000"/>
                                        <p:tgtEl>
                                          <p:spTgt spid="41990"/>
                                        </p:tgtEl>
                                      </p:cBhvr>
                                    </p:animEffect>
                                  </p:childTnLst>
                                </p:cTn>
                              </p:par>
                              <p:par>
                                <p:cTn id="41" presetID="55" presetClass="entr" presetSubtype="0" fill="hold" nodeType="withEffect">
                                  <p:stCondLst>
                                    <p:cond delay="0"/>
                                  </p:stCondLst>
                                  <p:childTnLst>
                                    <p:set>
                                      <p:cBhvr>
                                        <p:cTn id="42" dur="1" fill="hold">
                                          <p:stCondLst>
                                            <p:cond delay="0"/>
                                          </p:stCondLst>
                                        </p:cTn>
                                        <p:tgtEl>
                                          <p:spTgt spid="41993"/>
                                        </p:tgtEl>
                                        <p:attrNameLst>
                                          <p:attrName>style.visibility</p:attrName>
                                        </p:attrNameLst>
                                      </p:cBhvr>
                                      <p:to>
                                        <p:strVal val="visible"/>
                                      </p:to>
                                    </p:set>
                                    <p:anim calcmode="lin" valueType="num">
                                      <p:cBhvr>
                                        <p:cTn id="43" dur="1000" fill="hold"/>
                                        <p:tgtEl>
                                          <p:spTgt spid="41993"/>
                                        </p:tgtEl>
                                        <p:attrNameLst>
                                          <p:attrName>ppt_w</p:attrName>
                                        </p:attrNameLst>
                                      </p:cBhvr>
                                      <p:tavLst>
                                        <p:tav tm="0">
                                          <p:val>
                                            <p:strVal val="#ppt_w*0.70"/>
                                          </p:val>
                                        </p:tav>
                                        <p:tav tm="100000">
                                          <p:val>
                                            <p:strVal val="#ppt_w"/>
                                          </p:val>
                                        </p:tav>
                                      </p:tavLst>
                                    </p:anim>
                                    <p:anim calcmode="lin" valueType="num">
                                      <p:cBhvr>
                                        <p:cTn id="44" dur="1000" fill="hold"/>
                                        <p:tgtEl>
                                          <p:spTgt spid="41993"/>
                                        </p:tgtEl>
                                        <p:attrNameLst>
                                          <p:attrName>ppt_h</p:attrName>
                                        </p:attrNameLst>
                                      </p:cBhvr>
                                      <p:tavLst>
                                        <p:tav tm="0">
                                          <p:val>
                                            <p:strVal val="#ppt_h"/>
                                          </p:val>
                                        </p:tav>
                                        <p:tav tm="100000">
                                          <p:val>
                                            <p:strVal val="#ppt_h"/>
                                          </p:val>
                                        </p:tav>
                                      </p:tavLst>
                                    </p:anim>
                                    <p:animEffect transition="in" filter="fade">
                                      <p:cBhvr>
                                        <p:cTn id="45" dur="1000"/>
                                        <p:tgtEl>
                                          <p:spTgt spid="41993"/>
                                        </p:tgtEl>
                                      </p:cBhvr>
                                    </p:animEffect>
                                  </p:childTnLst>
                                </p:cTn>
                              </p:par>
                              <p:par>
                                <p:cTn id="46" presetID="9" presetClass="entr" presetSubtype="0" fill="hold" nodeType="withEffect">
                                  <p:stCondLst>
                                    <p:cond delay="1000"/>
                                  </p:stCondLst>
                                  <p:childTnLst>
                                    <p:set>
                                      <p:cBhvr>
                                        <p:cTn id="47" dur="1" fill="hold">
                                          <p:stCondLst>
                                            <p:cond delay="0"/>
                                          </p:stCondLst>
                                        </p:cTn>
                                        <p:tgtEl>
                                          <p:spTgt spid="41989"/>
                                        </p:tgtEl>
                                        <p:attrNameLst>
                                          <p:attrName>style.visibility</p:attrName>
                                        </p:attrNameLst>
                                      </p:cBhvr>
                                      <p:to>
                                        <p:strVal val="visible"/>
                                      </p:to>
                                    </p:set>
                                    <p:animEffect transition="in" filter="dissolve">
                                      <p:cBhvr>
                                        <p:cTn id="48" dur="1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Prev" delay="0">
                      <p:tgtEl>
                        <p:sldTgt/>
                      </p:tgtEl>
                    </p:cond>
                    <p:cond evt="onStopAudio" delay="0">
                      <p:tgtEl>
                        <p:sldTgt/>
                      </p:tgtEl>
                    </p:cond>
                  </p:endCondLst>
                </p:cTn>
                <p:tgtEl>
                  <p:spTgt spid="41994"/>
                </p:tgtEl>
              </p:cMediaNode>
            </p:audio>
          </p:childTnLst>
        </p:cTn>
      </p:par>
    </p:tnLst>
    <p:bldLst>
      <p:bldP spid="419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t>
            </a:r>
            <a:r>
              <a:rPr lang="ru-RU" dirty="0" smtClean="0"/>
              <a:t/>
            </a:r>
            <a:br>
              <a:rPr lang="ru-RU" dirty="0" smtClean="0"/>
            </a:br>
            <a:r>
              <a:rPr lang="ru-RU" b="1" dirty="0" smtClean="0"/>
              <a:t>КУРСКАЯ БИТВА</a:t>
            </a:r>
            <a:r>
              <a:rPr lang="ru-RU" dirty="0" smtClean="0"/>
              <a:t/>
            </a:r>
            <a:br>
              <a:rPr lang="ru-RU" dirty="0" smtClean="0"/>
            </a:br>
            <a:endParaRPr lang="ru-RU" dirty="0"/>
          </a:p>
        </p:txBody>
      </p:sp>
      <p:sp>
        <p:nvSpPr>
          <p:cNvPr id="3" name="Содержимое 2"/>
          <p:cNvSpPr>
            <a:spLocks noGrp="1"/>
          </p:cNvSpPr>
          <p:nvPr>
            <p:ph idx="1"/>
          </p:nvPr>
        </p:nvSpPr>
        <p:spPr>
          <a:xfrm>
            <a:off x="457200" y="1196752"/>
            <a:ext cx="8229600" cy="4929411"/>
          </a:xfrm>
        </p:spPr>
        <p:txBody>
          <a:bodyPr>
            <a:noAutofit/>
          </a:bodyPr>
          <a:lstStyle/>
          <a:p>
            <a:pPr>
              <a:buNone/>
            </a:pPr>
            <a:r>
              <a:rPr lang="ru-RU" sz="2800" dirty="0" smtClean="0"/>
              <a:t>Крупнейшая битва под  Курском гремела,</a:t>
            </a:r>
          </a:p>
          <a:p>
            <a:pPr>
              <a:buNone/>
            </a:pPr>
            <a:r>
              <a:rPr lang="ru-RU" sz="2800" dirty="0" smtClean="0"/>
              <a:t>Стояли все насмерть в жестоком бою,</a:t>
            </a:r>
          </a:p>
          <a:p>
            <a:pPr>
              <a:buNone/>
            </a:pPr>
            <a:r>
              <a:rPr lang="ru-RU" sz="2800" dirty="0" smtClean="0"/>
              <a:t>Земля от ударов и взрывов немела,</a:t>
            </a:r>
          </a:p>
          <a:p>
            <a:pPr>
              <a:buNone/>
            </a:pPr>
            <a:r>
              <a:rPr lang="ru-RU" sz="2800" dirty="0" smtClean="0"/>
              <a:t>И миллионы смешались в строю:</a:t>
            </a:r>
          </a:p>
          <a:p>
            <a:pPr>
              <a:buNone/>
            </a:pPr>
            <a:r>
              <a:rPr lang="ru-RU" sz="2800" dirty="0" smtClean="0"/>
              <a:t>И самолеты, и минометы,</a:t>
            </a:r>
          </a:p>
          <a:p>
            <a:pPr>
              <a:buNone/>
            </a:pPr>
            <a:r>
              <a:rPr lang="ru-RU" sz="2800" dirty="0" smtClean="0"/>
              <a:t>Тысячи танков и крики людей.</a:t>
            </a:r>
          </a:p>
          <a:p>
            <a:pPr>
              <a:buNone/>
            </a:pPr>
            <a:r>
              <a:rPr lang="ru-RU" sz="2800" dirty="0" smtClean="0"/>
              <a:t>Все  было там - в сорок третьем,</a:t>
            </a:r>
          </a:p>
          <a:p>
            <a:pPr>
              <a:buNone/>
            </a:pPr>
            <a:r>
              <a:rPr lang="ru-RU" sz="2800" dirty="0" smtClean="0"/>
              <a:t>Сорок девять дней и ночей.</a:t>
            </a:r>
          </a:p>
          <a:p>
            <a:pPr>
              <a:buNone/>
            </a:pPr>
            <a:r>
              <a:rPr lang="ru-RU" sz="2800" dirty="0" smtClean="0"/>
              <a:t>Горела земля, взрывались снаряды,</a:t>
            </a:r>
          </a:p>
          <a:p>
            <a:pPr>
              <a:buNone/>
            </a:pPr>
            <a:r>
              <a:rPr lang="ru-RU" sz="2800" dirty="0" smtClean="0"/>
              <a:t>Танкисты рвались на запад - вперед!</a:t>
            </a:r>
          </a:p>
          <a:p>
            <a:pPr>
              <a:buNone/>
            </a:pPr>
            <a:endParaRPr lang="ru-RU" sz="2800" b="1" dirty="0"/>
          </a:p>
        </p:txBody>
      </p:sp>
    </p:spTree>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357322"/>
          </a:xfrm>
        </p:spPr>
        <p:txBody>
          <a:bodyPr>
            <a:normAutofit fontScale="90000"/>
          </a:bodyPr>
          <a:lstStyle/>
          <a:p>
            <a:r>
              <a:rPr lang="ru-RU" sz="3200" b="1" dirty="0" smtClean="0"/>
              <a:t>5 июля 1943 года состоялась одна из величайших битв Великой Отечественной войны – битва на Курской дуге</a:t>
            </a:r>
            <a:endParaRPr lang="ru-RU" sz="3200" b="1" dirty="0"/>
          </a:p>
        </p:txBody>
      </p:sp>
      <p:pic>
        <p:nvPicPr>
          <p:cNvPr id="4" name="Picture 3" descr="солдаты"/>
          <p:cNvPicPr>
            <a:picLocks noGrp="1" noChangeAspect="1" noChangeArrowheads="1"/>
          </p:cNvPicPr>
          <p:nvPr>
            <p:ph idx="1"/>
          </p:nvPr>
        </p:nvPicPr>
        <p:blipFill>
          <a:blip r:embed="rId2" cstate="print"/>
          <a:srcRect/>
          <a:stretch>
            <a:fillRect/>
          </a:stretch>
        </p:blipFill>
        <p:spPr>
          <a:xfrm>
            <a:off x="2143108" y="2000240"/>
            <a:ext cx="4733719" cy="4490614"/>
          </a:xfrm>
        </p:spPr>
      </p:pic>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3946450"/>
          </a:xfrm>
        </p:spPr>
        <p:txBody>
          <a:bodyPr>
            <a:noAutofit/>
          </a:bodyPr>
          <a:lstStyle/>
          <a:p>
            <a:pPr algn="l"/>
            <a:r>
              <a:rPr lang="ru-RU" sz="2800" b="1" dirty="0" smtClean="0"/>
              <a:t/>
            </a:r>
            <a:br>
              <a:rPr lang="ru-RU" sz="2800" b="1" dirty="0" smtClean="0"/>
            </a:br>
            <a:r>
              <a:rPr lang="ru-RU" sz="2800" b="1" dirty="0" smtClean="0"/>
              <a:t/>
            </a:r>
            <a:br>
              <a:rPr lang="ru-RU" sz="2800" b="1" dirty="0" smtClean="0"/>
            </a:br>
            <a:r>
              <a:rPr lang="ru-RU" sz="2800" b="1" dirty="0" smtClean="0"/>
              <a:t>                                     </a:t>
            </a:r>
            <a:r>
              <a:rPr lang="ru-RU" sz="3200" b="1" dirty="0" smtClean="0"/>
              <a:t>В ТЫЛУ</a:t>
            </a:r>
            <a:r>
              <a:rPr lang="ru-RU" sz="2800" dirty="0" smtClean="0"/>
              <a:t/>
            </a:r>
            <a:br>
              <a:rPr lang="ru-RU" sz="2800" dirty="0" smtClean="0"/>
            </a:br>
            <a:r>
              <a:rPr lang="ru-RU" sz="2800" dirty="0" smtClean="0"/>
              <a:t>Победа ковалась не только на фронте, но и в тылу. Тысячи людей самоотверженно трудились на заводах и колхозных полях, обеспечивая защитников вооружением и продуктами. К станкам и машинам встали женщины, старики и подростки. Учёные создавали образцы вооружения и боевой техники, которая превосходила технику врага.</a:t>
            </a:r>
            <a:br>
              <a:rPr lang="ru-RU" sz="2800" dirty="0" smtClean="0"/>
            </a:br>
            <a:endParaRPr lang="ru-RU" sz="2800" dirty="0"/>
          </a:p>
        </p:txBody>
      </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3600" b="1" dirty="0" smtClean="0"/>
              <a:t> </a:t>
            </a:r>
            <a:endParaRPr lang="ru-RU" sz="3600" b="1" dirty="0"/>
          </a:p>
        </p:txBody>
      </p:sp>
      <p:pic>
        <p:nvPicPr>
          <p:cNvPr id="4" name="Picture 4" descr="p35"/>
          <p:cNvPicPr>
            <a:picLocks noChangeAspect="1" noChangeArrowheads="1"/>
          </p:cNvPicPr>
          <p:nvPr/>
        </p:nvPicPr>
        <p:blipFill>
          <a:blip r:embed="rId2" cstate="print"/>
          <a:srcRect/>
          <a:stretch>
            <a:fillRect/>
          </a:stretch>
        </p:blipFill>
        <p:spPr bwMode="auto">
          <a:xfrm>
            <a:off x="4139952" y="885306"/>
            <a:ext cx="4608512" cy="3761694"/>
          </a:xfrm>
          <a:prstGeom prst="rect">
            <a:avLst/>
          </a:prstGeom>
          <a:noFill/>
          <a:ln w="50800">
            <a:pattFill prst="solidDmnd">
              <a:fgClr>
                <a:srgbClr val="000000"/>
              </a:fgClr>
              <a:bgClr>
                <a:schemeClr val="hlink"/>
              </a:bgClr>
            </a:pattFill>
            <a:miter lim="800000"/>
            <a:headEnd/>
            <a:tailEnd/>
          </a:ln>
        </p:spPr>
      </p:pic>
      <p:pic>
        <p:nvPicPr>
          <p:cNvPr id="5" name="Picture 8" descr="в15"/>
          <p:cNvPicPr>
            <a:picLocks noChangeAspect="1" noChangeArrowheads="1"/>
          </p:cNvPicPr>
          <p:nvPr/>
        </p:nvPicPr>
        <p:blipFill>
          <a:blip r:embed="rId3" cstate="print"/>
          <a:srcRect/>
          <a:stretch>
            <a:fillRect/>
          </a:stretch>
        </p:blipFill>
        <p:spPr bwMode="auto">
          <a:xfrm>
            <a:off x="611560" y="836712"/>
            <a:ext cx="3345335" cy="3816424"/>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10546"/>
          </a:xfrm>
        </p:spPr>
        <p:txBody>
          <a:bodyPr>
            <a:normAutofit fontScale="90000"/>
          </a:bodyPr>
          <a:lstStyle/>
          <a:p>
            <a:pPr algn="l"/>
            <a:r>
              <a:rPr lang="ru-RU" b="1" dirty="0" smtClean="0"/>
              <a:t/>
            </a:r>
            <a:br>
              <a:rPr lang="ru-RU" b="1" dirty="0" smtClean="0"/>
            </a:br>
            <a:r>
              <a:rPr lang="ru-RU" b="1" dirty="0" smtClean="0"/>
              <a:t/>
            </a:r>
            <a:br>
              <a:rPr lang="ru-RU" b="1" dirty="0" smtClean="0"/>
            </a:br>
            <a:r>
              <a:rPr lang="ru-RU" b="1" dirty="0" smtClean="0"/>
              <a:t>             БИТВА ЗА БЕРЛИН</a:t>
            </a:r>
            <a:r>
              <a:rPr lang="ru-RU" dirty="0" smtClean="0"/>
              <a:t/>
            </a:r>
            <a:br>
              <a:rPr lang="ru-RU" dirty="0" smtClean="0"/>
            </a:br>
            <a:r>
              <a:rPr lang="ru-RU" b="1" dirty="0" smtClean="0"/>
              <a:t> </a:t>
            </a:r>
            <a:r>
              <a:rPr lang="ru-RU" sz="4000" dirty="0" smtClean="0"/>
              <a:t>Предстояла последняя решающая битва – за Берлин. Несмотря на все усилия немцев, 1 мая 1945 года над рейхстагом взметнулось Знамя Победы, а поздним вечером 8 мая был подписал акт о безоговорочной капитуляции Германии.</a:t>
            </a:r>
            <a:br>
              <a:rPr lang="ru-RU" sz="4000" dirty="0" smtClean="0"/>
            </a:br>
            <a:r>
              <a:rPr lang="ru-RU" sz="4000" dirty="0" smtClean="0"/>
              <a:t> </a:t>
            </a:r>
            <a:r>
              <a:rPr lang="ru-RU" dirty="0" smtClean="0"/>
              <a:t/>
            </a:r>
            <a:br>
              <a:rPr lang="ru-RU" dirty="0" smtClean="0"/>
            </a:br>
            <a:endParaRPr lang="ru-RU" dirty="0"/>
          </a:p>
        </p:txBody>
      </p:sp>
    </p:spTree>
  </p:cSld>
  <p:clrMapOvr>
    <a:masterClrMapping/>
  </p:clrMapOvr>
  <p:transition>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pPr>
              <a:buNone/>
            </a:pPr>
            <a:r>
              <a:rPr lang="ru-RU" sz="3600" b="1" dirty="0" smtClean="0"/>
              <a:t> </a:t>
            </a:r>
            <a:endParaRPr lang="ru-RU" sz="3600" b="1" dirty="0"/>
          </a:p>
        </p:txBody>
      </p:sp>
      <p:pic>
        <p:nvPicPr>
          <p:cNvPr id="4" name="Picture 2" descr="K:\азбука войны в картинках\38046478.jpg"/>
          <p:cNvPicPr>
            <a:picLocks noChangeAspect="1" noChangeArrowheads="1"/>
          </p:cNvPicPr>
          <p:nvPr/>
        </p:nvPicPr>
        <p:blipFill>
          <a:blip r:embed="rId2" cstate="print"/>
          <a:srcRect/>
          <a:stretch>
            <a:fillRect/>
          </a:stretch>
        </p:blipFill>
        <p:spPr bwMode="auto">
          <a:xfrm>
            <a:off x="1907704" y="620688"/>
            <a:ext cx="5229790" cy="5184576"/>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Autofit/>
          </a:bodyPr>
          <a:lstStyle/>
          <a:p>
            <a:pPr algn="l"/>
            <a:r>
              <a:rPr lang="ru-RU" sz="2800" dirty="0" smtClean="0"/>
              <a:t/>
            </a:r>
            <a:br>
              <a:rPr lang="ru-RU" sz="2800" dirty="0" smtClean="0"/>
            </a:br>
            <a:r>
              <a:rPr lang="ru-RU" sz="2800" dirty="0" smtClean="0"/>
              <a:t>Вечную память запечатлел не в одном месте крепкий гранит. Память о героях будет жить в веках. Никто не забыт, ничто не забыто! За нас с вами они отдали жизнь, но они живы, потому что их именами названы школы, улицы, теплоходы . Пройдитесь по своей улице, посёлку, селу и вы многое узнаете.</a:t>
            </a:r>
            <a:br>
              <a:rPr lang="ru-RU" sz="2800" dirty="0" smtClean="0"/>
            </a:br>
            <a:endParaRPr lang="ru-RU" sz="2800" dirty="0"/>
          </a:p>
        </p:txBody>
      </p:sp>
      <p:sp>
        <p:nvSpPr>
          <p:cNvPr id="3" name="TextBox 2"/>
          <p:cNvSpPr txBox="1"/>
          <p:nvPr/>
        </p:nvSpPr>
        <p:spPr>
          <a:xfrm>
            <a:off x="539552" y="3284984"/>
            <a:ext cx="7920880" cy="2554545"/>
          </a:xfrm>
          <a:prstGeom prst="rect">
            <a:avLst/>
          </a:prstGeom>
          <a:noFill/>
        </p:spPr>
        <p:txBody>
          <a:bodyPr wrap="square" rtlCol="0">
            <a:spAutoFit/>
          </a:bodyPr>
          <a:lstStyle/>
          <a:p>
            <a:r>
              <a:rPr lang="ru-RU" sz="3200" dirty="0" smtClean="0"/>
              <a:t>Спасибо им – героям, в битве павшим,</a:t>
            </a:r>
          </a:p>
          <a:p>
            <a:r>
              <a:rPr lang="ru-RU" sz="3200" dirty="0" smtClean="0"/>
              <a:t>Спасибо тем, кто и сейчас в строю!</a:t>
            </a:r>
          </a:p>
          <a:p>
            <a:r>
              <a:rPr lang="ru-RU" sz="3200" dirty="0" smtClean="0"/>
              <a:t>Мы им несём признательность свою!</a:t>
            </a:r>
          </a:p>
          <a:p>
            <a:r>
              <a:rPr lang="ru-RU" sz="3200" dirty="0" smtClean="0"/>
              <a:t> </a:t>
            </a:r>
          </a:p>
          <a:p>
            <a:pPr lvl="0" fontAlgn="base">
              <a:spcBef>
                <a:spcPct val="0"/>
              </a:spcBef>
              <a:spcAft>
                <a:spcPct val="0"/>
              </a:spcAft>
            </a:pPr>
            <a:endParaRPr lang="ru-RU" sz="3200" dirty="0" smtClean="0">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a:p>
        </p:txBody>
      </p:sp>
      <p:pic>
        <p:nvPicPr>
          <p:cNvPr id="4" name="Picture 2"/>
          <p:cNvPicPr>
            <a:picLocks noChangeAspect="1" noChangeArrowheads="1"/>
          </p:cNvPicPr>
          <p:nvPr/>
        </p:nvPicPr>
        <p:blipFill>
          <a:blip r:embed="rId2" cstate="email"/>
          <a:srcRect/>
          <a:stretch>
            <a:fillRect/>
          </a:stretch>
        </p:blipFill>
        <p:spPr bwMode="auto">
          <a:xfrm>
            <a:off x="899592" y="980728"/>
            <a:ext cx="7128792" cy="4032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normAutofit fontScale="90000"/>
          </a:bodyPr>
          <a:lstStyle/>
          <a:p>
            <a:r>
              <a:rPr lang="ru-RU" dirty="0" smtClean="0"/>
              <a:t/>
            </a:r>
            <a:br>
              <a:rPr lang="ru-RU" dirty="0" smtClean="0"/>
            </a:br>
            <a:r>
              <a:rPr lang="ru-RU" sz="4000" dirty="0" smtClean="0"/>
              <a:t>День Победы! Этого праздника люди ждали 1418 дней. Столько дней и ночей продолжалась война.</a:t>
            </a:r>
            <a:br>
              <a:rPr lang="ru-RU" sz="4000" dirty="0" smtClean="0"/>
            </a:br>
            <a:r>
              <a:rPr lang="ru-RU" sz="4000" dirty="0" smtClean="0"/>
              <a:t> </a:t>
            </a:r>
            <a:br>
              <a:rPr lang="ru-RU" sz="4000" dirty="0" smtClean="0"/>
            </a:br>
            <a:r>
              <a:rPr lang="ru-RU" sz="4000" dirty="0" smtClean="0"/>
              <a:t>Майское утро,</a:t>
            </a:r>
            <a:br>
              <a:rPr lang="ru-RU" sz="4000" dirty="0" smtClean="0"/>
            </a:br>
            <a:r>
              <a:rPr lang="ru-RU" sz="4000" dirty="0" smtClean="0"/>
              <a:t>Солнечный свет,</a:t>
            </a:r>
            <a:br>
              <a:rPr lang="ru-RU" sz="4000" dirty="0" smtClean="0"/>
            </a:br>
            <a:r>
              <a:rPr lang="ru-RU" sz="4000" dirty="0" smtClean="0"/>
              <a:t>Нашей Победе</a:t>
            </a:r>
            <a:br>
              <a:rPr lang="ru-RU" sz="4000" dirty="0" smtClean="0"/>
            </a:br>
            <a:r>
              <a:rPr lang="ru-RU" sz="4000" b="1" dirty="0" smtClean="0">
                <a:solidFill>
                  <a:srgbClr val="FF0000"/>
                </a:solidFill>
              </a:rPr>
              <a:t>75 </a:t>
            </a:r>
            <a:r>
              <a:rPr lang="ru-RU" sz="4000" b="1" dirty="0" smtClean="0">
                <a:solidFill>
                  <a:srgbClr val="FF0000"/>
                </a:solidFill>
              </a:rPr>
              <a:t>лет!</a:t>
            </a:r>
            <a:r>
              <a:rPr lang="ru-RU" dirty="0" smtClean="0"/>
              <a:t/>
            </a:r>
            <a:br>
              <a:rPr lang="ru-RU" dirty="0" smtClean="0"/>
            </a:br>
            <a:endParaRPr lang="ru-RU"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pPr>
              <a:buNone/>
            </a:pPr>
            <a:r>
              <a:rPr lang="ru-RU" sz="3600" b="1" dirty="0" smtClean="0">
                <a:solidFill>
                  <a:srgbClr val="FF0000"/>
                </a:solidFill>
              </a:rPr>
              <a:t>   9 мая </a:t>
            </a:r>
            <a:r>
              <a:rPr lang="ru-RU" sz="3600" b="1" dirty="0" smtClean="0">
                <a:solidFill>
                  <a:srgbClr val="FF0000"/>
                </a:solidFill>
              </a:rPr>
              <a:t>2020 </a:t>
            </a:r>
            <a:r>
              <a:rPr lang="ru-RU" sz="3600" b="1" dirty="0" smtClean="0">
                <a:solidFill>
                  <a:srgbClr val="FF0000"/>
                </a:solidFill>
              </a:rPr>
              <a:t>года </a:t>
            </a:r>
            <a:r>
              <a:rPr lang="ru-RU" sz="3600" b="1" dirty="0" smtClean="0"/>
              <a:t>в </a:t>
            </a:r>
            <a:r>
              <a:rPr lang="ru-RU" sz="3600" b="1" dirty="0" smtClean="0"/>
              <a:t>75 </a:t>
            </a:r>
            <a:r>
              <a:rPr lang="ru-RU" sz="3600" b="1" dirty="0" smtClean="0"/>
              <a:t>раз прогремит салют Победы. А в памяти народной и поныне живы безмерные страдания военных лет и безмерное мужество народа. </a:t>
            </a:r>
            <a:r>
              <a:rPr lang="ru-RU" sz="3600" b="1" dirty="0" smtClean="0">
                <a:solidFill>
                  <a:srgbClr val="FF0000"/>
                </a:solidFill>
              </a:rPr>
              <a:t>День 9 мая 1945 года </a:t>
            </a:r>
            <a:r>
              <a:rPr lang="ru-RU" sz="3600" b="1" dirty="0" smtClean="0"/>
              <a:t>знает весь мир. Наша страна шла к этому дню 4 года.</a:t>
            </a:r>
          </a:p>
          <a:p>
            <a:pPr>
              <a:buNone/>
            </a:pPr>
            <a:r>
              <a:rPr lang="ru-RU" sz="3600" b="1" dirty="0" smtClean="0"/>
              <a:t> </a:t>
            </a:r>
            <a:endParaRPr lang="ru-RU" sz="3600" b="1" dirty="0"/>
          </a:p>
        </p:txBody>
      </p:sp>
    </p:spTree>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560840" cy="4954562"/>
          </a:xfrm>
        </p:spPr>
        <p:txBody>
          <a:bodyPr>
            <a:noAutofit/>
          </a:bodyPr>
          <a:lstStyle/>
          <a:p>
            <a:pPr algn="l"/>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Сегодня праздник входит в каждый дом.</a:t>
            </a:r>
            <a:br>
              <a:rPr lang="ru-RU" sz="2800" dirty="0" smtClean="0"/>
            </a:br>
            <a:r>
              <a:rPr lang="ru-RU" sz="2800" dirty="0" smtClean="0"/>
              <a:t>И радость к людям с ним приходит следом.</a:t>
            </a:r>
            <a:br>
              <a:rPr lang="ru-RU" sz="2800" dirty="0" smtClean="0"/>
            </a:br>
            <a:r>
              <a:rPr lang="ru-RU" sz="2800" dirty="0" smtClean="0"/>
              <a:t>Мы поздравляем вас с великим днем,</a:t>
            </a:r>
            <a:br>
              <a:rPr lang="ru-RU" sz="2800" dirty="0" smtClean="0"/>
            </a:br>
            <a:r>
              <a:rPr lang="ru-RU" sz="2800" dirty="0" smtClean="0"/>
              <a:t>С днем нашей славы!</a:t>
            </a:r>
            <a:br>
              <a:rPr lang="ru-RU" sz="2800" dirty="0" smtClean="0"/>
            </a:br>
            <a:r>
              <a:rPr lang="ru-RU" sz="2800" dirty="0" smtClean="0"/>
              <a:t>С Днем Победы!</a:t>
            </a:r>
            <a:br>
              <a:rPr lang="ru-RU" sz="2800" dirty="0" smtClean="0"/>
            </a:br>
            <a:r>
              <a:rPr lang="ru-RU" sz="2800" dirty="0" smtClean="0"/>
              <a:t> </a:t>
            </a:r>
            <a:br>
              <a:rPr lang="ru-RU" sz="2800" dirty="0" smtClean="0"/>
            </a:br>
            <a:r>
              <a:rPr lang="ru-RU" sz="2800" dirty="0" smtClean="0"/>
              <a:t>Пусть гремит салют победы,</a:t>
            </a:r>
            <a:br>
              <a:rPr lang="ru-RU" sz="2800" dirty="0" smtClean="0"/>
            </a:br>
            <a:r>
              <a:rPr lang="ru-RU" sz="2800" dirty="0" smtClean="0"/>
              <a:t>Этим светом мир согрет.</a:t>
            </a:r>
            <a:br>
              <a:rPr lang="ru-RU" sz="2800" dirty="0" smtClean="0"/>
            </a:br>
            <a:r>
              <a:rPr lang="ru-RU" sz="2800" dirty="0" smtClean="0"/>
              <a:t>Поздравляем наших прадедов!</a:t>
            </a:r>
            <a:br>
              <a:rPr lang="ru-RU" sz="2800" dirty="0" smtClean="0"/>
            </a:br>
            <a:r>
              <a:rPr lang="ru-RU" sz="2800" dirty="0" smtClean="0"/>
              <a:t>Дню Победы многих лет!</a:t>
            </a:r>
            <a:br>
              <a:rPr lang="ru-RU" sz="2800" dirty="0" smtClean="0"/>
            </a:br>
            <a:r>
              <a:rPr lang="ru-RU" sz="2800" dirty="0" smtClean="0"/>
              <a:t> </a:t>
            </a:r>
            <a:br>
              <a:rPr lang="ru-RU" sz="2800" dirty="0" smtClean="0"/>
            </a:br>
            <a:endParaRPr lang="ru-RU" sz="2800" dirty="0"/>
          </a:p>
        </p:txBody>
      </p:sp>
      <p:sp>
        <p:nvSpPr>
          <p:cNvPr id="3" name="Содержимое 2"/>
          <p:cNvSpPr>
            <a:spLocks noGrp="1"/>
          </p:cNvSpPr>
          <p:nvPr>
            <p:ph idx="1"/>
          </p:nvPr>
        </p:nvSpPr>
        <p:spPr>
          <a:xfrm>
            <a:off x="1619672" y="1988840"/>
            <a:ext cx="6192688" cy="4137323"/>
          </a:xfrm>
        </p:spPr>
        <p:txBody>
          <a:bodyPr>
            <a:noAutofit/>
          </a:bodyPr>
          <a:lstStyle/>
          <a:p>
            <a:pPr>
              <a:buNone/>
            </a:pPr>
            <a:r>
              <a:rPr lang="ru-RU" sz="3600" b="1" dirty="0" smtClean="0"/>
              <a:t> </a:t>
            </a:r>
            <a:endParaRPr lang="ru-RU" sz="3600" b="1" dirty="0"/>
          </a:p>
        </p:txBody>
      </p:sp>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smtClean="0"/>
          </a:p>
        </p:txBody>
      </p:sp>
      <p:sp>
        <p:nvSpPr>
          <p:cNvPr id="30723" name="Содержимое 2"/>
          <p:cNvSpPr>
            <a:spLocks noGrp="1"/>
          </p:cNvSpPr>
          <p:nvPr>
            <p:ph idx="1"/>
          </p:nvPr>
        </p:nvSpPr>
        <p:spPr/>
        <p:txBody>
          <a:bodyPr/>
          <a:lstStyle/>
          <a:p>
            <a:endParaRPr lang="ru-RU" smtClean="0"/>
          </a:p>
        </p:txBody>
      </p:sp>
      <p:pic>
        <p:nvPicPr>
          <p:cNvPr id="30724" name="Picture 2" descr="http://www.sunhome.ru/UsersGallery/Cards/9_maya_den_pobedi_kartinka.jpg"/>
          <p:cNvPicPr>
            <a:picLocks noChangeAspect="1" noChangeArrowheads="1"/>
          </p:cNvPicPr>
          <p:nvPr/>
        </p:nvPicPr>
        <p:blipFill>
          <a:blip r:embed="rId2" cstate="print"/>
          <a:srcRect/>
          <a:stretch>
            <a:fillRect/>
          </a:stretch>
        </p:blipFill>
        <p:spPr bwMode="auto">
          <a:xfrm>
            <a:off x="571500" y="285750"/>
            <a:ext cx="7947025" cy="5929313"/>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bestgif.su/_ph/37/2/834406469.gif"/>
          <p:cNvPicPr>
            <a:picLocks noChangeAspect="1" noChangeArrowheads="1" noCrop="1"/>
          </p:cNvPicPr>
          <p:nvPr/>
        </p:nvPicPr>
        <p:blipFill>
          <a:blip r:embed="rId2" cstate="print"/>
          <a:srcRect/>
          <a:stretch>
            <a:fillRect/>
          </a:stretch>
        </p:blipFill>
        <p:spPr bwMode="auto">
          <a:xfrm>
            <a:off x="500063" y="285750"/>
            <a:ext cx="8215312" cy="62499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827584" y="332656"/>
            <a:ext cx="7776864" cy="6124754"/>
          </a:xfrm>
          <a:prstGeom prst="rect">
            <a:avLst/>
          </a:prstGeom>
        </p:spPr>
        <p:txBody>
          <a:bodyPr wrap="square">
            <a:spAutoFit/>
          </a:bodyPr>
          <a:lstStyle/>
          <a:p>
            <a:r>
              <a:rPr lang="ru-RU" sz="2800" dirty="0" smtClean="0"/>
              <a:t>Последним мирным днём 1941 года была суббота. После обычной трудовой недели миллионы советских людей отправились отдыхать. Лишь продолжали дышать жаром домны, дымили трубы, безостановочно работающих предприятий, по железным дорогам мчались грузовые и пассажирские поезда... Тишину наступившей ночи, по-летнему тёплой, благоухающей, во многих городах и сёлах нарушали счастливые голоса молодых людей, праздновавших своё вступление во взрослую жизнь… </a:t>
            </a:r>
            <a:br>
              <a:rPr lang="ru-RU" sz="2800" dirty="0" smtClean="0"/>
            </a:br>
            <a:r>
              <a:rPr lang="ru-RU" sz="2800" dirty="0" smtClean="0"/>
              <a:t> </a:t>
            </a:r>
            <a:br>
              <a:rPr lang="ru-RU" sz="2800" dirty="0" smtClean="0"/>
            </a:br>
            <a:endParaRPr lang="ru-RU" sz="2800" dirty="0"/>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ru-RU" dirty="0" smtClean="0">
                <a:solidFill>
                  <a:srgbClr val="800000"/>
                </a:solidFill>
              </a:rPr>
              <a:t>22 июня 1941 года</a:t>
            </a:r>
          </a:p>
        </p:txBody>
      </p:sp>
      <p:sp>
        <p:nvSpPr>
          <p:cNvPr id="6149" name="Rectangle 5"/>
          <p:cNvSpPr>
            <a:spLocks noGrp="1" noChangeArrowheads="1"/>
          </p:cNvSpPr>
          <p:nvPr>
            <p:ph type="body" sz="half" idx="1"/>
          </p:nvPr>
        </p:nvSpPr>
        <p:spPr/>
        <p:txBody>
          <a:bodyPr/>
          <a:lstStyle/>
          <a:p>
            <a:pPr>
              <a:lnSpc>
                <a:spcPct val="90000"/>
              </a:lnSpc>
              <a:buFont typeface="Wingdings" pitchFamily="2" charset="2"/>
              <a:buNone/>
            </a:pPr>
            <a:r>
              <a:rPr lang="ru-RU" sz="2400" dirty="0" smtClean="0"/>
              <a:t>     Воскресное утро выдалось солнечным, тёплым, тихим. Но вдруг в мирную тишину ворвался из уличных репродукторов тревожный громкий голос:</a:t>
            </a:r>
          </a:p>
          <a:p>
            <a:pPr>
              <a:lnSpc>
                <a:spcPct val="90000"/>
              </a:lnSpc>
              <a:buFontTx/>
              <a:buChar char="-"/>
            </a:pPr>
            <a:r>
              <a:rPr lang="ru-RU" sz="2400" dirty="0" smtClean="0"/>
              <a:t>Германские войска без предупреждения напали на нашу страну.</a:t>
            </a:r>
          </a:p>
          <a:p>
            <a:pPr>
              <a:lnSpc>
                <a:spcPct val="90000"/>
              </a:lnSpc>
              <a:buFontTx/>
              <a:buChar char="-"/>
            </a:pPr>
            <a:r>
              <a:rPr lang="ru-RU" sz="2400" dirty="0" smtClean="0"/>
              <a:t>ВОЙНА!</a:t>
            </a:r>
          </a:p>
        </p:txBody>
      </p:sp>
      <p:pic>
        <p:nvPicPr>
          <p:cNvPr id="6151" name="Picture 7" descr="p5"/>
          <p:cNvPicPr>
            <a:picLocks noGrp="1" noChangeAspect="1" noChangeArrowheads="1"/>
          </p:cNvPicPr>
          <p:nvPr>
            <p:ph type="clipArt" sz="half" idx="2"/>
          </p:nvPr>
        </p:nvPicPr>
        <p:blipFill>
          <a:blip r:embed="rId2" cstate="print"/>
          <a:srcRect/>
          <a:stretch>
            <a:fillRect/>
          </a:stretch>
        </p:blipFill>
        <p:spPr>
          <a:xfrm>
            <a:off x="4967288" y="1603375"/>
            <a:ext cx="3400425" cy="4524375"/>
          </a:xfrm>
          <a:noFill/>
          <a:ln w="50800">
            <a:pattFill prst="solidDmnd">
              <a:fgClr>
                <a:srgbClr val="000000"/>
              </a:fgClr>
              <a:bgClr>
                <a:schemeClr val="hlink"/>
              </a:bgClr>
            </a:pattFill>
          </a:ln>
        </p:spPr>
      </p:pic>
    </p:spTree>
  </p:cSld>
  <p:clrMapOvr>
    <a:masterClrMapping/>
  </p:clrMapOvr>
  <p:transition spd="med" advTm="130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animEffect transition="in" filter="fade">
                                      <p:cBhvr>
                                        <p:cTn id="13" dur="2000"/>
                                        <p:tgtEl>
                                          <p:spTgt spid="6149">
                                            <p:txEl>
                                              <p:pRg st="0" end="0"/>
                                            </p:txEl>
                                          </p:spTgt>
                                        </p:tgtEl>
                                      </p:cBhvr>
                                    </p:animEffect>
                                    <p:anim calcmode="lin" valueType="num">
                                      <p:cBhvr>
                                        <p:cTn id="14" dur="2000" fill="hold"/>
                                        <p:tgtEl>
                                          <p:spTgt spid="6149">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614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6149">
                                            <p:txEl>
                                              <p:pRg st="1" end="1"/>
                                            </p:txEl>
                                          </p:spTgt>
                                        </p:tgtEl>
                                        <p:attrNameLst>
                                          <p:attrName>style.visibility</p:attrName>
                                        </p:attrNameLst>
                                      </p:cBhvr>
                                      <p:to>
                                        <p:strVal val="visible"/>
                                      </p:to>
                                    </p:set>
                                    <p:animEffect transition="in" filter="fade">
                                      <p:cBhvr>
                                        <p:cTn id="19" dur="2000"/>
                                        <p:tgtEl>
                                          <p:spTgt spid="6149">
                                            <p:txEl>
                                              <p:pRg st="1" end="1"/>
                                            </p:txEl>
                                          </p:spTgt>
                                        </p:tgtEl>
                                      </p:cBhvr>
                                    </p:animEffect>
                                    <p:anim calcmode="lin" valueType="num">
                                      <p:cBhvr>
                                        <p:cTn id="20" dur="2000" fill="hold"/>
                                        <p:tgtEl>
                                          <p:spTgt spid="6149">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614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7" presetClass="entr" presetSubtype="0" fill="hold" grpId="0" nodeType="afterEffect">
                                  <p:stCondLst>
                                    <p:cond delay="0"/>
                                  </p:stCondLst>
                                  <p:childTnLst>
                                    <p:set>
                                      <p:cBhvr>
                                        <p:cTn id="24" dur="1" fill="hold">
                                          <p:stCondLst>
                                            <p:cond delay="0"/>
                                          </p:stCondLst>
                                        </p:cTn>
                                        <p:tgtEl>
                                          <p:spTgt spid="6149">
                                            <p:txEl>
                                              <p:pRg st="2" end="2"/>
                                            </p:txEl>
                                          </p:spTgt>
                                        </p:tgtEl>
                                        <p:attrNameLst>
                                          <p:attrName>style.visibility</p:attrName>
                                        </p:attrNameLst>
                                      </p:cBhvr>
                                      <p:to>
                                        <p:strVal val="visible"/>
                                      </p:to>
                                    </p:set>
                                    <p:animEffect transition="in" filter="fade">
                                      <p:cBhvr>
                                        <p:cTn id="25" dur="2000"/>
                                        <p:tgtEl>
                                          <p:spTgt spid="6149">
                                            <p:txEl>
                                              <p:pRg st="2" end="2"/>
                                            </p:txEl>
                                          </p:spTgt>
                                        </p:tgtEl>
                                      </p:cBhvr>
                                    </p:animEffect>
                                    <p:anim calcmode="lin" valueType="num">
                                      <p:cBhvr>
                                        <p:cTn id="26" dur="2000" fill="hold"/>
                                        <p:tgtEl>
                                          <p:spTgt spid="6149">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6149">
                                            <p:txEl>
                                              <p:pRg st="2" end="2"/>
                                            </p:txEl>
                                          </p:spTgt>
                                        </p:tgtEl>
                                        <p:attrNameLst>
                                          <p:attrName>ppt_y</p:attrName>
                                        </p:attrNameLst>
                                      </p:cBhvr>
                                      <p:tavLst>
                                        <p:tav tm="0">
                                          <p:val>
                                            <p:strVal val="#ppt_y-.1"/>
                                          </p:val>
                                        </p:tav>
                                        <p:tav tm="100000">
                                          <p:val>
                                            <p:strVal val="#ppt_y"/>
                                          </p:val>
                                        </p:tav>
                                      </p:tavLst>
                                    </p:anim>
                                  </p:childTnLst>
                                </p:cTn>
                              </p:par>
                              <p:par>
                                <p:cTn id="28" presetID="55" presetClass="entr" presetSubtype="0"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p:cTn id="30" dur="1000" fill="hold"/>
                                        <p:tgtEl>
                                          <p:spTgt spid="6151"/>
                                        </p:tgtEl>
                                        <p:attrNameLst>
                                          <p:attrName>ppt_w</p:attrName>
                                        </p:attrNameLst>
                                      </p:cBhvr>
                                      <p:tavLst>
                                        <p:tav tm="0">
                                          <p:val>
                                            <p:strVal val="#ppt_w*0.70"/>
                                          </p:val>
                                        </p:tav>
                                        <p:tav tm="100000">
                                          <p:val>
                                            <p:strVal val="#ppt_w"/>
                                          </p:val>
                                        </p:tav>
                                      </p:tavLst>
                                    </p:anim>
                                    <p:anim calcmode="lin" valueType="num">
                                      <p:cBhvr>
                                        <p:cTn id="31" dur="1000" fill="hold"/>
                                        <p:tgtEl>
                                          <p:spTgt spid="6151"/>
                                        </p:tgtEl>
                                        <p:attrNameLst>
                                          <p:attrName>ppt_h</p:attrName>
                                        </p:attrNameLst>
                                      </p:cBhvr>
                                      <p:tavLst>
                                        <p:tav tm="0">
                                          <p:val>
                                            <p:strVal val="#ppt_h"/>
                                          </p:val>
                                        </p:tav>
                                        <p:tav tm="100000">
                                          <p:val>
                                            <p:strVal val="#ppt_h"/>
                                          </p:val>
                                        </p:tav>
                                      </p:tavLst>
                                    </p:anim>
                                    <p:animEffect transition="in" filter="fade">
                                      <p:cBhvr>
                                        <p:cTn id="32"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t/>
            </a:r>
            <a:br>
              <a:rPr lang="ru-RU" sz="4000" dirty="0" smtClean="0"/>
            </a:br>
            <a:r>
              <a:rPr lang="ru-RU" sz="4000" dirty="0" smtClean="0"/>
              <a:t> </a:t>
            </a:r>
            <a:br>
              <a:rPr lang="ru-RU" sz="4000" dirty="0" smtClean="0"/>
            </a:br>
            <a:endParaRPr lang="ru-RU" sz="4000" dirty="0"/>
          </a:p>
        </p:txBody>
      </p:sp>
      <p:sp>
        <p:nvSpPr>
          <p:cNvPr id="3" name="Содержимое 2"/>
          <p:cNvSpPr>
            <a:spLocks noGrp="1"/>
          </p:cNvSpPr>
          <p:nvPr>
            <p:ph idx="1"/>
          </p:nvPr>
        </p:nvSpPr>
        <p:spPr>
          <a:xfrm>
            <a:off x="457200" y="404664"/>
            <a:ext cx="7931224" cy="5472608"/>
          </a:xfrm>
        </p:spPr>
        <p:txBody>
          <a:bodyPr>
            <a:noAutofit/>
          </a:bodyPr>
          <a:lstStyle/>
          <a:p>
            <a:pPr>
              <a:buNone/>
            </a:pPr>
            <a:r>
              <a:rPr lang="ru-RU" sz="3600" b="1" dirty="0" smtClean="0"/>
              <a:t>   </a:t>
            </a:r>
            <a:r>
              <a:rPr lang="ru-RU" sz="3600" dirty="0" smtClean="0"/>
              <a:t>Вся страна поднялась. Встали все, кто мог держать в руках оружие, кто мог защищать Родину. Вчерашние школьники осаждали военкоматы, просились на фронт, прибавляя себе год-два. И уходили, чтобы не вернуться. В ходе Великой Отечественной войны наша армия провела шесть гигантских битв и около 40 крупных наступательных операций.</a:t>
            </a:r>
            <a:endParaRPr lang="ru-RU" sz="3600" b="1"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body" sz="half" idx="4294967295"/>
          </p:nvPr>
        </p:nvSpPr>
        <p:spPr>
          <a:xfrm>
            <a:off x="5105400" y="2286000"/>
            <a:ext cx="4038600" cy="2438400"/>
          </a:xfrm>
        </p:spPr>
        <p:txBody>
          <a:bodyPr/>
          <a:lstStyle/>
          <a:p>
            <a:pPr algn="ctr">
              <a:buFont typeface="Wingdings" pitchFamily="2" charset="2"/>
              <a:buNone/>
            </a:pPr>
            <a:r>
              <a:rPr lang="ru-RU" sz="3600" b="1" dirty="0" smtClean="0"/>
              <a:t>   Тысячи мужчин в возрасте от 23 до 36 лет уходили на фронт</a:t>
            </a:r>
            <a:r>
              <a:rPr lang="ru-RU" sz="2800" b="1" dirty="0" smtClean="0"/>
              <a:t>.</a:t>
            </a:r>
          </a:p>
        </p:txBody>
      </p:sp>
      <p:pic>
        <p:nvPicPr>
          <p:cNvPr id="7172" name="Picture 4" descr="p12"/>
          <p:cNvPicPr>
            <a:picLocks noChangeAspect="1" noChangeArrowheads="1"/>
          </p:cNvPicPr>
          <p:nvPr/>
        </p:nvPicPr>
        <p:blipFill>
          <a:blip r:embed="rId2" cstate="print"/>
          <a:srcRect/>
          <a:stretch>
            <a:fillRect/>
          </a:stretch>
        </p:blipFill>
        <p:spPr bwMode="auto">
          <a:xfrm>
            <a:off x="827584" y="908720"/>
            <a:ext cx="4419600" cy="4419600"/>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fade">
                                      <p:cBhvr>
                                        <p:cTn id="7" dur="1000"/>
                                        <p:tgtEl>
                                          <p:spTgt spid="7175">
                                            <p:txEl>
                                              <p:pRg st="0" end="0"/>
                                            </p:txEl>
                                          </p:spTgt>
                                        </p:tgtEl>
                                      </p:cBhvr>
                                    </p:animEffect>
                                    <p:anim calcmode="lin" valueType="num">
                                      <p:cBhvr>
                                        <p:cTn id="8" dur="1000" fill="hold"/>
                                        <p:tgtEl>
                                          <p:spTgt spid="71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5">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1000" fill="hold"/>
                                        <p:tgtEl>
                                          <p:spTgt spid="7172"/>
                                        </p:tgtEl>
                                        <p:attrNameLst>
                                          <p:attrName>ppt_w</p:attrName>
                                        </p:attrNameLst>
                                      </p:cBhvr>
                                      <p:tavLst>
                                        <p:tav tm="0">
                                          <p:val>
                                            <p:strVal val="#ppt_w*0.70"/>
                                          </p:val>
                                        </p:tav>
                                        <p:tav tm="100000">
                                          <p:val>
                                            <p:strVal val="#ppt_w"/>
                                          </p:val>
                                        </p:tav>
                                      </p:tavLst>
                                    </p:anim>
                                    <p:anim calcmode="lin" valueType="num">
                                      <p:cBhvr>
                                        <p:cTn id="13" dur="1000" fill="hold"/>
                                        <p:tgtEl>
                                          <p:spTgt spid="7172"/>
                                        </p:tgtEl>
                                        <p:attrNameLst>
                                          <p:attrName>ppt_h</p:attrName>
                                        </p:attrNameLst>
                                      </p:cBhvr>
                                      <p:tavLst>
                                        <p:tav tm="0">
                                          <p:val>
                                            <p:strVal val="#ppt_h"/>
                                          </p:val>
                                        </p:tav>
                                        <p:tav tm="100000">
                                          <p:val>
                                            <p:strVal val="#ppt_h"/>
                                          </p:val>
                                        </p:tav>
                                      </p:tavLst>
                                    </p:anim>
                                    <p:animEffect transition="in" filter="fade">
                                      <p:cBhvr>
                                        <p:cTn id="14"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rtlCol="0">
            <a:normAutofit fontScale="90000"/>
          </a:bodyPr>
          <a:lstStyle/>
          <a:p>
            <a:pPr algn="l" fontAlgn="auto">
              <a:spcAft>
                <a:spcPts val="0"/>
              </a:spcAft>
              <a:defRPr/>
            </a:pPr>
            <a:r>
              <a:rPr lang="ru-RU" sz="2800" b="1" dirty="0" smtClean="0"/>
              <a:t>Немцы старались разрушить наши города, сёла, мосты. Они с самолётов  днём и ночью бомбили наши города.</a:t>
            </a:r>
          </a:p>
        </p:txBody>
      </p:sp>
      <p:pic>
        <p:nvPicPr>
          <p:cNvPr id="10244" name="Picture 4" descr="p41"/>
          <p:cNvPicPr>
            <a:picLocks noChangeAspect="1" noChangeArrowheads="1"/>
          </p:cNvPicPr>
          <p:nvPr/>
        </p:nvPicPr>
        <p:blipFill>
          <a:blip r:embed="rId2" cstate="print"/>
          <a:srcRect/>
          <a:stretch>
            <a:fillRect/>
          </a:stretch>
        </p:blipFill>
        <p:spPr bwMode="auto">
          <a:xfrm>
            <a:off x="381000" y="1752600"/>
            <a:ext cx="4267200" cy="3203575"/>
          </a:xfrm>
          <a:prstGeom prst="rect">
            <a:avLst/>
          </a:prstGeom>
          <a:noFill/>
          <a:ln w="50800">
            <a:pattFill prst="solidDmnd">
              <a:fgClr>
                <a:srgbClr val="000000"/>
              </a:fgClr>
              <a:bgClr>
                <a:schemeClr val="hlink"/>
              </a:bgClr>
            </a:pattFill>
            <a:miter lim="800000"/>
            <a:headEnd/>
            <a:tailEnd/>
          </a:ln>
        </p:spPr>
      </p:pic>
      <p:pic>
        <p:nvPicPr>
          <p:cNvPr id="10245" name="Picture 5" descr="p117"/>
          <p:cNvPicPr>
            <a:picLocks noChangeAspect="1" noChangeArrowheads="1"/>
          </p:cNvPicPr>
          <p:nvPr/>
        </p:nvPicPr>
        <p:blipFill>
          <a:blip r:embed="rId3" cstate="print"/>
          <a:srcRect/>
          <a:stretch>
            <a:fillRect/>
          </a:stretch>
        </p:blipFill>
        <p:spPr bwMode="auto">
          <a:xfrm>
            <a:off x="4495800" y="3276600"/>
            <a:ext cx="4419600" cy="3317875"/>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1000"/>
                                        <p:tgtEl>
                                          <p:spTgt spid="10246"/>
                                        </p:tgtEl>
                                      </p:cBhvr>
                                    </p:animEffect>
                                    <p:anim calcmode="lin" valueType="num">
                                      <p:cBhvr>
                                        <p:cTn id="8" dur="1000" fill="hold"/>
                                        <p:tgtEl>
                                          <p:spTgt spid="10246"/>
                                        </p:tgtEl>
                                        <p:attrNameLst>
                                          <p:attrName>ppt_x</p:attrName>
                                        </p:attrNameLst>
                                      </p:cBhvr>
                                      <p:tavLst>
                                        <p:tav tm="0">
                                          <p:val>
                                            <p:strVal val="#ppt_x"/>
                                          </p:val>
                                        </p:tav>
                                        <p:tav tm="100000">
                                          <p:val>
                                            <p:strVal val="#ppt_x"/>
                                          </p:val>
                                        </p:tav>
                                      </p:tavLst>
                                    </p:anim>
                                    <p:anim calcmode="lin" valueType="num">
                                      <p:cBhvr>
                                        <p:cTn id="9" dur="1000" fill="hold"/>
                                        <p:tgtEl>
                                          <p:spTgt spid="10246"/>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1000" fill="hold"/>
                                        <p:tgtEl>
                                          <p:spTgt spid="10245"/>
                                        </p:tgtEl>
                                        <p:attrNameLst>
                                          <p:attrName>ppt_w</p:attrName>
                                        </p:attrNameLst>
                                      </p:cBhvr>
                                      <p:tavLst>
                                        <p:tav tm="0">
                                          <p:val>
                                            <p:strVal val="#ppt_w*0.70"/>
                                          </p:val>
                                        </p:tav>
                                        <p:tav tm="100000">
                                          <p:val>
                                            <p:strVal val="#ppt_w"/>
                                          </p:val>
                                        </p:tav>
                                      </p:tavLst>
                                    </p:anim>
                                    <p:anim calcmode="lin" valueType="num">
                                      <p:cBhvr>
                                        <p:cTn id="19" dur="1000" fill="hold"/>
                                        <p:tgtEl>
                                          <p:spTgt spid="10245"/>
                                        </p:tgtEl>
                                        <p:attrNameLst>
                                          <p:attrName>ppt_h</p:attrName>
                                        </p:attrNameLst>
                                      </p:cBhvr>
                                      <p:tavLst>
                                        <p:tav tm="0">
                                          <p:val>
                                            <p:strVal val="#ppt_h"/>
                                          </p:val>
                                        </p:tav>
                                        <p:tav tm="100000">
                                          <p:val>
                                            <p:strVal val="#ppt_h"/>
                                          </p:val>
                                        </p:tav>
                                      </p:tavLst>
                                    </p:anim>
                                    <p:animEffect transition="in" filter="fade">
                                      <p:cBhvr>
                                        <p:cTn id="2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851104" cy="5674642"/>
          </a:xfrm>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Война... Суровее нет слова.</a:t>
            </a:r>
            <a:br>
              <a:rPr lang="ru-RU" dirty="0" smtClean="0"/>
            </a:br>
            <a:r>
              <a:rPr lang="ru-RU" dirty="0" smtClean="0"/>
              <a:t>Война... Печальнее нет слова.</a:t>
            </a:r>
            <a:br>
              <a:rPr lang="ru-RU" dirty="0" smtClean="0"/>
            </a:br>
            <a:r>
              <a:rPr lang="ru-RU" dirty="0" smtClean="0"/>
              <a:t>Война... Священнее нет слова</a:t>
            </a:r>
            <a:br>
              <a:rPr lang="ru-RU" dirty="0" smtClean="0"/>
            </a:br>
            <a:r>
              <a:rPr lang="ru-RU" dirty="0" smtClean="0"/>
              <a:t>В тоске и славе этих лет,</a:t>
            </a:r>
            <a:br>
              <a:rPr lang="ru-RU" dirty="0" smtClean="0"/>
            </a:br>
            <a:r>
              <a:rPr lang="ru-RU" dirty="0" smtClean="0"/>
              <a:t>И на устах у нас иного</a:t>
            </a:r>
            <a:br>
              <a:rPr lang="ru-RU" dirty="0" smtClean="0"/>
            </a:br>
            <a:r>
              <a:rPr lang="ru-RU" dirty="0" smtClean="0"/>
              <a:t>Ещё не может быть … и нет…</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2339752" y="1484783"/>
            <a:ext cx="4536504" cy="3744417"/>
          </a:xfrm>
        </p:spPr>
        <p:txBody>
          <a:bodyPr>
            <a:noAutofit/>
          </a:bodyPr>
          <a:lstStyle/>
          <a:p>
            <a:pPr>
              <a:buNone/>
            </a:pPr>
            <a:r>
              <a:rPr lang="ru-RU" sz="3600" b="1" dirty="0" smtClean="0"/>
              <a:t> </a:t>
            </a:r>
            <a:endParaRPr lang="ru-RU" sz="3600" b="1" dirty="0"/>
          </a:p>
        </p:txBody>
      </p:sp>
      <p:pic>
        <p:nvPicPr>
          <p:cNvPr id="4" name="Picture 5" descr="p31"/>
          <p:cNvPicPr>
            <a:picLocks noChangeAspect="1" noChangeArrowheads="1"/>
          </p:cNvPicPr>
          <p:nvPr/>
        </p:nvPicPr>
        <p:blipFill>
          <a:blip r:embed="rId2" cstate="print"/>
          <a:srcRect/>
          <a:stretch>
            <a:fillRect/>
          </a:stretch>
        </p:blipFill>
        <p:spPr bwMode="auto">
          <a:xfrm>
            <a:off x="3059832" y="188640"/>
            <a:ext cx="2827040" cy="2123436"/>
          </a:xfrm>
          <a:prstGeom prst="rect">
            <a:avLst/>
          </a:prstGeom>
          <a:noFill/>
          <a:ln w="50800">
            <a:pattFill prst="solidDmnd">
              <a:fgClr>
                <a:srgbClr val="000000"/>
              </a:fgClr>
              <a:bgClr>
                <a:schemeClr val="hlink"/>
              </a:bgClr>
            </a:patt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294</Words>
  <Application>Microsoft Office PowerPoint</Application>
  <PresentationFormat>Экран (4:3)</PresentationFormat>
  <Paragraphs>62</Paragraphs>
  <Slides>33</Slides>
  <Notes>3</Notes>
  <HiddenSlides>0</HiddenSlides>
  <MMClips>2</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  Презентация посвящённому  75-летию Победы                                            « Мы помним, мы гордимся!» </vt:lpstr>
      <vt:lpstr>Слайд 3</vt:lpstr>
      <vt:lpstr>Слайд 4</vt:lpstr>
      <vt:lpstr>22 июня 1941 года</vt:lpstr>
      <vt:lpstr>             </vt:lpstr>
      <vt:lpstr>Слайд 7</vt:lpstr>
      <vt:lpstr>Немцы старались разрушить наши города, сёла, мосты. Они с самолётов  днём и ночью бомбили наши города.</vt:lpstr>
      <vt:lpstr>      Война... Суровее нет слова. Война... Печальнее нет слова. Война... Священнее нет слова В тоске и славе этих лет, И на устах у нас иного Ещё не может быть … и нет…   </vt:lpstr>
      <vt:lpstr>Начались кровопролитные бои за освобождение нашей Родины</vt:lpstr>
      <vt:lpstr>  ПЕРВЫЕ МЕСЯЦЫ ВОЙНЫ В первые месяцы войны наша Армия отступала. К 10 июля немцы уже захватили Прибалтику, Белоруссию, Молдавию, большую часть Украины. За три недели наши войска потеряли 3500 самолетов, 6000 танков, более 20000 орудий и минометов. Много погибло наших солдат. </vt:lpstr>
      <vt:lpstr>БРЕСТСКАЯ КРЕПОСТЬ </vt:lpstr>
      <vt:lpstr> БИТВА ПОД МОСКВОЙ</vt:lpstr>
      <vt:lpstr>Слайд 14</vt:lpstr>
      <vt:lpstr>Слайд 15</vt:lpstr>
      <vt:lpstr> БЛОКАДА ЛЕНИНГРАДА</vt:lpstr>
      <vt:lpstr>Слайд 17</vt:lpstr>
      <vt:lpstr>Слайд 18</vt:lpstr>
      <vt:lpstr>           СТАЛИНГРАДСКАЯ БИТВА Сталинградская битва была самой ожесточённой из всех битв ВОВ. Защитники Сталинграда были сильнее смерти. В зареве пожарищ, в несмолкаемом грохоте разрывов они сражались за каждый дом, за каждый этаж целых 200 дней, и они победили.   Открытые степному ветру, Дома разбитые стоят. На шестьдесят два километра В длину раскинут Сталинград.   </vt:lpstr>
      <vt:lpstr>Слайд 20</vt:lpstr>
      <vt:lpstr>  КУРСКАЯ БИТВА </vt:lpstr>
      <vt:lpstr>5 июля 1943 года состоялась одна из величайших битв Великой Отечественной войны – битва на Курской дуге</vt:lpstr>
      <vt:lpstr>                                       В ТЫЛУ Победа ковалась не только на фронте, но и в тылу. Тысячи людей самоотверженно трудились на заводах и колхозных полях, обеспечивая защитников вооружением и продуктами. К станкам и машинам встали женщины, старики и подростки. Учёные создавали образцы вооружения и боевой техники, которая превосходила технику врага. </vt:lpstr>
      <vt:lpstr>Слайд 24</vt:lpstr>
      <vt:lpstr>               БИТВА ЗА БЕРЛИН  Предстояла последняя решающая битва – за Берлин. Несмотря на все усилия немцев, 1 мая 1945 года над рейхстагом взметнулось Знамя Победы, а поздним вечером 8 мая был подписал акт о безоговорочной капитуляции Германии.   </vt:lpstr>
      <vt:lpstr>Слайд 26</vt:lpstr>
      <vt:lpstr> Вечную память запечатлел не в одном месте крепкий гранит. Память о героях будет жить в веках. Никто не забыт, ничто не забыто! За нас с вами они отдали жизнь, но они живы, потому что их именами названы школы, улицы, теплоходы . Пройдитесь по своей улице, посёлку, селу и вы многое узнаете. </vt:lpstr>
      <vt:lpstr>Слайд 28</vt:lpstr>
      <vt:lpstr> День Победы! Этого праздника люди ждали 1418 дней. Столько дней и ночей продолжалась война.   Майское утро, Солнечный свет, Нашей Победе 75 лет! </vt:lpstr>
      <vt:lpstr>   Сегодня праздник входит в каждый дом. И радость к людям с ним приходит следом. Мы поздравляем вас с великим днем, С днем нашей славы! С Днем Победы!   Пусть гремит салют победы, Этим светом мир согрет. Поздравляем наших прадедов! Дню Победы многих лет!   </vt:lpstr>
      <vt:lpstr>Слайд 31</vt:lpstr>
      <vt:lpstr>Слайд 32</vt:lpstr>
      <vt:lpstr>Слайд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26</cp:revision>
  <dcterms:created xsi:type="dcterms:W3CDTF">2015-04-11T16:33:53Z</dcterms:created>
  <dcterms:modified xsi:type="dcterms:W3CDTF">2020-04-15T09:37:41Z</dcterms:modified>
</cp:coreProperties>
</file>