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7" r:id="rId6"/>
    <p:sldId id="266" r:id="rId7"/>
    <p:sldId id="268" r:id="rId8"/>
    <p:sldId id="269" r:id="rId9"/>
    <p:sldId id="270" r:id="rId10"/>
    <p:sldId id="271" r:id="rId11"/>
    <p:sldId id="260" r:id="rId12"/>
    <p:sldId id="272" r:id="rId13"/>
    <p:sldId id="261" r:id="rId14"/>
    <p:sldId id="262" r:id="rId15"/>
    <p:sldId id="274" r:id="rId16"/>
    <p:sldId id="263" r:id="rId17"/>
    <p:sldId id="27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sc/wikipedia/%D0%A2%D0%B5%D0%B0%D1%82%D1%80%D0%B0%D0%BB%D1%8C%D0%BD%D1%8B%D0%B9_%D1%80%D0%B5%D0%B6%D0%B8%D1%81%D1%81%D1%91%D1%80" TargetMode="External"/><Relationship Id="rId3" Type="http://schemas.openxmlformats.org/officeDocument/2006/relationships/hyperlink" Target="https://wiki.sc/wikipedia/%D0%A1%D1%86%D0%B5%D0%BD%D0%B0%D1%80%D0%B8%D0%B9" TargetMode="External"/><Relationship Id="rId7" Type="http://schemas.openxmlformats.org/officeDocument/2006/relationships/hyperlink" Target="https://wiki.sc/wikipedia/%D0%9F%D0%B0%D0%BD%D1%82%D0%BE%D0%BC%D0%B8%D0%BC%D0%B0" TargetMode="External"/><Relationship Id="rId2" Type="http://schemas.openxmlformats.org/officeDocument/2006/relationships/hyperlink" Target="https://wiki.sc/wikipedia/%D0%94%D1%80%D0%B0%D0%BC%D0%B0_(%D1%80%D0%BE%D0%B4_%D0%BB%D0%B8%D1%82%D0%B5%D1%80%D0%B0%D1%82%D1%83%D1%80%D1%8B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sc/wikipedia/%D0%A2%D0%B0%D0%BD%D0%B5%D1%86" TargetMode="External"/><Relationship Id="rId5" Type="http://schemas.openxmlformats.org/officeDocument/2006/relationships/hyperlink" Target="https://wiki.sc/wikipedia/%D0%9F%D0%B5%D0%BD%D0%B8%D0%B5" TargetMode="External"/><Relationship Id="rId4" Type="http://schemas.openxmlformats.org/officeDocument/2006/relationships/hyperlink" Target="https://wiki.sc/wikipedia/%D0%98%D0%BC%D0%BF%D1%80%D0%BE%D0%B2%D0%B8%D0%B7%D0%B0%D1%86%D0%B8%D1%8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533B8-4195-0D4B-B4FA-2BEB61BB2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4900" y="226570"/>
            <a:ext cx="8915399" cy="1455535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Драматический театр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033F427-7B84-7141-9269-A177921D3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1682105"/>
            <a:ext cx="8915399" cy="503302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6309159-1241-5D44-9878-186500A6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521" y="1933574"/>
            <a:ext cx="7012781" cy="42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1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E9C772-48F7-3147-A95B-A3746285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94" y="171671"/>
            <a:ext cx="3812638" cy="6067204"/>
          </a:xfrm>
        </p:spPr>
        <p:txBody>
          <a:bodyPr>
            <a:normAutofit fontScale="90000"/>
          </a:bodyPr>
          <a:lstStyle/>
          <a:p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Прежде, чем зрители пойдут в зрительный зал, они попадут в 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фойе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Здесь можно погулять и во время перерывов в спектакле. Часто в фойе на стенах висят фотографии артистов театра, фотографии сцен из спектаклей.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BA14406-D328-0443-A308-815FF584A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1132" y="892968"/>
            <a:ext cx="5868462" cy="49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7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1B7C0D-B196-4840-9594-02D2CC95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81" y="119062"/>
            <a:ext cx="8480424" cy="1785937"/>
          </a:xfrm>
        </p:spPr>
        <p:txBody>
          <a:bodyPr/>
          <a:lstStyle/>
          <a:p>
            <a:r>
              <a:rPr lang="ru-RU" b="1">
                <a:solidFill>
                  <a:schemeClr val="accent1"/>
                </a:solidFill>
              </a:rPr>
              <a:t>Художественное оформление спектакля:</a:t>
            </a:r>
            <a:r>
              <a:rPr lang="ru-RU" sz="1800" b="1" i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декорации, бутафория, мебель, костюмы, грим, освещение.</a:t>
            </a:r>
            <a:endParaRPr lang="ru-RU" b="1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C41118-964A-D540-952A-7FD49B67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218486" cy="4595580"/>
          </a:xfrm>
        </p:spPr>
        <p:txBody>
          <a:bodyPr>
            <a:normAutofit/>
          </a:bodyPr>
          <a:lstStyle/>
          <a:p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Декорация – 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оформление сцены и спектакля художником, общий вид места действия.</a:t>
            </a:r>
          </a:p>
          <a:p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Бутафория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итальянское слово, означающее хлам. Бутафория – предметы, употребляемые в театральных постановках вместо настоящих: мебель, скульптурные украшения, оружие, части костюма, люстры, подсвечники…</a:t>
            </a: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Они по виду не отличаются от настоящих, но делаются из более лёгких и дешёвых материалов: из картона, папье – маше, дерева, гипса, холста… В дело идут фанера, жесть, проволока, пенопласт, пластилин. А большие бутафорские предметы делаются разъёмными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Вот, например, посуда сделана из папье – маше, фрукты – поролоновые, оружие – из дерева… Но на сцене есть и настоящие вещи: еда, спички… Всё, что во время спектакля уничтожается, каждый раз готовится заново.</a:t>
            </a:r>
            <a:endParaRPr lang="ru-RU" sz="1800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8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DCF4D8-3964-9D48-9415-31C83B16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415" y="1031132"/>
            <a:ext cx="3193513" cy="909423"/>
          </a:xfrm>
        </p:spPr>
        <p:txBody>
          <a:bodyPr/>
          <a:lstStyle/>
          <a:p>
            <a:r>
              <a:rPr lang="ru-RU" b="1">
                <a:solidFill>
                  <a:schemeClr val="accent1"/>
                </a:solidFill>
              </a:rPr>
              <a:t>Бутафория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CF442B5-1B23-3148-9A2E-69BE94FBB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34" y="314547"/>
            <a:ext cx="5733966" cy="336448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A7C578BC-7E6D-BC4E-B29A-D8C4BC1F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844" y="3104855"/>
            <a:ext cx="5550879" cy="34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2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268E80D-D33F-FD40-A66A-9A21433E8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25" y="327025"/>
            <a:ext cx="9551988" cy="6203950"/>
          </a:xfrm>
        </p:spPr>
        <p:txBody>
          <a:bodyPr/>
          <a:lstStyle/>
          <a:p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театре работает много людей, профессии которых очень важны и интересны: осветитель, звукооператор, музыканты, гримёры, сотрудники театральных цехов…</a:t>
            </a:r>
          </a:p>
          <a:p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 спектаклем работает много людей. Кто же самый главный?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Есть человек, который организует всё, что происходит на сцене, хотя сам перед зрителями не появляется. Это режиссёр. Главный человек в театре –</a:t>
            </a:r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режиссёр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 него зависит, каким будет новый спектакль, как будут играть актёры, как прозвучит пьеса. Режиссёр выбирает пьесу, назначает на роли актёров, осуществляет постановку на сцене, вместе с художником решает, как спектакль будет выглядеть внешне, какими будут декорации, следит за подбором света, грима, звука, за декорациями, костюмами, музыкой. Режиссёр проводит репетиции с актёрами, объясняет им, как правильно двигаться, когда сделать паузу, какие слова произносить громче, тише. </a:t>
            </a:r>
          </a:p>
          <a:p>
            <a:pPr marL="0" indent="0">
              <a:buNone/>
            </a:pPr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Репетиция 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переводе с латинского – повторение. В репетициях, в повторениях и состоит главный способ подготовки любого спектакля. Во время репетиций режиссёр и актёры сначала читают пьесу, обсуждают её, обдумывают характеры героев. Затем репетиции переносятся на сцену. А накануне премьеры – первого представления – проводится генеральная репетиция.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15858F-6DB3-BD41-80C4-8841DD14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25482"/>
            <a:ext cx="8911687" cy="721296"/>
          </a:xfrm>
        </p:spPr>
        <p:txBody>
          <a:bodyPr/>
          <a:lstStyle/>
          <a:p>
            <a:r>
              <a:rPr lang="ru-RU" b="1">
                <a:solidFill>
                  <a:schemeClr val="accent1"/>
                </a:solidFill>
              </a:rPr>
              <a:t>Актёр, Артист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671FF4-71C7-1246-BF71-33E88198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46778"/>
            <a:ext cx="8915400" cy="5685740"/>
          </a:xfrm>
        </p:spPr>
        <p:txBody>
          <a:bodyPr>
            <a:normAutofit lnSpcReduction="10000"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Искусство актёра – искусство создания на сцене образа человека, героя пьесы. Артист как бы превращается в своего героя, перевоплощается, как говорят в театре.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Перевоплощение бывает иногда только внешним: артист изменяет с помощью грима своё лицо, надевает парик, старается изменить голос, придумывает походку. Но артист должен ещё показать и характер своего героя, передать его мысли и чувства.</a:t>
            </a: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своей работе артист пользуется телом, мимикой, голосом, речью, жестами. Ему помогают память, наблюдательность, воображение, эмоциональность. Артист должен правильно, грамотно, красиво говорить. 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Когда мы радуемся, грустим, сердимся, испытываем любое чувство, даже когда просто скучаем, мышцы нашего лица непроизвольно приходят в движение. Глядя на человека, мы можем определить, какое у него настроение, без всяких слов. Эти движения лицевых мышц, изменения выражения лица и называются </a:t>
            </a:r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мимикой. 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сцене мимика – важная часть актёрского искусства.</a:t>
            </a:r>
          </a:p>
          <a:p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Гримёрные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комната, где актёры переодеваются, отдыхают, готовятся к выходу на сцену. В комнате большое зеркало, лампа, перед зеркалом много баночек, коробочек с красками, гримом, кисточки. Актёры сидят перед зеркалом, а гримёр накладывает грим – раскрашивает лицо.</a:t>
            </a:r>
          </a:p>
          <a:p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Гримёр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интересная театральная профессия. Опытный гримёр может до неузнаваемости изменить внешность актёра – может использовать накладные усы, бороды, брови, носы…; из молодого сделать старичка – нарисовать морщины, приклеить бороду… В театре постоянно пользуются гримом.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6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706CF-EF88-BE46-B313-8966F44B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019" y="261937"/>
            <a:ext cx="8911687" cy="1280890"/>
          </a:xfrm>
        </p:spPr>
        <p:txBody>
          <a:bodyPr/>
          <a:lstStyle/>
          <a:p>
            <a:r>
              <a:rPr lang="ru-RU" b="1">
                <a:solidFill>
                  <a:schemeClr val="accent1"/>
                </a:solidFill>
              </a:rPr>
              <a:t>Грим, Гримёры, Гримёрная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DB742FF-20BD-8843-983F-78EC58A96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" y="2980149"/>
            <a:ext cx="5282407" cy="363972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A6869EBC-8EAB-9A4E-8891-D62960E12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150" y="1098962"/>
            <a:ext cx="6295506" cy="37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1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DE9072-436B-384C-B466-C3510A5E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344" y="202406"/>
            <a:ext cx="9516268" cy="6381750"/>
          </a:xfrm>
        </p:spPr>
        <p:txBody>
          <a:bodyPr/>
          <a:lstStyle/>
          <a:p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Костюм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помогает передать характер героя. В понятие театрального костюма входят все виды одежды, обувь, головные уборы, украшения и другие предметы. Костюм для роли выбирается не по вкусу артиста. Эскизы, зарисовки всех видов одежды для персонажей спектакля выполняет художник, тот, кто оформляет весь спектакль. По его эскизам шьют костюмы в костюмерных мастерских театра. В театральном ателье можно найти много костюмов и обувь. В театре есть и обувная мастерская.Художник нарисует костюм, портные подберут ткань. Можно даже выкрасить ткань – этим занимаются художники по росписи ткани.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Чтоб состоялась в театре премьера,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Долго готовят её костюмеры,  </a:t>
            </a:r>
          </a:p>
          <a:p>
            <a:pPr marL="0" indent="0">
              <a:buNone/>
            </a:pP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И осветители, и декораторы,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И драматург, и звукооператоры, 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Главный художник, кассир, бутафоры,</a:t>
            </a:r>
            <a:b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М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ного хороших актрис и актёров,</a:t>
            </a:r>
            <a:b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Плотник, рабочие, токарь, гримёр, </a:t>
            </a:r>
          </a:p>
          <a:p>
            <a:pPr marL="0" indent="0">
              <a:buNone/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 отвечает за всё режиссёр.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6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46165-7701-684D-849A-E973FB1B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300" y="464343"/>
            <a:ext cx="3169700" cy="976313"/>
          </a:xfrm>
        </p:spPr>
        <p:txBody>
          <a:bodyPr/>
          <a:lstStyle/>
          <a:p>
            <a:r>
              <a:rPr lang="ru-RU" b="1">
                <a:solidFill>
                  <a:schemeClr val="accent1"/>
                </a:solidFill>
              </a:rPr>
              <a:t>Костюмы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F5FF197-C1FF-8647-9849-F92B977BE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688" y="1440656"/>
            <a:ext cx="8739188" cy="51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2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EC67B-5AA8-364F-9D6B-C287829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046" y="520681"/>
            <a:ext cx="8339691" cy="676128"/>
          </a:xfrm>
        </p:spPr>
        <p:txBody>
          <a:bodyPr/>
          <a:lstStyle/>
          <a:p>
            <a:r>
              <a:rPr lang="ru-RU" b="1">
                <a:solidFill>
                  <a:schemeClr val="accent1"/>
                </a:solidFill>
              </a:rPr>
              <a:t>Спектакль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8F9D6B-DE34-4746-8AC7-3114B44B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37" y="1622906"/>
            <a:ext cx="8915400" cy="4494378"/>
          </a:xfrm>
        </p:spPr>
        <p:txBody>
          <a:bodyPr/>
          <a:lstStyle/>
          <a:p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Прежде чем купить билеты в театр, нужно выбрать спектакль, который мы хотим посмотреть. Нам поможет в этом знакомство с </a:t>
            </a:r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репертуаром 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театра.</a:t>
            </a:r>
          </a:p>
          <a:p>
            <a:r>
              <a:rPr lang="ru-RU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Репертуар</a:t>
            </a: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список, перечень спектаклей, идущих в театре в данном сезоне. Поможет нам и </a:t>
            </a:r>
            <a:r>
              <a:rPr lang="ru-RU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театральная</a:t>
            </a: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афиша</a:t>
            </a: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яркое, красивое объявление. На ней написано название спектакля, например: «Бременские музыканты». </a:t>
            </a:r>
          </a:p>
          <a:p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Слово «</a:t>
            </a:r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премьера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означает «первый» – спектакль совсем новый.</a:t>
            </a:r>
          </a:p>
          <a:p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Вот надпись «Касса». Над ней табличка «</a:t>
            </a:r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Аншлаг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- все билеты на спектакль проданы.</a:t>
            </a:r>
          </a:p>
          <a:p>
            <a:pPr marL="0" indent="0">
              <a:buNone/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     Т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еатральный спектакль делится на части – действия, или как их ещё называют – </a:t>
            </a:r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акты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разных спектаклях разное количество действий.</a:t>
            </a:r>
          </a:p>
          <a:p>
            <a:r>
              <a:rPr lang="ru-RU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Антракт</a:t>
            </a: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перерыв между действиями, актами.</a:t>
            </a: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Он предназначен для отдыха исполнителей и перемены декораций.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9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4637D-C76D-1D41-93CA-E99D699C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D7E418-2B2A-4547-B52F-E634E5EC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25" y="1428750"/>
            <a:ext cx="8789987" cy="4482472"/>
          </a:xfrm>
        </p:spPr>
        <p:txBody>
          <a:bodyPr>
            <a:noAutofit/>
          </a:bodyPr>
          <a:lstStyle/>
          <a:p>
            <a:r>
              <a:rPr lang="ru-RU" sz="2400"/>
              <a:t>Драматический театр – это один из основных видов</a:t>
            </a:r>
            <a:r>
              <a:rPr lang="ru-RU" sz="2400" b="0" i="0">
                <a:solidFill>
                  <a:srgbClr val="333333"/>
                </a:solidFill>
                <a:effectLst/>
                <a:latin typeface="Open Sans"/>
              </a:rPr>
              <a:t> театра, который  основывается на литературном произведении — </a:t>
            </a:r>
            <a:r>
              <a:rPr lang="ru-RU" sz="2400" b="0" i="0" u="none" strike="noStrike">
                <a:solidFill>
                  <a:srgbClr val="0B0080"/>
                </a:solidFill>
                <a:effectLst/>
                <a:latin typeface="Open Sans"/>
                <a:hlinkClick r:id="rId2" tooltip="Драма (род литературы)"/>
              </a:rPr>
              <a:t>драме</a:t>
            </a:r>
            <a:r>
              <a:rPr lang="ru-RU" sz="2400" b="0" i="0">
                <a:solidFill>
                  <a:srgbClr val="333333"/>
                </a:solidFill>
                <a:effectLst/>
                <a:latin typeface="Open Sans"/>
              </a:rPr>
              <a:t> или на </a:t>
            </a:r>
            <a:r>
              <a:rPr lang="ru-RU" sz="2400" b="0" i="0" u="none" strike="noStrike">
                <a:solidFill>
                  <a:srgbClr val="0B0080"/>
                </a:solidFill>
                <a:effectLst/>
                <a:latin typeface="Open Sans"/>
                <a:hlinkClick r:id="rId3" tooltip="Сценарий"/>
              </a:rPr>
              <a:t>сценарии</a:t>
            </a:r>
            <a:r>
              <a:rPr lang="ru-RU" sz="2400" b="0" i="0">
                <a:solidFill>
                  <a:srgbClr val="333333"/>
                </a:solidFill>
                <a:effectLst/>
                <a:latin typeface="Open Sans"/>
              </a:rPr>
              <a:t>, предполагающем </a:t>
            </a:r>
            <a:r>
              <a:rPr lang="ru-RU" sz="2400" b="0" i="0" u="none" strike="noStrike">
                <a:solidFill>
                  <a:srgbClr val="0B0080"/>
                </a:solidFill>
                <a:effectLst/>
                <a:latin typeface="Open Sans"/>
                <a:hlinkClick r:id="rId4" tooltip="Импровизация"/>
              </a:rPr>
              <a:t>импровизацию</a:t>
            </a:r>
            <a:r>
              <a:rPr lang="ru-RU" sz="2400" b="0" i="0">
                <a:solidFill>
                  <a:srgbClr val="333333"/>
                </a:solidFill>
                <a:effectLst/>
                <a:latin typeface="Open Sans"/>
              </a:rPr>
              <a:t> или заранее подготовленную постановку. Для артиста драматического театра основным средством выразительности, наряду с физическими действиями, является речь, сценический костюм, грим; вместе с тем драматический театр — искусство синтетическое: он может включать в себя в качестве полноправных элементов и </a:t>
            </a:r>
            <a:r>
              <a:rPr lang="ru-RU" sz="2400" b="0" i="0" u="none" strike="noStrike">
                <a:solidFill>
                  <a:srgbClr val="0B0080"/>
                </a:solidFill>
                <a:effectLst/>
                <a:latin typeface="Open Sans"/>
                <a:hlinkClick r:id="rId5" tooltip="Пение"/>
              </a:rPr>
              <a:t>вокал</a:t>
            </a:r>
            <a:r>
              <a:rPr lang="ru-RU" sz="2400" b="0" i="0">
                <a:solidFill>
                  <a:srgbClr val="333333"/>
                </a:solidFill>
                <a:effectLst/>
                <a:latin typeface="Open Sans"/>
              </a:rPr>
              <a:t>, и </a:t>
            </a:r>
            <a:r>
              <a:rPr lang="ru-RU" sz="2400" b="0" i="0" u="none" strike="noStrike">
                <a:solidFill>
                  <a:srgbClr val="0B0080"/>
                </a:solidFill>
                <a:effectLst/>
                <a:latin typeface="Open Sans"/>
                <a:hlinkClick r:id="rId6" tooltip="Танец"/>
              </a:rPr>
              <a:t>танец</a:t>
            </a:r>
            <a:r>
              <a:rPr lang="ru-RU" sz="2400" b="0" i="0">
                <a:solidFill>
                  <a:srgbClr val="333333"/>
                </a:solidFill>
                <a:effectLst/>
                <a:latin typeface="Open Sans"/>
              </a:rPr>
              <a:t>, и </a:t>
            </a:r>
            <a:r>
              <a:rPr lang="ru-RU" sz="2400" b="0" i="0" u="none" strike="noStrike">
                <a:solidFill>
                  <a:srgbClr val="0B0080"/>
                </a:solidFill>
                <a:effectLst/>
                <a:latin typeface="Open Sans"/>
                <a:hlinkClick r:id="rId7" tooltip="Пантомима"/>
              </a:rPr>
              <a:t>пантомиму</a:t>
            </a:r>
            <a:r>
              <a:rPr lang="ru-RU" sz="2400" b="0" i="0">
                <a:solidFill>
                  <a:srgbClr val="333333"/>
                </a:solidFill>
                <a:effectLst/>
                <a:latin typeface="Open Sans"/>
              </a:rPr>
              <a:t>. Важную роль в драматическом театре играет </a:t>
            </a:r>
            <a:r>
              <a:rPr lang="ru-RU" sz="2400" b="0" i="0" u="none" strike="noStrike">
                <a:solidFill>
                  <a:srgbClr val="0B0080"/>
                </a:solidFill>
                <a:effectLst/>
                <a:latin typeface="Open Sans"/>
                <a:hlinkClick r:id="rId8" tooltip="Театральный режиссёр"/>
              </a:rPr>
              <a:t>режиссёр</a:t>
            </a:r>
            <a:r>
              <a:rPr lang="ru-RU" sz="2400" b="0" i="0">
                <a:solidFill>
                  <a:srgbClr val="333333"/>
                </a:solidFill>
                <a:effectLst/>
                <a:latin typeface="Open Sans"/>
              </a:rPr>
              <a:t>, который на основе собственной интерпретации литературного произведения руководит работой всего коллектива, а также редактирует сценарий.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xmlns="" val="11989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7AD0A0-B1AB-314D-B8BE-6DE60A82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900" y="655306"/>
            <a:ext cx="8141494" cy="1478294"/>
          </a:xfrm>
        </p:spPr>
        <p:txBody>
          <a:bodyPr/>
          <a:lstStyle/>
          <a:p>
            <a:r>
              <a:rPr lang="ru-RU" b="1" i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Драматические спектакли бывают разные:</a:t>
            </a:r>
            <a:endParaRPr lang="ru-RU" b="1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05FABD-9B0C-A741-8B17-C82731B5D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Комедия – спектакль весёлый</a:t>
            </a:r>
          </a:p>
          <a:p>
            <a:r>
              <a:rPr lang="ru-RU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Трагедия – серьёзный и печальный</a:t>
            </a:r>
          </a:p>
          <a:p>
            <a:r>
              <a:rPr lang="ru-RU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Мелодрама – пьеса, в которой происходят события грустные, но заканчивается всё хорошо – добрые герои становятся счастливыми, а злые – получают по заслугам.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xmlns="" val="14292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B9A938-9C33-F74D-82C1-75140A888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07" y="3780234"/>
            <a:ext cx="8915400" cy="2022863"/>
          </a:xfrm>
        </p:spPr>
        <p:txBody>
          <a:bodyPr/>
          <a:lstStyle/>
          <a:p>
            <a:endParaRPr lang="ru-RU" sz="1800" b="1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1800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6EA0D7A-F0EF-0946-867F-7AA0501D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571750" y="195484"/>
            <a:ext cx="8251032" cy="2197671"/>
          </a:xfrm>
        </p:spPr>
        <p:txBody>
          <a:bodyPr>
            <a:normAutofit fontScale="90000"/>
          </a:bodyPr>
          <a:lstStyle/>
          <a:p>
            <a:r>
              <a:rPr lang="ru-RU" sz="360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Драматический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театр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обычно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выглядит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классическом стиле с колоннами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b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60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Передняя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часть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здания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театра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называется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фронтом. </a:t>
            </a:r>
            <a:endParaRPr lang="ru-RU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DA83C178-69E6-0D4A-A794-5CD63AF6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81" y="2273080"/>
            <a:ext cx="8128000" cy="43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FCF096-B463-8545-A22C-016E9CEE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332" y="171671"/>
            <a:ext cx="8911687" cy="2257203"/>
          </a:xfrm>
        </p:spPr>
        <p:txBody>
          <a:bodyPr>
            <a:normAutofit fontScale="90000"/>
          </a:bodyPr>
          <a:lstStyle/>
          <a:p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Сцена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главная часть театрального здания, площадка для игры актёров. </a:t>
            </a:r>
            <a:b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сцене театральный 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занавес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Он открывается только во время спектакля.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CDD27AD-B16C-4F40-A5CB-88DCDFCF7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76" y="2302444"/>
            <a:ext cx="6386286" cy="42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3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50BA4C-A874-DD42-9F5F-AA902F89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148828"/>
            <a:ext cx="4667250" cy="6560344"/>
          </a:xfrm>
        </p:spPr>
        <p:txBody>
          <a:bodyPr>
            <a:normAutofit fontScale="90000"/>
          </a:bodyPr>
          <a:lstStyle/>
          <a:p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зале есть огромная красивая люстра. Во время спектакля свет в зале не горит, а сцена освещена. Наверху есть прожекторы – 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софиты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Их в зале много, и по бокам, и над сценой. Они освещают сцену и актёров лучами – то приглушёнными, то яркими, то белыми, то цветными.</a:t>
            </a:r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3E69CD94-198D-CC44-93F5-11DA48E0B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875" y="810815"/>
            <a:ext cx="5670550" cy="52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1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1EEE8-6D3B-CB40-A62F-020B3BB7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056" y="-184316"/>
            <a:ext cx="9051924" cy="2482222"/>
          </a:xfrm>
        </p:spPr>
        <p:txBody>
          <a:bodyPr>
            <a:normAutofit fontScale="90000"/>
          </a:bodyPr>
          <a:lstStyle/>
          <a:p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Артисты выступают на сцене. Перед ней оркестровая яма, за ней – 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партер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партере самые удобные места. А потом пол поднимается горкой – это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амфитеатр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35DFCC8-E7CF-AE40-B8FC-C39F9D9F1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937" y="2512218"/>
            <a:ext cx="5634832" cy="37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3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17919F-6783-9940-A81E-86FB5792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C73F01EF-CD8F-9143-A882-5384B5DB9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405" y="285751"/>
            <a:ext cx="9382125" cy="64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80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90CECA-0F26-1E47-9EF3-85714F6C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2" y="-285750"/>
            <a:ext cx="8911687" cy="1905000"/>
          </a:xfrm>
        </p:spPr>
        <p:txBody>
          <a:bodyPr>
            <a:normAutofit fontScale="90000"/>
          </a:bodyPr>
          <a:lstStyle/>
          <a:p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 амфитеатром – 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бельэтаж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над ним 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ярусы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дальше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галёрка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дальше 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ложи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 </a:t>
            </a:r>
            <a:r>
              <a:rPr lang="ru-RU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балкон</a:t>
            </a:r>
            <a:r>
              <a:rPr lang="ru-RU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DAABA3B-90EC-FE44-971A-F652140DC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281" y="1619250"/>
            <a:ext cx="6762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1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Произвольный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Драматический театр</vt:lpstr>
      <vt:lpstr>Слайд 2</vt:lpstr>
      <vt:lpstr>Драматические спектакли бывают разные:</vt:lpstr>
      <vt:lpstr>Драматический театр обычно выглядит в классическом стиле с колоннами.  Передняя часть здания театра называется фронтом. </vt:lpstr>
      <vt:lpstr>Сцена – главная часть театрального здания, площадка для игры актёров.  На сцене театральный занавес. Он открывается только во время спектакля.</vt:lpstr>
      <vt:lpstr>В зале есть огромная красивая люстра. Во время спектакля свет в зале не горит, а сцена освещена. Наверху есть прожекторы – софиты. Их в зале много, и по бокам, и над сценой. Они освещают сцену и актёров лучами – то приглушёнными, то яркими, то белыми, то цветными.</vt:lpstr>
      <vt:lpstr> Артисты выступают на сцене. Перед ней оркестровая яма, за ней – партер. В партере самые удобные места. А потом пол поднимается горкой – этоамфитеатр. </vt:lpstr>
      <vt:lpstr>Слайд 8</vt:lpstr>
      <vt:lpstr> Над амфитеатром – бельэтаж, над ним ярусы, дальшегалёрка, дальше ложи и балкон.</vt:lpstr>
      <vt:lpstr>Прежде, чем зрители пойдут в зрительный зал, они попадут в фойе. Здесь можно погулять и во время перерывов в спектакле. Часто в фойе на стенах висят фотографии артистов театра, фотографии сцен из спектаклей.</vt:lpstr>
      <vt:lpstr>Художественное оформление спектакля:декорации, бутафория, мебель, костюмы, грим, освещение.</vt:lpstr>
      <vt:lpstr>Бутафория</vt:lpstr>
      <vt:lpstr>Слайд 13</vt:lpstr>
      <vt:lpstr>Актёр, Артист</vt:lpstr>
      <vt:lpstr>Грим, Гримёры, Гримёрная</vt:lpstr>
      <vt:lpstr>Слайд 16</vt:lpstr>
      <vt:lpstr>Костюмы</vt:lpstr>
      <vt:lpstr>Спектакль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Драматический театр</dc:title>
  <dc:creator>Екатерина Гребень</dc:creator>
  <cp:lastModifiedBy>Анюта</cp:lastModifiedBy>
  <cp:revision>9</cp:revision>
  <dcterms:created xsi:type="dcterms:W3CDTF">2019-05-11T15:59:04Z</dcterms:created>
  <dcterms:modified xsi:type="dcterms:W3CDTF">2020-04-09T21:30:01Z</dcterms:modified>
</cp:coreProperties>
</file>