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68" r:id="rId2"/>
    <p:sldId id="270" r:id="rId3"/>
    <p:sldId id="306" r:id="rId4"/>
    <p:sldId id="304" r:id="rId5"/>
    <p:sldId id="305" r:id="rId6"/>
    <p:sldId id="269" r:id="rId7"/>
    <p:sldId id="256" r:id="rId8"/>
    <p:sldId id="262" r:id="rId9"/>
    <p:sldId id="271" r:id="rId10"/>
    <p:sldId id="282" r:id="rId11"/>
    <p:sldId id="291" r:id="rId12"/>
    <p:sldId id="260" r:id="rId13"/>
    <p:sldId id="273" r:id="rId14"/>
    <p:sldId id="263" r:id="rId15"/>
    <p:sldId id="264" r:id="rId16"/>
    <p:sldId id="278" r:id="rId17"/>
    <p:sldId id="279" r:id="rId18"/>
    <p:sldId id="280" r:id="rId19"/>
    <p:sldId id="307" r:id="rId20"/>
    <p:sldId id="281" r:id="rId21"/>
    <p:sldId id="276" r:id="rId22"/>
    <p:sldId id="293" r:id="rId23"/>
    <p:sldId id="302" r:id="rId24"/>
    <p:sldId id="286" r:id="rId25"/>
    <p:sldId id="290" r:id="rId26"/>
    <p:sldId id="287" r:id="rId27"/>
    <p:sldId id="288" r:id="rId28"/>
    <p:sldId id="289" r:id="rId29"/>
  </p:sldIdLst>
  <p:sldSz cx="9144000" cy="6858000" type="screen4x3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EB24A-8874-4DD2-8B59-AD6DF8359E3E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BAC68-ECE3-4DA9-9046-9176C98D85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A5545AD3-C55F-42AE-A6DE-DE6DCF5A0AAF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242CA922-9876-4E0E-9537-2D6BC443D6F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381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A922-9876-4E0E-9537-2D6BC443D6F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A922-9876-4E0E-9537-2D6BC443D6F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A922-9876-4E0E-9537-2D6BC443D6F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A922-9876-4E0E-9537-2D6BC443D6F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A922-9876-4E0E-9537-2D6BC443D6F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CA922-9876-4E0E-9537-2D6BC443D6FF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764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8C13D6-E981-48D0-A502-4EE7107D0787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30D3B0-47C0-4863-89AE-627CC08B5CB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046.radikal.ru/0803/0f/7413c4cc17da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-cool.ru/images/photos/sleptsy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club.foto.ru/gallery/images/photo/2006/03/27/590077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img1.liveinternet.ru/images/foto/b/3/953/1848953/f_13015340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Утешение. </a:t>
            </a:r>
            <a:r>
              <a:rPr lang="ru-RU" sz="2800" dirty="0" smtClean="0"/>
              <a:t>Речевые формулы сопереживания, сочувствия, сострадания и ситуации их употребления.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0598683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Некоторый 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шел из Иерусалима в Иерихон и попался разбойникам, которые сняли с него одежду, изранили его и ушли, оставив его едва живым. 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случаю один священник шел тою дорогою и, увидев его, прошел мимо. 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левит, быв на том месте, подошел, посмотрел и прошел мимо. 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Самарянин же некто, проезжая, нашел на него и, увидев его, сжалился 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подойдя, перевязал ему раны, возливая масло и вино; и, посадив его на своего осла, привез его в гостиницу и позаботился о нем; 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другой день, отъезжая, вынул два динария, дал содержателю гостиницы и сказал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ему: позаботься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нем; и если издержишь что более, я, когда возвращусь, отдам тебе. 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этих троих, думаешь ты, был ближний попавшемуся разбойникам? </a:t>
            </a:r>
            <a:b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сказал: оказавший ему милость. Тогда Иисус сказал ему: иди, и ты поступай так же (Евангелие от Луки. 10, 25-37).</a:t>
            </a:r>
          </a:p>
        </p:txBody>
      </p:sp>
      <p:pic>
        <p:nvPicPr>
          <p:cNvPr id="28674" name="Picture 2" descr="http://www.free-lancers.net/posted_files/N03B9E4770E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54063" cy="6451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494739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96975"/>
            <a:ext cx="8229600" cy="48990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altLang="ru-RU" dirty="0" smtClean="0"/>
              <a:t>   </a:t>
            </a:r>
            <a:endParaRPr lang="ru-RU" altLang="ru-RU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23151" cy="62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404664"/>
            <a:ext cx="31683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Ближний – тот, кто нуждается в твоей помощи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7533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0298" y="6050037"/>
            <a:ext cx="6567502" cy="685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Что такое милосердие?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4862914" cy="6096170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  Милосердие — это готовность  из  сострадания оказать  помощь,  не  требуя благодарности,  награды. 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6" name="Picture 2" descr="Картинка 6 из 9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71819"/>
            <a:ext cx="5573676" cy="2886181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499" y="142852"/>
            <a:ext cx="4139910" cy="5643602"/>
          </a:xfrm>
          <a:prstGeom prst="ellipse">
            <a:avLst/>
          </a:prstGeom>
          <a:ln w="635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85184"/>
            <a:ext cx="89999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 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доброжелательное, заботливое,  любовное отношение  к  другому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человеку, 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П4\Рабочий стол\ОПК Урок Милосердие\2835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41723" y="116632"/>
            <a:ext cx="4687425" cy="47525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1006239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2396" y="33265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 делающее  различий между "своими" и "чужими", родными  и  неродными,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близкими  и  далёкими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2" descr="C:\Documents and Settings\П4\Рабочий стол\ОПК Урок Милосердие\76628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111"/>
            <a:ext cx="4572000" cy="550545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5984" y="5643578"/>
            <a:ext cx="6858016" cy="1500198"/>
          </a:xfrm>
        </p:spPr>
        <p:txBody>
          <a:bodyPr>
            <a:norm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II </a:t>
            </a:r>
            <a:r>
              <a:rPr lang="ru-RU" sz="4200" b="1" dirty="0" smtClean="0">
                <a:solidFill>
                  <a:schemeClr val="bg1"/>
                </a:solidFill>
              </a:rPr>
              <a:t>группа</a:t>
            </a:r>
            <a:endParaRPr lang="ru-RU" sz="4200" dirty="0" smtClean="0">
              <a:solidFill>
                <a:schemeClr val="bg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908720"/>
            <a:ext cx="8028384" cy="536735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Сострадательный 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и милосердный человек 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помогает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тем, кто 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нуждается в помощи!</a:t>
            </a:r>
            <a:b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</a:b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83 из 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66" y="285727"/>
            <a:ext cx="5072098" cy="35794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9266" y="392905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Аркадий Александрович  Пластов. Слепцы</a:t>
            </a:r>
            <a:endParaRPr lang="ru-RU" sz="2400" b="1" i="1" dirty="0"/>
          </a:p>
        </p:txBody>
      </p:sp>
      <p:pic>
        <p:nvPicPr>
          <p:cNvPr id="26628" name="Picture 4" descr="Картинка 4 из 1716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00174"/>
            <a:ext cx="3473298" cy="485776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898" y="5157192"/>
            <a:ext cx="5101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5229200"/>
            <a:ext cx="8198296" cy="1143000"/>
          </a:xfrm>
        </p:spPr>
        <p:txBody>
          <a:bodyPr/>
          <a:lstStyle/>
          <a:p>
            <a:pPr algn="l"/>
            <a:r>
              <a:rPr lang="ru-RU" sz="3600" dirty="0" smtClean="0"/>
              <a:t>«Всякому просящему </a:t>
            </a:r>
            <a:br>
              <a:rPr lang="ru-RU" sz="3600" dirty="0" smtClean="0"/>
            </a:br>
            <a:r>
              <a:rPr lang="ru-RU" sz="3600" dirty="0" smtClean="0"/>
              <a:t>   у тебя – дай».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4420109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4338"/>
            <a:ext cx="5724525" cy="1143000"/>
          </a:xfrm>
        </p:spPr>
        <p:txBody>
          <a:bodyPr/>
          <a:lstStyle/>
          <a:p>
            <a:r>
              <a:rPr lang="ru-RU" altLang="ru-RU" sz="4000" dirty="0" smtClean="0"/>
              <a:t>Святая Иулиания Муромская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45"/>
          <a:stretch>
            <a:fillRect/>
          </a:stretch>
        </p:blipFill>
        <p:spPr bwMode="auto">
          <a:xfrm>
            <a:off x="6130925" y="1557338"/>
            <a:ext cx="3032125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228671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Еще будучи девочкой, она шила из</a:t>
            </a:r>
            <a:r>
              <a:rPr lang="en-US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лоскутков платья, другую одежду и раздавала нищим</a:t>
            </a: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… </a:t>
            </a: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</a:t>
            </a: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огда выросла, помогала всей округе.</a:t>
            </a:r>
          </a:p>
          <a:p>
            <a:pPr>
              <a:buFontTx/>
              <a:buNone/>
            </a:pP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Когда в стране был голод, святая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Иулиания тайком уносила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из дома пищу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и раздавала 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голодным, а когда все запасы закончились, п</a:t>
            </a: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екла </a:t>
            </a: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хлеб из коры деревьев</a:t>
            </a:r>
            <a:r>
              <a:rPr lang="ru-RU" alt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…</a:t>
            </a: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 Странно, но нищие, которым она его раздавала, говорили, что более вкусного хлеба они не ели никогда в жизни.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90297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5" y="602092"/>
            <a:ext cx="4326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Святой  </a:t>
            </a:r>
            <a:r>
              <a:rPr lang="ru-RU" sz="2400" dirty="0"/>
              <a:t>Дорофей пояснял: </a:t>
            </a:r>
            <a:r>
              <a:rPr lang="ru-RU" sz="2400" b="1" dirty="0"/>
              <a:t>когда ты подал милостыню, ты умножил количество добра в мире</a:t>
            </a:r>
            <a:r>
              <a:rPr lang="ru-RU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ru-RU" sz="2400" dirty="0" smtClean="0"/>
              <a:t>Но </a:t>
            </a:r>
            <a:r>
              <a:rPr lang="ru-RU" sz="2400" dirty="0"/>
              <a:t>бедняк, которому ты помог, получил лишь десятую часть добра, произведенного твоим добрым поступком. 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ru-RU" sz="2400" b="1" dirty="0" smtClean="0"/>
              <a:t>Остальное </a:t>
            </a:r>
            <a:r>
              <a:rPr lang="ru-RU" sz="2400" b="1" dirty="0"/>
              <a:t>добро ты причинил самому себе.</a:t>
            </a:r>
            <a:r>
              <a:rPr lang="ru-RU" sz="2400" dirty="0"/>
              <a:t> Ведь от этого твоя душа стала светлее. </a:t>
            </a:r>
          </a:p>
        </p:txBody>
      </p:sp>
      <p:pic>
        <p:nvPicPr>
          <p:cNvPr id="6" name="Picture 2" descr="http://dobrotvorite.org.ua/images/site/2011/960_8_marta/960_razdach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92257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29783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7992888" cy="417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  <a:ea typeface="Times New Roman" pitchFamily="18" charset="0"/>
              </a:rPr>
              <a:t>«Не собирайте себе сокровищ на земле, но собирайте себе сокровища на Небе, где ни моль не истребляет и где воры не крадут…»</a:t>
            </a:r>
            <a:endParaRPr lang="ru-RU" sz="4400" dirty="0"/>
          </a:p>
        </p:txBody>
      </p:sp>
      <p:pic>
        <p:nvPicPr>
          <p:cNvPr id="3" name="Picture 3" descr="http://img.paratic.com/dosya/2015/04/sasirtici-yollarla-zengin-olan-kisi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17032"/>
            <a:ext cx="4211960" cy="275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42852"/>
            <a:ext cx="8572560" cy="235745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СО</a:t>
            </a:r>
            <a:r>
              <a:rPr lang="ru-RU" sz="3600" b="1" dirty="0" smtClean="0">
                <a:solidFill>
                  <a:srgbClr val="C00000"/>
                </a:solidFill>
              </a:rPr>
              <a:t>-ЧУВСТВИЕ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СО</a:t>
            </a:r>
            <a:r>
              <a:rPr lang="ru-RU" sz="3600" b="1" dirty="0" smtClean="0">
                <a:solidFill>
                  <a:srgbClr val="C00000"/>
                </a:solidFill>
              </a:rPr>
              <a:t>-СТРАДАНИЕ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СО</a:t>
            </a:r>
            <a:r>
              <a:rPr lang="ru-RU" sz="3600" b="1" dirty="0" smtClean="0">
                <a:solidFill>
                  <a:srgbClr val="C00000"/>
                </a:solidFill>
              </a:rPr>
              <a:t>-ПЕРЕЖИВАНИЕ</a:t>
            </a:r>
          </a:p>
          <a:p>
            <a:pPr>
              <a:buNone/>
            </a:pPr>
            <a:r>
              <a:rPr lang="ru-RU" sz="3200" b="1" dirty="0" smtClean="0"/>
              <a:t>	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13313" name="Рисунок 1" descr="http://www.proza.ru/pics/2010/02/09/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22084"/>
            <a:ext cx="6429420" cy="42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055167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Прохожий увидел юношу, который явно собирался броситься с моста в реку и так покончить с  собой. Прохожий задержал его крайне неуместным вопросом: "Скажите, у Вас, может быть, есть с собою деньги?". Удивленный юноша ответил:</a:t>
            </a:r>
          </a:p>
          <a:p>
            <a:r>
              <a:rPr lang="ru-RU" sz="2600" dirty="0"/>
              <a:t>- Да, есть…</a:t>
            </a:r>
          </a:p>
          <a:p>
            <a:r>
              <a:rPr lang="ru-RU" sz="2600" dirty="0"/>
              <a:t>- Но, кажется, они Вам больше не пригодятся?</a:t>
            </a:r>
          </a:p>
          <a:p>
            <a:r>
              <a:rPr lang="ru-RU" sz="2600" dirty="0"/>
              <a:t>- Пожалуй…</a:t>
            </a:r>
          </a:p>
          <a:p>
            <a:r>
              <a:rPr lang="ru-RU" sz="2600" dirty="0"/>
              <a:t>- А раз так, то, может, Вы </a:t>
            </a:r>
            <a:r>
              <a:rPr lang="ru-RU" sz="2600" dirty="0" smtClean="0"/>
              <a:t>зайдете </a:t>
            </a:r>
            <a:r>
              <a:rPr lang="ru-RU" sz="2600" dirty="0"/>
              <a:t>вот в тот бедный дом  и оставите беднякам уже ненужные Вам деньги?</a:t>
            </a:r>
          </a:p>
          <a:p>
            <a:r>
              <a:rPr lang="ru-RU" sz="2600" dirty="0"/>
              <a:t>Юноша согласился. Он ушел и на мост больше  не вернулся. </a:t>
            </a:r>
            <a:r>
              <a:rPr lang="ru-RU" sz="2600" b="1" dirty="0"/>
              <a:t>В тот момент, когда он отдал свой </a:t>
            </a:r>
            <a:r>
              <a:rPr lang="ru-RU" sz="2600" b="1" dirty="0" smtClean="0"/>
              <a:t>кошелёк</a:t>
            </a:r>
            <a:r>
              <a:rPr lang="ru-RU" sz="2600" b="1" dirty="0"/>
              <a:t>, его сердце осветила радость большая, чем у тех, кто принял его дар. Он понял смысл своей жизни.</a:t>
            </a:r>
          </a:p>
          <a:p>
            <a:r>
              <a:rPr lang="ru-RU" sz="2600" dirty="0"/>
              <a:t>(по В. Марцинковскому)</a:t>
            </a:r>
          </a:p>
        </p:txBody>
      </p:sp>
    </p:spTree>
    <p:extLst>
      <p:ext uri="{BB962C8B-B14F-4D97-AF65-F5344CB8AC3E}">
        <p14:creationId xmlns="" xmlns:p14="http://schemas.microsoft.com/office/powerpoint/2010/main" val="175414059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627784" y="142852"/>
            <a:ext cx="6301934" cy="479831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ts val="2460"/>
              </a:lnSpc>
            </a:pPr>
            <a:endParaRPr lang="ru-RU" sz="1800" dirty="0"/>
          </a:p>
        </p:txBody>
      </p:sp>
      <p:pic>
        <p:nvPicPr>
          <p:cNvPr id="4" name="Picture 2" descr="C:\Documents and Settings\П4\Рабочий стол\ОПК Урок Милосердие\0-30589-mediat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208" y="5157192"/>
            <a:ext cx="2200291" cy="1460443"/>
          </a:xfrm>
          <a:prstGeom prst="ellipse">
            <a:avLst/>
          </a:prstGeom>
          <a:ln w="63500" cap="rnd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rtDeco"/>
            <a:contourClr>
              <a:srgbClr val="333333"/>
            </a:contourClr>
          </a:sp3d>
        </p:spPr>
      </p:pic>
      <p:pic>
        <p:nvPicPr>
          <p:cNvPr id="5" name="Picture 2" descr="C:\Documents and Settings\П4\Рабочий стол\ОПК Урок Милосердие\Старик-нищий. 18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836712"/>
            <a:ext cx="3421614" cy="577703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Picture 2" descr="Картинка 19 из 48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88640"/>
            <a:ext cx="4663890" cy="4663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348236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ДОКУМЕНТЫ\H\НАСТАВЛЕНИЯ\getImage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1270000"/>
            <a:ext cx="7670800" cy="431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60840" cy="59046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Значит, прав святой Дорофей, когда говорит, что милостыней человек приносит добро сам себе?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chool3-ts.ucoz.ru/Miloserdie/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63193"/>
            <a:ext cx="5459743" cy="4094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-main-pic" descr="Картинка 41 из 1879"/>
          <p:cNvPicPr>
            <a:picLocks noChangeAspect="1" noChangeArrowheads="1"/>
          </p:cNvPicPr>
          <p:nvPr/>
        </p:nvPicPr>
        <p:blipFill>
          <a:blip r:embed="rId3" cstate="print"/>
          <a:srcRect l="14082" r="13448"/>
          <a:stretch>
            <a:fillRect/>
          </a:stretch>
        </p:blipFill>
        <p:spPr bwMode="auto">
          <a:xfrm>
            <a:off x="251519" y="260648"/>
            <a:ext cx="3384377" cy="32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6589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newsukraine.com.ua/news/2009/8/15/v-zaporozhe-vospitatelnica-ekspluatirovala-detej-invalidov/real/01_v-zaporozhe-vospitatelnica-ekspluatirovala-detej-invalid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9" y="332656"/>
            <a:ext cx="500062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tropolia-spb.ru/images/2009_2/091214hospis47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5842"/>
            <a:ext cx="4003923" cy="5338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226368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eploal.ru/doc/image/aHR0cDovL21lZGlhMi5waWNzZWFyY2guY29tL2lzP05IaXpjWVh2aGhWek1yeVBfNFQ3dFo0MVQ4Q0RDOWJTZ3BSX0J2MTJzZUEmaGVpZ2h0PTIyNg=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164"/>
            <a:ext cx="5852665" cy="3878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istenok.ru/content/upload/elements_image_5784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23" y="3501009"/>
            <a:ext cx="5979377" cy="33536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774525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sok.ru/img/full/d70ac67b43e00b3bebdbd27b9b034d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3"/>
            <a:ext cx="4680520" cy="6240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yahooeu.ru/uploads/posts/2012-05/1337285171_546724_457723104242512_176393802375445_1989978_31276967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30"/>
          <a:stretch/>
        </p:blipFill>
        <p:spPr bwMode="auto">
          <a:xfrm>
            <a:off x="4421874" y="2826494"/>
            <a:ext cx="4722125" cy="3909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proshkolu.ru/content/media/pic/std/4000000/3079000/3078441-c594e0023eadff1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1761660" cy="2348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133320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6/92/501/92501576_ad4cf3297f4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64" y="1196752"/>
            <a:ext cx="6732516" cy="5388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055107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digtime.ru/_pu/1/30544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74849"/>
            <a:ext cx="9612561" cy="7690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504" y="260648"/>
            <a:ext cx="8856984" cy="2736304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«Я Господь, Бог твой... Да не будет у тебя других богов пред </a:t>
            </a:r>
            <a:r>
              <a:rPr lang="ru-RU" sz="2800" dirty="0" err="1" smtClean="0"/>
              <a:t>лицем</a:t>
            </a:r>
            <a:r>
              <a:rPr lang="ru-RU" sz="2800" dirty="0" smtClean="0"/>
              <a:t> Моим»</a:t>
            </a:r>
          </a:p>
          <a:p>
            <a:r>
              <a:rPr lang="ru-RU" sz="2800" dirty="0" smtClean="0"/>
              <a:t>Не делай себе кумира</a:t>
            </a:r>
          </a:p>
          <a:p>
            <a:r>
              <a:rPr lang="ru-RU" sz="2800" dirty="0" smtClean="0"/>
              <a:t>Не  вспоминай имени Господа твоего напрасно</a:t>
            </a:r>
          </a:p>
          <a:p>
            <a:r>
              <a:rPr lang="ru-RU" sz="2800" dirty="0" smtClean="0"/>
              <a:t>Помни день субботний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7016" y="2924944"/>
            <a:ext cx="8856984" cy="357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ru-RU" sz="2800" dirty="0" smtClean="0"/>
              <a:t>Почитай отца твоего и матерь твою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ru-RU" sz="2800" dirty="0" smtClean="0"/>
              <a:t>Не кради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ru-RU" sz="2800" dirty="0" smtClean="0"/>
              <a:t>Не убивай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ru-RU" sz="2800" dirty="0" smtClean="0"/>
              <a:t>Не прелюбодействуй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ru-RU" sz="2800" dirty="0" smtClean="0"/>
              <a:t>Не лги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r>
              <a:rPr lang="ru-RU" sz="2800" dirty="0" smtClean="0"/>
              <a:t>Не завидуй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ru-RU" sz="2800" dirty="0" smtClean="0"/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</a:pPr>
            <a:endParaRPr lang="ru-RU" sz="2800" dirty="0" smtClean="0"/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372168"/>
            <a:ext cx="8640959" cy="2009160"/>
          </a:xfrm>
        </p:spPr>
        <p:txBody>
          <a:bodyPr/>
          <a:lstStyle/>
          <a:p>
            <a:r>
              <a:rPr lang="ru-RU" dirty="0" smtClean="0"/>
              <a:t>Какая  заповедь больше всех в законе?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352928" cy="39604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Господь Иисус Христос на вопрос, какая заповедь больше всех в законе, сказал: </a:t>
            </a:r>
            <a:r>
              <a:rPr lang="ru-RU" sz="2800" b="1" dirty="0" smtClean="0"/>
              <a:t>«</a:t>
            </a:r>
            <a:r>
              <a:rPr lang="ru-RU" sz="2800" b="1" u="sng" dirty="0" smtClean="0"/>
              <a:t>Возлюби Господа Бога твоего</a:t>
            </a:r>
            <a:r>
              <a:rPr lang="ru-RU" sz="2800" b="1" dirty="0" smtClean="0"/>
              <a:t> всем сердцем твоим, и всею душою твоею, и всем разумением твоим. Сия есть первая и наибольшая заповедь. Вторая же подобная ей: </a:t>
            </a:r>
            <a:r>
              <a:rPr lang="ru-RU" sz="2800" b="1" u="sng" dirty="0" smtClean="0"/>
              <a:t>возлюби </a:t>
            </a:r>
            <a:r>
              <a:rPr lang="ru-RU" sz="2800" b="1" u="sng" dirty="0" err="1" smtClean="0"/>
              <a:t>ближняго</a:t>
            </a:r>
            <a:r>
              <a:rPr lang="ru-RU" sz="2800" b="1" u="sng" dirty="0" smtClean="0"/>
              <a:t> твоего, как самого себя. </a:t>
            </a:r>
            <a:r>
              <a:rPr lang="ru-RU" sz="2800" b="1" dirty="0" smtClean="0"/>
              <a:t>На сих двух заповедях утверждается весь закон…</a:t>
            </a:r>
            <a:endParaRPr lang="ru-RU" sz="28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80920" cy="390329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/>
              </a:rPr>
              <a:t>Одно из самых красивых слов на свете – слово </a:t>
            </a:r>
            <a:r>
              <a:rPr lang="ru-RU" i="1" dirty="0">
                <a:solidFill>
                  <a:srgbClr val="FF0000"/>
                </a:solidFill>
                <a:effectLst/>
              </a:rPr>
              <a:t>милосердие</a:t>
            </a:r>
            <a:r>
              <a:rPr lang="ru-RU" dirty="0">
                <a:effectLst/>
              </a:rPr>
              <a:t>. Оно говорит о сердце, которое м</a:t>
            </a:r>
            <a:r>
              <a:rPr lang="ru-RU" i="1" dirty="0">
                <a:effectLst/>
              </a:rPr>
              <a:t>и</a:t>
            </a:r>
            <a:r>
              <a:rPr lang="ru-RU" dirty="0">
                <a:effectLst/>
              </a:rPr>
              <a:t>лует, любит и жалеет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6857084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19877"/>
            <a:ext cx="4680520" cy="5233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11560" y="5453629"/>
            <a:ext cx="7600358" cy="84471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400" i="1" dirty="0" smtClean="0"/>
              <a:t>Блаженны милостивые, </a:t>
            </a:r>
            <a:br>
              <a:rPr lang="ru-RU" sz="3400" i="1" dirty="0" smtClean="0"/>
            </a:br>
            <a:r>
              <a:rPr lang="ru-RU" sz="3400" i="1" dirty="0" smtClean="0"/>
              <a:t>ибо они помилованы будут.</a:t>
            </a:r>
            <a:endParaRPr lang="ru-RU" sz="34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0298" y="6050037"/>
            <a:ext cx="6567502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Какая заповедь главная?..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11961" y="260648"/>
            <a:ext cx="4932040" cy="3528392"/>
          </a:xfrm>
        </p:spPr>
        <p:txBody>
          <a:bodyPr>
            <a:noAutofit/>
          </a:bodyPr>
          <a:lstStyle/>
          <a:p>
            <a:pPr marL="182880" indent="0">
              <a:lnSpc>
                <a:spcPts val="3760"/>
              </a:lnSpc>
              <a:buNone/>
            </a:pPr>
            <a:r>
              <a:rPr lang="ru-RU" sz="2400" b="0" dirty="0" smtClean="0">
                <a:effectLst/>
              </a:rPr>
              <a:t>-Учитель</a:t>
            </a:r>
            <a:r>
              <a:rPr lang="ru-RU" sz="2400" b="0" dirty="0">
                <a:effectLst/>
              </a:rPr>
              <a:t>! что мне делать, чтобы </a:t>
            </a:r>
            <a:r>
              <a:rPr lang="ru-RU" sz="2400" dirty="0">
                <a:solidFill>
                  <a:srgbClr val="FF0000"/>
                </a:solidFill>
                <a:effectLst/>
              </a:rPr>
              <a:t>наследовать жизнь вечную? 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/>
              <a:t>Он же сказал ему: в законе что написано? как читаешь? 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1.bp.blogspot.com/_5eMPWCpCZIQ/S6olFzENEPI/AAAAAAAAB54/IXIH30Mx3s8/s1600/www-St-Takla-org___Life-of-Jesus-07.jpg"/>
          <p:cNvPicPr>
            <a:picLocks noChangeAspect="1" noChangeArrowheads="1"/>
          </p:cNvPicPr>
          <p:nvPr/>
        </p:nvPicPr>
        <p:blipFill>
          <a:blip r:embed="rId3" cstate="print"/>
          <a:srcRect r="17089" b="40903"/>
          <a:stretch>
            <a:fillRect/>
          </a:stretch>
        </p:blipFill>
        <p:spPr bwMode="auto">
          <a:xfrm>
            <a:off x="0" y="0"/>
            <a:ext cx="4139952" cy="37175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364502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Он сказал в ответ: </a:t>
            </a:r>
            <a:br>
              <a:rPr lang="ru-RU" sz="2800" dirty="0" smtClean="0"/>
            </a:br>
            <a:r>
              <a:rPr lang="ru-RU" sz="2800" dirty="0" smtClean="0"/>
              <a:t>-Возлюби  Господа Бога твоего всем сердцем твоим, и всею </a:t>
            </a:r>
            <a:r>
              <a:rPr lang="ru-RU" sz="2800" dirty="0" err="1" smtClean="0"/>
              <a:t>душею</a:t>
            </a:r>
            <a:r>
              <a:rPr lang="ru-RU" sz="2800" dirty="0" smtClean="0"/>
              <a:t> твоею, и всею </a:t>
            </a:r>
            <a:r>
              <a:rPr lang="ru-RU" sz="2800" dirty="0" err="1" smtClean="0"/>
              <a:t>крепостию</a:t>
            </a:r>
            <a:r>
              <a:rPr lang="ru-RU" sz="2800" dirty="0" smtClean="0"/>
              <a:t> твоею, и всем разумением твоим, и </a:t>
            </a:r>
            <a:r>
              <a:rPr lang="ru-RU" sz="2800" dirty="0" smtClean="0">
                <a:solidFill>
                  <a:srgbClr val="FF0000"/>
                </a:solidFill>
              </a:rPr>
              <a:t>ближнего твоего, как самого себя.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-А кто мой ближний? </a:t>
            </a:r>
            <a:endParaRPr lang="ru-RU" sz="2800" dirty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36488" y="404664"/>
            <a:ext cx="3995936" cy="2232248"/>
          </a:xfrm>
        </p:spPr>
        <p:txBody>
          <a:bodyPr/>
          <a:lstStyle/>
          <a:p>
            <a:r>
              <a:rPr lang="ru-RU" altLang="ru-RU" sz="4000" dirty="0" smtClean="0"/>
              <a:t>Притча о добром самарянине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96975"/>
            <a:ext cx="8229600" cy="48990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altLang="ru-RU" dirty="0" smtClean="0"/>
              <a:t>   </a:t>
            </a:r>
            <a:endParaRPr lang="ru-RU" altLang="ru-RU" dirty="0" smtClean="0"/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243"/>
            <a:ext cx="4723151" cy="629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177429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школаа</Template>
  <TotalTime>956</TotalTime>
  <Words>543</Words>
  <Application>Microsoft Office PowerPoint</Application>
  <PresentationFormat>Экран (4:3)</PresentationFormat>
  <Paragraphs>61</Paragraphs>
  <Slides>28</Slides>
  <Notes>6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Утешение. Речевые формулы сопереживания, сочувствия, сострадания и ситуации их употребления.</vt:lpstr>
      <vt:lpstr>Слайд 2</vt:lpstr>
      <vt:lpstr>Слайд 3</vt:lpstr>
      <vt:lpstr>Слайд 4</vt:lpstr>
      <vt:lpstr>Какая  заповедь больше всех в законе?</vt:lpstr>
      <vt:lpstr>Одно из самых красивых слов на свете – слово милосердие. Оно говорит о сердце, которое милует, любит и жалеет</vt:lpstr>
      <vt:lpstr>Слайд 7</vt:lpstr>
      <vt:lpstr>-Учитель! что мне делать, чтобы наследовать жизнь вечную?  Он же сказал ему: в законе что написано? как читаешь?  </vt:lpstr>
      <vt:lpstr>Притча о добром самарянине</vt:lpstr>
      <vt:lpstr>Слайд 10</vt:lpstr>
      <vt:lpstr>Слайд 11</vt:lpstr>
      <vt:lpstr>  Милосердие — это готовность  из  сострадания оказать  помощь,  не  требуя благодарности,  награды. </vt:lpstr>
      <vt:lpstr>Слайд 13</vt:lpstr>
      <vt:lpstr>Слайд 14</vt:lpstr>
      <vt:lpstr>Слайд 15</vt:lpstr>
      <vt:lpstr>«Всякому просящему     у тебя – дай».</vt:lpstr>
      <vt:lpstr>Святая Иулиания Муромская</vt:lpstr>
      <vt:lpstr>Слайд 18</vt:lpstr>
      <vt:lpstr>Слайд 19</vt:lpstr>
      <vt:lpstr>Слайд 20</vt:lpstr>
      <vt:lpstr>Слайд 21</vt:lpstr>
      <vt:lpstr>Слайд 22</vt:lpstr>
      <vt:lpstr>Значит, прав святой Дорофей, когда говорит, что милостыней человек приносит добро сам себе?</vt:lpstr>
      <vt:lpstr>Слайд 24</vt:lpstr>
      <vt:lpstr>Слайд 25</vt:lpstr>
      <vt:lpstr>Слайд 26</vt:lpstr>
      <vt:lpstr>Слайд 27</vt:lpstr>
      <vt:lpstr>Слайд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Христианская  этика.  Милосердие  и  сострадание.</dc:title>
  <dc:creator>P4</dc:creator>
  <cp:lastModifiedBy>Пользователь</cp:lastModifiedBy>
  <cp:revision>96</cp:revision>
  <dcterms:created xsi:type="dcterms:W3CDTF">2010-05-10T10:09:20Z</dcterms:created>
  <dcterms:modified xsi:type="dcterms:W3CDTF">2020-04-10T06:53:03Z</dcterms:modified>
</cp:coreProperties>
</file>